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68" r:id="rId3"/>
    <p:sldId id="266" r:id="rId4"/>
    <p:sldId id="267" r:id="rId5"/>
    <p:sldId id="27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436"/>
  </p:normalViewPr>
  <p:slideViewPr>
    <p:cSldViewPr snapToGrid="0" snapToObjects="1">
      <p:cViewPr varScale="1">
        <p:scale>
          <a:sx n="63" d="100"/>
          <a:sy n="63" d="100"/>
        </p:scale>
        <p:origin x="7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0696-E8A4-5E47-B426-CB2DE1C2894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39D37-EB39-9B49-85DF-DD837FDB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4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be in Slide</a:t>
            </a:r>
            <a:r>
              <a:rPr lang="en-US" baseline="0" dirty="0"/>
              <a:t> Master mode to swap out photos.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1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background 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049795"/>
            <a:ext cx="12192000" cy="180820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9"/>
            <a:ext cx="5375563" cy="3480716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background photo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background photo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98123" y="2343437"/>
            <a:ext cx="4997877" cy="3480716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background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9"/>
            <a:ext cx="5375563" cy="3480716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chemeClr val="tx1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background photo</a:t>
            </a: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7178352" y="1844350"/>
            <a:ext cx="6858000" cy="316929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28660" y="1866359"/>
            <a:ext cx="7712765" cy="3480716"/>
          </a:xfrm>
        </p:spPr>
        <p:txBody>
          <a:bodyPr wrap="square" lIns="0" tIns="0" rIns="0" bIns="0" anchor="t" anchorCtr="0">
            <a:normAutofit/>
          </a:bodyPr>
          <a:lstStyle>
            <a:lvl1pPr algn="r">
              <a:defRPr sz="8000" cap="all" baseline="0">
                <a:solidFill>
                  <a:schemeClr val="bg1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674624" cy="456108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8"/>
            <a:ext cx="100584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52523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8"/>
            <a:ext cx="100584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chemeClr val="bg1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8"/>
            <a:ext cx="100584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26174"/>
            <a:ext cx="668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KievitPro-Regular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18800" y="6226174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KievitPro-Regular" charset="0"/>
              </a:defRPr>
            </a:lvl1pPr>
          </a:lstStyle>
          <a:p>
            <a:r>
              <a:rPr lang="en-US" dirty="0"/>
              <a:t>| </a:t>
            </a:r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6" r:id="rId2"/>
    <p:sldLayoutId id="2147483707" r:id="rId3"/>
    <p:sldLayoutId id="2147483704" r:id="rId4"/>
    <p:sldLayoutId id="2147483705" r:id="rId5"/>
    <p:sldLayoutId id="2147483649" r:id="rId6"/>
    <p:sldLayoutId id="2147483677" r:id="rId7"/>
    <p:sldLayoutId id="2147483678" r:id="rId8"/>
    <p:sldLayoutId id="2147483679" r:id="rId9"/>
    <p:sldLayoutId id="2147483659" r:id="rId10"/>
    <p:sldLayoutId id="2147483681" r:id="rId11"/>
    <p:sldLayoutId id="2147483682" r:id="rId12"/>
    <p:sldLayoutId id="2147483683" r:id="rId13"/>
    <p:sldLayoutId id="2147483669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scienceinsights.org/why-humans-are-wired-to-be-social-animals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eniorcenters.com/category/technology-tips/" TargetMode="External"/><Relationship Id="rId3" Type="http://schemas.openxmlformats.org/officeDocument/2006/relationships/hyperlink" Target="https://createthegood.aarp.org/content/dam/aarp/ctg/pdf/guides/CTGPreventSocialIsolation_DIYGuide_Final.pdf" TargetMode="External"/><Relationship Id="rId7" Type="http://schemas.openxmlformats.org/officeDocument/2006/relationships/hyperlink" Target="https://seniorcenters.com/senior-center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aarp.org/events/" TargetMode="External"/><Relationship Id="rId5" Type="http://schemas.openxmlformats.org/officeDocument/2006/relationships/hyperlink" Target="https://connect2affect.org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connect2affect.org/build-social-connections/" TargetMode="External"/><Relationship Id="rId9" Type="http://schemas.openxmlformats.org/officeDocument/2006/relationships/hyperlink" Target="https://clarishealthcare.com/claris-companion/claris-for-famil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2203054-C075-5891-5E80-70FAF7539F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813" b="7813"/>
          <a:stretch/>
        </p:blipFill>
        <p:spPr>
          <a:xfrm>
            <a:off x="6291943" y="1366027"/>
            <a:ext cx="5733692" cy="32252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8228" y="1366027"/>
            <a:ext cx="5375563" cy="3480716"/>
          </a:xfrm>
        </p:spPr>
        <p:txBody>
          <a:bodyPr>
            <a:noAutofit/>
          </a:bodyPr>
          <a:lstStyle/>
          <a:p>
            <a:pPr algn="ctr"/>
            <a:r>
              <a:rPr lang="en-US" sz="4400" i="1" dirty="0">
                <a:solidFill>
                  <a:schemeClr val="tx1"/>
                </a:solidFill>
              </a:rPr>
              <a:t>Staying connected across the miles </a:t>
            </a:r>
            <a:r>
              <a:rPr lang="en-US" sz="4400" dirty="0">
                <a:solidFill>
                  <a:schemeClr val="tx1"/>
                </a:solidFill>
              </a:rPr>
              <a:t>:</a:t>
            </a:r>
            <a:r>
              <a:rPr lang="en-US" sz="4400" dirty="0"/>
              <a:t> 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Digital Technologies &amp; Elder Care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733692" y="226906"/>
            <a:ext cx="10058400" cy="456108"/>
          </a:xfrm>
        </p:spPr>
        <p:txBody>
          <a:bodyPr/>
          <a:lstStyle/>
          <a:p>
            <a:r>
              <a:rPr lang="en-US" dirty="0">
                <a:latin typeface="Stratum2 Regular" panose="020B0506030000020004" pitchFamily="34" charset="0"/>
              </a:rPr>
              <a:t>DIVISION OF STUDENT AFFAIRS | FAMILY RESOURCE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95" y="5347072"/>
            <a:ext cx="3483017" cy="143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2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11D7470-35A7-E283-C695-45EB900B2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89" y="769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DC4405"/>
                </a:solidFill>
                <a:latin typeface="+mj-lt"/>
              </a:rPr>
              <a:t>THE “WHY?”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369E241-8555-A0A1-31BE-93999DD32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91" y="739696"/>
            <a:ext cx="8269403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Isolation and lack of social interaction have profound effects on mental and physical health (and longevity)</a:t>
            </a:r>
          </a:p>
          <a:p>
            <a:pPr lvl="1"/>
            <a:r>
              <a:rPr lang="en-US" sz="2000" dirty="0">
                <a:solidFill>
                  <a:srgbClr val="DC4405"/>
                </a:solidFill>
              </a:rPr>
              <a:t>High blood pressure and heart disease</a:t>
            </a:r>
          </a:p>
          <a:p>
            <a:pPr lvl="1"/>
            <a:r>
              <a:rPr lang="en-US" sz="2000" dirty="0">
                <a:solidFill>
                  <a:srgbClr val="DC4405"/>
                </a:solidFill>
              </a:rPr>
              <a:t>Anxiety and depression</a:t>
            </a:r>
          </a:p>
          <a:p>
            <a:pPr lvl="1"/>
            <a:r>
              <a:rPr lang="en-US" sz="2000" dirty="0">
                <a:solidFill>
                  <a:srgbClr val="DC4405"/>
                </a:solidFill>
              </a:rPr>
              <a:t>Cognitive declines and memory loss disorders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Physical and social realities of older adulthood can contribute to isolation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DC4405"/>
                </a:solidFill>
              </a:rPr>
              <a:t>Retirement, both end of formal work and financial realities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DC4405"/>
                </a:solidFill>
              </a:rPr>
              <a:t>Physical aging: fatigue, chronic illness, mobility issues (driving)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DC4405"/>
                </a:solidFill>
              </a:rPr>
              <a:t>Partner loss and families who relocate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DC4405"/>
                </a:solidFill>
              </a:rPr>
              <a:t>Fear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DC4405"/>
                </a:solidFill>
              </a:rPr>
              <a:t>Lack of opportunities (normalization of living alone/isolation)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Structural realities reinforce isolation and loneliness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>
              <a:solidFill>
                <a:srgbClr val="DC4405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96" y="5347017"/>
            <a:ext cx="3483016" cy="1433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504A4B-C604-20ED-790C-85F8A57B5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740" y="258505"/>
            <a:ext cx="3480369" cy="4873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2BAE68-3F66-C4A8-BD7C-8A25E27F4B4D}"/>
              </a:ext>
            </a:extLst>
          </p:cNvPr>
          <p:cNvSpPr txBox="1"/>
          <p:nvPr/>
        </p:nvSpPr>
        <p:spPr>
          <a:xfrm>
            <a:off x="10586744" y="370364"/>
            <a:ext cx="1516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About 28% of older adults live alone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57DAB1-444C-24A1-5E61-F6E09C6F0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84" y="5085640"/>
            <a:ext cx="5703441" cy="13363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274BEA3-C9E9-AE1E-A3D5-5DFA9616865D}"/>
              </a:ext>
            </a:extLst>
          </p:cNvPr>
          <p:cNvSpPr txBox="1"/>
          <p:nvPr/>
        </p:nvSpPr>
        <p:spPr>
          <a:xfrm>
            <a:off x="668743" y="6443536"/>
            <a:ext cx="6202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Humans Are Wired to Be Social Animals - </a:t>
            </a:r>
            <a:r>
              <a:rPr lang="en-US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ScienceInsights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0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D3D6FD-CA86-1184-8778-343B78F70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88" y="1155940"/>
            <a:ext cx="6780362" cy="4701371"/>
          </a:xfrm>
        </p:spPr>
        <p:txBody>
          <a:bodyPr/>
          <a:lstStyle/>
          <a:p>
            <a:r>
              <a:rPr lang="en-US" dirty="0"/>
              <a:t>What’s the living situation?</a:t>
            </a:r>
          </a:p>
          <a:p>
            <a:r>
              <a:rPr lang="en-US" dirty="0"/>
              <a:t>Access to transportation?</a:t>
            </a:r>
          </a:p>
          <a:p>
            <a:r>
              <a:rPr lang="en-US" dirty="0"/>
              <a:t>Weekly activities?</a:t>
            </a:r>
            <a:r>
              <a:rPr lang="en-US" sz="1800" dirty="0"/>
              <a:t>(a log, journal, or shared calendar)</a:t>
            </a:r>
          </a:p>
          <a:p>
            <a:r>
              <a:rPr lang="en-US" dirty="0"/>
              <a:t>Social, family, and care network?</a:t>
            </a:r>
          </a:p>
          <a:p>
            <a:r>
              <a:rPr lang="en-US" dirty="0"/>
              <a:t>Personality and mental health?</a:t>
            </a:r>
          </a:p>
          <a:p>
            <a:r>
              <a:rPr lang="en-US" dirty="0"/>
              <a:t>Talk with health or care providers</a:t>
            </a:r>
          </a:p>
          <a:p>
            <a:r>
              <a:rPr lang="en-US" dirty="0"/>
              <a:t>Connect2affect 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500" y="5460072"/>
            <a:ext cx="3483016" cy="1433781"/>
          </a:xfrm>
          <a:prstGeom prst="rect">
            <a:avLst/>
          </a:prstGeom>
        </p:spPr>
      </p:pic>
      <p:sp>
        <p:nvSpPr>
          <p:cNvPr id="7" name="Title 7">
            <a:extLst>
              <a:ext uri="{FF2B5EF4-FFF2-40B4-BE49-F238E27FC236}">
                <a16:creationId xmlns:a16="http://schemas.microsoft.com/office/drawing/2014/main" id="{0B0ADDAC-8211-2BD9-42C0-9348BED428E9}"/>
              </a:ext>
            </a:extLst>
          </p:cNvPr>
          <p:cNvSpPr txBox="1">
            <a:spLocks/>
          </p:cNvSpPr>
          <p:nvPr/>
        </p:nvSpPr>
        <p:spPr>
          <a:xfrm>
            <a:off x="442412" y="284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C4405"/>
                </a:solidFill>
                <a:latin typeface="+mj-lt"/>
              </a:rPr>
              <a:t>BEING AWARE OF THE RISKS &amp; SIGNS</a:t>
            </a:r>
            <a:br>
              <a:rPr lang="en-US" sz="2400" dirty="0"/>
            </a:br>
            <a:r>
              <a:rPr lang="en-US" sz="2400" dirty="0"/>
              <a:t>	</a:t>
            </a:r>
            <a:br>
              <a:rPr lang="en-US" sz="2400" dirty="0"/>
            </a:br>
            <a:r>
              <a:rPr lang="en-US" sz="2400" dirty="0"/>
              <a:t>	</a:t>
            </a:r>
          </a:p>
          <a:p>
            <a:r>
              <a:rPr lang="en-US" sz="2400" dirty="0"/>
              <a:t>	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03BF77-20BF-1B11-938C-50FD5F1D5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66" y="914916"/>
            <a:ext cx="4382219" cy="243807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ADA1AB-B46D-0C8C-B264-6B991A228909}"/>
              </a:ext>
            </a:extLst>
          </p:cNvPr>
          <p:cNvSpPr txBox="1"/>
          <p:nvPr/>
        </p:nvSpPr>
        <p:spPr>
          <a:xfrm>
            <a:off x="675325" y="4643416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https://connect2affect.org/assessment</a:t>
            </a:r>
            <a:r>
              <a:rPr lang="en-US" dirty="0"/>
              <a:t>/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221DAD-DA96-0D1D-B0F7-7095B072A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781" y="5105081"/>
            <a:ext cx="4655011" cy="14584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C37C6E-AF51-CCE2-92F6-9F3A033DC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285" y="3159533"/>
            <a:ext cx="3062002" cy="2130092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044982-8439-B6E9-23D2-39C009F08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8287" y="3159533"/>
            <a:ext cx="2823713" cy="2130092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47652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877" y="5484658"/>
            <a:ext cx="2701771" cy="111218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8EF5A1A-8DDA-B0E9-FA7D-B57D7593D0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4750" y="0"/>
            <a:ext cx="10668240" cy="1500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DC4405"/>
                </a:solidFill>
                <a:latin typeface="+mj-lt"/>
              </a:rPr>
              <a:t>WHAT CAN CAREGIVERS OR LOVED ONES DO?</a:t>
            </a:r>
            <a:br>
              <a:rPr lang="en-US" sz="2700" dirty="0"/>
            </a:br>
            <a:r>
              <a:rPr lang="en-US" sz="2400" dirty="0"/>
              <a:t>	</a:t>
            </a:r>
            <a:br>
              <a:rPr lang="en-US" sz="2400" dirty="0"/>
            </a:br>
            <a:r>
              <a:rPr lang="en-US" sz="2400" dirty="0"/>
              <a:t>	</a:t>
            </a:r>
          </a:p>
          <a:p>
            <a:r>
              <a:rPr lang="en-US" sz="2400" dirty="0"/>
              <a:t>	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CDA9EC-9450-76E1-0456-445E5FC31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7" y="765079"/>
            <a:ext cx="8312246" cy="5864666"/>
          </a:xfrm>
        </p:spPr>
        <p:txBody>
          <a:bodyPr>
            <a:normAutofit fontScale="32500" lnSpcReduction="20000"/>
          </a:bodyPr>
          <a:lstStyle/>
          <a:p>
            <a:r>
              <a:rPr lang="en-US" sz="6000" b="1" dirty="0"/>
              <a:t>Schedule regular check-in times</a:t>
            </a:r>
          </a:p>
          <a:p>
            <a:pPr lvl="1"/>
            <a:r>
              <a:rPr lang="en-US" sz="6000" dirty="0"/>
              <a:t>Periodically assess risk factors or changes in routines, mood, or interaction level</a:t>
            </a:r>
          </a:p>
          <a:p>
            <a:r>
              <a:rPr lang="en-US" sz="6000" b="1" dirty="0"/>
              <a:t>Assist with searching for activities, registration, and logistics</a:t>
            </a:r>
          </a:p>
          <a:p>
            <a:pPr lvl="1"/>
            <a:r>
              <a:rPr lang="en-US" sz="5600" dirty="0"/>
              <a:t>Is “activity chaining” an option? </a:t>
            </a:r>
          </a:p>
          <a:p>
            <a:pPr lvl="1"/>
            <a:r>
              <a:rPr lang="en-US" sz="5600" dirty="0"/>
              <a:t>Medical appointment-lunch with friends-quilting group</a:t>
            </a:r>
          </a:p>
          <a:p>
            <a:r>
              <a:rPr lang="en-US" sz="6000" b="1" dirty="0"/>
              <a:t>Get curious! Ask questions about activities and engagement</a:t>
            </a:r>
          </a:p>
          <a:p>
            <a:pPr lvl="1"/>
            <a:r>
              <a:rPr lang="en-US" sz="6000" dirty="0"/>
              <a:t>What’s going well? What’s not?</a:t>
            </a:r>
          </a:p>
          <a:p>
            <a:pPr lvl="1"/>
            <a:r>
              <a:rPr lang="en-US" sz="6000" dirty="0"/>
              <a:t>Subscribe to local newsletters to keep up with events, programs, &amp; resources</a:t>
            </a:r>
          </a:p>
          <a:p>
            <a:r>
              <a:rPr lang="en-US" sz="6000" b="1" dirty="0"/>
              <a:t>Go multimodal! Explore various digital, in-person, and hybrid options</a:t>
            </a:r>
          </a:p>
          <a:p>
            <a:pPr lvl="1"/>
            <a:r>
              <a:rPr lang="en-US" sz="6000" dirty="0"/>
              <a:t>Assess what your loved one can feasibly manage (more to share on that topic!)</a:t>
            </a:r>
          </a:p>
          <a:p>
            <a:pPr lvl="1"/>
            <a:r>
              <a:rPr lang="en-US" sz="6000" dirty="0"/>
              <a:t>Ensure your loved one understands fraud, scam, and other online engagement risks</a:t>
            </a:r>
          </a:p>
          <a:p>
            <a:r>
              <a:rPr lang="en-US" sz="6000" b="1" dirty="0"/>
              <a:t>Start small and empower active, informed decision making</a:t>
            </a:r>
          </a:p>
          <a:p>
            <a:pPr lvl="1"/>
            <a:r>
              <a:rPr lang="en-US" sz="5600" dirty="0"/>
              <a:t>Everyone is more likely to stick to something THEY choose and schedule</a:t>
            </a:r>
          </a:p>
          <a:p>
            <a:r>
              <a:rPr lang="en-US" sz="6000" b="1" dirty="0"/>
              <a:t>Set expectations realistically</a:t>
            </a:r>
          </a:p>
          <a:p>
            <a:pPr lvl="1"/>
            <a:r>
              <a:rPr lang="en-US" sz="5600" dirty="0"/>
              <a:t>Challenges and pivots will emerge </a:t>
            </a:r>
          </a:p>
          <a:p>
            <a:pPr lvl="1"/>
            <a:r>
              <a:rPr lang="en-US" sz="5600" dirty="0"/>
              <a:t>Flexibility is key! Some activity/interaction is better than none.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AB9095-93C8-018E-988C-DD0A62E54C60}"/>
              </a:ext>
            </a:extLst>
          </p:cNvPr>
          <p:cNvSpPr txBox="1"/>
          <p:nvPr/>
        </p:nvSpPr>
        <p:spPr>
          <a:xfrm>
            <a:off x="8918533" y="1189804"/>
            <a:ext cx="28462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DC4405"/>
                </a:solidFill>
              </a:rPr>
              <a:t>What are some examples of activities and social engagement you’ve observed or experienced?</a:t>
            </a:r>
          </a:p>
          <a:p>
            <a:pPr algn="ctr"/>
            <a:endParaRPr lang="en-US" sz="2400" b="1" dirty="0">
              <a:solidFill>
                <a:srgbClr val="DC4405"/>
              </a:solidFill>
            </a:endParaRPr>
          </a:p>
          <a:p>
            <a:pPr algn="ctr"/>
            <a:r>
              <a:rPr lang="en-US" sz="2400" b="1" dirty="0">
                <a:solidFill>
                  <a:srgbClr val="DC4405"/>
                </a:solidFill>
              </a:rPr>
              <a:t>Other insights or tips to share?</a:t>
            </a:r>
          </a:p>
        </p:txBody>
      </p:sp>
    </p:spTree>
    <p:extLst>
      <p:ext uri="{BB962C8B-B14F-4D97-AF65-F5344CB8AC3E}">
        <p14:creationId xmlns:p14="http://schemas.microsoft.com/office/powerpoint/2010/main" val="375702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0117DC-A088-3E27-8A30-8E042CA3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46" y="226875"/>
            <a:ext cx="10515600" cy="1325563"/>
          </a:xfrm>
        </p:spPr>
        <p:txBody>
          <a:bodyPr/>
          <a:lstStyle/>
          <a:p>
            <a:r>
              <a:rPr lang="en-US" dirty="0">
                <a:latin typeface="+mj-lt"/>
              </a:rPr>
              <a:t>Kelly Fiori				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6B209B1-6148-C1C2-6013-A46FDB885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0742" y="365125"/>
            <a:ext cx="4551872" cy="10490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9D0DF-B840-0244-8B83-0B00B6F05249}"/>
              </a:ext>
            </a:extLst>
          </p:cNvPr>
          <p:cNvSpPr txBox="1"/>
          <p:nvPr/>
        </p:nvSpPr>
        <p:spPr>
          <a:xfrm>
            <a:off x="634246" y="1500453"/>
            <a:ext cx="1031965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/>
              <a:t>Tell us a little about your day-in, day-out work and any observations you have about elders living on their own.</a:t>
            </a:r>
          </a:p>
          <a:p>
            <a:pPr fontAlgn="base"/>
            <a:br>
              <a:rPr lang="en-US" sz="1600" dirty="0"/>
            </a:br>
            <a:r>
              <a:rPr lang="en-US" sz="1600" dirty="0"/>
              <a:t>What are some of the key challenges older adults living on their own face in accessing communication technology or communicating with others more generally?</a:t>
            </a:r>
          </a:p>
          <a:p>
            <a:pPr fontAlgn="base"/>
            <a:br>
              <a:rPr lang="en-US" sz="1600" dirty="0"/>
            </a:br>
            <a:r>
              <a:rPr lang="en-US" sz="1600" dirty="0"/>
              <a:t>How can digital communications improve the socialization and overall well-being among older adults? Feel free to give examples.</a:t>
            </a:r>
          </a:p>
          <a:p>
            <a:pPr fontAlgn="base"/>
            <a:br>
              <a:rPr lang="en-US" sz="1600" dirty="0"/>
            </a:br>
            <a:r>
              <a:rPr lang="en-US" sz="1600" dirty="0"/>
              <a:t>What barriers do older adults face when learning to use devices and digital communication platforms? What do they find most frustrating or problematic?</a:t>
            </a:r>
          </a:p>
          <a:p>
            <a:pPr fontAlgn="base"/>
            <a:endParaRPr lang="en-US" sz="1600" dirty="0"/>
          </a:p>
          <a:p>
            <a:pPr fontAlgn="base"/>
            <a:r>
              <a:rPr lang="en-US" sz="1600" dirty="0"/>
              <a:t>What should caregivers who live apart from their elder loved ones do to ensure effective use of digital communications (devices/platforms)?</a:t>
            </a:r>
          </a:p>
          <a:p>
            <a:pPr fontAlgn="base"/>
            <a:br>
              <a:rPr lang="en-US" sz="1600" dirty="0"/>
            </a:br>
            <a:r>
              <a:rPr lang="en-US" sz="1600" dirty="0"/>
              <a:t>What are the main safety concerns for older adults who use devices?</a:t>
            </a:r>
          </a:p>
          <a:p>
            <a:pPr fontAlgn="base"/>
            <a:br>
              <a:rPr lang="en-US" sz="1600" dirty="0"/>
            </a:br>
            <a:r>
              <a:rPr lang="en-US" sz="1600" dirty="0"/>
              <a:t>Can you share a success story of an older adult using a device to communicate and engage? (someone taking classes, joining a group,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pPr fontAlgn="base"/>
            <a:br>
              <a:rPr lang="en-US" sz="1600" dirty="0"/>
            </a:b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0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6109" y="10633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DC4405"/>
                </a:solidFill>
                <a:latin typeface="+mj-lt"/>
              </a:rPr>
              <a:t>RESOURCES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6109" y="1972092"/>
            <a:ext cx="815052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AARP Resources</a:t>
            </a:r>
          </a:p>
          <a:p>
            <a:pPr lvl="1"/>
            <a:r>
              <a:rPr lang="en-US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Older Adults Avoid Social Isolation Guide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DC4405"/>
                </a:solidFill>
              </a:rPr>
              <a:t>Connect2Affect Program</a:t>
            </a:r>
          </a:p>
          <a:p>
            <a:pPr lvl="2"/>
            <a:r>
              <a:rPr lang="en-US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 Ways to Create and Build Social Connections </a:t>
            </a:r>
            <a:r>
              <a:rPr lang="en-US" dirty="0">
                <a:solidFill>
                  <a:srgbClr val="002060"/>
                </a:solidFill>
              </a:rPr>
              <a:t>(includes Social Isolation assessment)</a:t>
            </a:r>
          </a:p>
          <a:p>
            <a:pPr lvl="2"/>
            <a:r>
              <a:rPr lang="en-US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Connect2Tools to Overcome Social Isolation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AARP Virtual Groups, Classes, Fitness, and More</a:t>
            </a:r>
          </a:p>
          <a:p>
            <a:pPr lvl="2"/>
            <a:r>
              <a:rPr lang="en-US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Local Events and Online Virtual Events Near You</a:t>
            </a:r>
            <a:r>
              <a:rPr lang="en-US" dirty="0">
                <a:solidFill>
                  <a:srgbClr val="002060"/>
                </a:solidFill>
              </a:rPr>
              <a:t> (link goes to virtual programming)</a:t>
            </a:r>
          </a:p>
          <a:p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Senior Center Locator Map</a:t>
            </a:r>
            <a:endParaRPr lang="en-US" dirty="0"/>
          </a:p>
          <a:p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 Tips for Seniors</a:t>
            </a:r>
            <a:endParaRPr lang="en-US" dirty="0"/>
          </a:p>
          <a:p>
            <a:r>
              <a:rPr lang="en-US" dirty="0">
                <a:solidFill>
                  <a:srgbClr val="00206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Claris Companion </a:t>
            </a:r>
            <a:r>
              <a:rPr lang="en-US" dirty="0"/>
              <a:t>(tablet designed for older adults)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2A7999-E66D-BAB4-EFCC-FFA1E97C24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7379" y="0"/>
            <a:ext cx="5117611" cy="297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9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SU RGB 2018">
      <a:dk1>
        <a:sysClr val="windowText" lastClr="000000"/>
      </a:dk1>
      <a:lt1>
        <a:sysClr val="window" lastClr="FFFFFF"/>
      </a:lt1>
      <a:dk2>
        <a:srgbClr val="8E9089"/>
      </a:dk2>
      <a:lt2>
        <a:srgbClr val="B7A99A"/>
      </a:lt2>
      <a:accent1>
        <a:srgbClr val="D73F09"/>
      </a:accent1>
      <a:accent2>
        <a:srgbClr val="00859B"/>
      </a:accent2>
      <a:accent3>
        <a:srgbClr val="B8DDE1"/>
      </a:accent3>
      <a:accent4>
        <a:srgbClr val="FFB500"/>
      </a:accent4>
      <a:accent5>
        <a:srgbClr val="FDD26E"/>
      </a:accent5>
      <a:accent6>
        <a:srgbClr val="4A773C"/>
      </a:accent6>
      <a:hlink>
        <a:srgbClr val="C4D6A4"/>
      </a:hlink>
      <a:folHlink>
        <a:srgbClr val="7A6855"/>
      </a:folHlink>
    </a:clrScheme>
    <a:fontScheme name="Oregon State Fonts">
      <a:majorFont>
        <a:latin typeface="Stratum2 Black"/>
        <a:ea typeface=""/>
        <a:cs typeface=""/>
      </a:majorFont>
      <a:minorFont>
        <a:latin typeface="Kiev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-brand_fonts" id="{B16C2C15-9AD1-B940-8C11-4BAA75C206BC}" vid="{6FADB13D-0780-3E45-AB4C-D2EC804FAA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Presentation_template-brand_fonts</Template>
  <TotalTime>2968</TotalTime>
  <Words>653</Words>
  <Application>Microsoft Office PowerPoint</Application>
  <PresentationFormat>Widescreen</PresentationFormat>
  <Paragraphs>78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Georgia</vt:lpstr>
      <vt:lpstr>KievitPro-Regular</vt:lpstr>
      <vt:lpstr>Stratum2 Bold</vt:lpstr>
      <vt:lpstr>Stratum2 Regular</vt:lpstr>
      <vt:lpstr>Wingdings</vt:lpstr>
      <vt:lpstr>Office Theme</vt:lpstr>
      <vt:lpstr>Staying connected across the miles :   Digital Technologies &amp; Elder Care</vt:lpstr>
      <vt:lpstr>THE “WHY?”    </vt:lpstr>
      <vt:lpstr>PowerPoint Presentation</vt:lpstr>
      <vt:lpstr>WHAT CAN CAREGIVERS OR LOVED ONES DO?      </vt:lpstr>
      <vt:lpstr>Kelly Fiori    </vt:lpstr>
      <vt:lpstr>RESOURCES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Heather Nicole</dc:creator>
  <cp:lastModifiedBy>Maes, Cari S</cp:lastModifiedBy>
  <cp:revision>15</cp:revision>
  <dcterms:created xsi:type="dcterms:W3CDTF">2019-10-07T20:57:28Z</dcterms:created>
  <dcterms:modified xsi:type="dcterms:W3CDTF">2026-05-22T17:25:19Z</dcterms:modified>
</cp:coreProperties>
</file>