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7" r:id="rId2"/>
    <p:sldId id="346" r:id="rId3"/>
    <p:sldId id="581" r:id="rId4"/>
    <p:sldId id="424" r:id="rId5"/>
    <p:sldId id="610" r:id="rId6"/>
    <p:sldId id="495" r:id="rId7"/>
    <p:sldId id="465" r:id="rId8"/>
    <p:sldId id="392" r:id="rId9"/>
    <p:sldId id="521" r:id="rId10"/>
    <p:sldId id="395" r:id="rId11"/>
    <p:sldId id="416" r:id="rId12"/>
    <p:sldId id="307" r:id="rId13"/>
    <p:sldId id="412" r:id="rId14"/>
    <p:sldId id="340" r:id="rId15"/>
    <p:sldId id="315" r:id="rId16"/>
    <p:sldId id="312" r:id="rId17"/>
    <p:sldId id="262" r:id="rId18"/>
    <p:sldId id="467" r:id="rId19"/>
    <p:sldId id="655" r:id="rId20"/>
    <p:sldId id="342" r:id="rId21"/>
    <p:sldId id="419" r:id="rId22"/>
    <p:sldId id="470" r:id="rId23"/>
    <p:sldId id="471" r:id="rId24"/>
    <p:sldId id="472" r:id="rId25"/>
    <p:sldId id="489" r:id="rId26"/>
    <p:sldId id="270" r:id="rId27"/>
    <p:sldId id="491" r:id="rId28"/>
    <p:sldId id="266" r:id="rId29"/>
    <p:sldId id="421" r:id="rId30"/>
    <p:sldId id="664" r:id="rId31"/>
    <p:sldId id="427" r:id="rId32"/>
    <p:sldId id="320" r:id="rId33"/>
    <p:sldId id="474" r:id="rId34"/>
    <p:sldId id="478" r:id="rId35"/>
    <p:sldId id="265" r:id="rId36"/>
    <p:sldId id="299" r:id="rId37"/>
    <p:sldId id="492" r:id="rId38"/>
    <p:sldId id="272" r:id="rId39"/>
    <p:sldId id="493" r:id="rId40"/>
    <p:sldId id="310" r:id="rId41"/>
    <p:sldId id="290" r:id="rId42"/>
    <p:sldId id="274" r:id="rId43"/>
    <p:sldId id="422" r:id="rId44"/>
    <p:sldId id="423" r:id="rId45"/>
    <p:sldId id="488" r:id="rId46"/>
    <p:sldId id="494" r:id="rId47"/>
    <p:sldId id="653" r:id="rId48"/>
    <p:sldId id="451" r:id="rId49"/>
    <p:sldId id="314"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24" userDrawn="1">
          <p15:clr>
            <a:srgbClr val="A4A3A4"/>
          </p15:clr>
        </p15:guide>
        <p15:guide id="2" pos="91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wless, Eileen - (elawless)" initials="LE-(" lastIdx="1" clrIdx="0">
    <p:extLst>
      <p:ext uri="{19B8F6BF-5375-455C-9EA6-DF929625EA0E}">
        <p15:presenceInfo xmlns:p15="http://schemas.microsoft.com/office/powerpoint/2012/main" userId="S-1-5-21-3885614643-332083874-814631590-11221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34B"/>
    <a:srgbClr val="70B865"/>
    <a:srgbClr val="EF4056"/>
    <a:srgbClr val="A95C42"/>
    <a:srgbClr val="1E5288"/>
    <a:srgbClr val="8B00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07" autoAdjust="0"/>
    <p:restoredTop sz="86016" autoAdjust="0"/>
  </p:normalViewPr>
  <p:slideViewPr>
    <p:cSldViewPr snapToGrid="0">
      <p:cViewPr varScale="1">
        <p:scale>
          <a:sx n="107" d="100"/>
          <a:sy n="107" d="100"/>
        </p:scale>
        <p:origin x="804" y="96"/>
      </p:cViewPr>
      <p:guideLst>
        <p:guide orient="horz" pos="624"/>
        <p:guide pos="91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wless, Eileen Ruth - (elawless)" userId="27498a79-0a0a-4900-895b-130fb9955eb7" providerId="ADAL" clId="{7DA8E178-F8E0-4462-882A-C929A617BC1E}"/>
    <pc:docChg chg="modSld">
      <pc:chgData name="Lawless, Eileen Ruth - (elawless)" userId="27498a79-0a0a-4900-895b-130fb9955eb7" providerId="ADAL" clId="{7DA8E178-F8E0-4462-882A-C929A617BC1E}" dt="2026-04-13T23:33:53.358" v="0" actId="732"/>
      <pc:docMkLst>
        <pc:docMk/>
      </pc:docMkLst>
      <pc:sldChg chg="modSp mod">
        <pc:chgData name="Lawless, Eileen Ruth - (elawless)" userId="27498a79-0a0a-4900-895b-130fb9955eb7" providerId="ADAL" clId="{7DA8E178-F8E0-4462-882A-C929A617BC1E}" dt="2026-04-13T23:33:53.358" v="0" actId="732"/>
        <pc:sldMkLst>
          <pc:docMk/>
          <pc:sldMk cId="620238893" sldId="257"/>
        </pc:sldMkLst>
        <pc:picChg chg="mod modCrop">
          <ac:chgData name="Lawless, Eileen Ruth - (elawless)" userId="27498a79-0a0a-4900-895b-130fb9955eb7" providerId="ADAL" clId="{7DA8E178-F8E0-4462-882A-C929A617BC1E}" dt="2026-04-13T23:33:53.358" v="0" actId="732"/>
          <ac:picMkLst>
            <pc:docMk/>
            <pc:sldMk cId="620238893" sldId="257"/>
            <ac:picMk id="2" creationId="{CF8D9A98-42F5-6090-883E-618DCA12468E}"/>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AED4C0-B522-44A6-961A-A293CA15E515}" type="doc">
      <dgm:prSet loTypeId="urn:microsoft.com/office/officeart/2005/8/layout/cycle8" loCatId="cycle" qsTypeId="urn:microsoft.com/office/officeart/2005/8/quickstyle/simple1" qsCatId="simple" csTypeId="urn:microsoft.com/office/officeart/2005/8/colors/accent1_2" csCatId="accent1" phldr="1"/>
      <dgm:spPr/>
    </dgm:pt>
    <dgm:pt modelId="{E81514AC-1559-4381-B8F7-F8906FA80B95}">
      <dgm:prSet phldrT="[Text]"/>
      <dgm:spPr/>
      <dgm:t>
        <a:bodyPr/>
        <a:lstStyle/>
        <a:p>
          <a:r>
            <a:rPr lang="en-US" dirty="0"/>
            <a:t>Adult care</a:t>
          </a:r>
        </a:p>
      </dgm:t>
    </dgm:pt>
    <dgm:pt modelId="{D3940BE9-3D79-4150-9109-B80556939B33}" type="parTrans" cxnId="{68FCADBD-6F24-4B3D-8C24-355CACE8ADD4}">
      <dgm:prSet/>
      <dgm:spPr/>
      <dgm:t>
        <a:bodyPr/>
        <a:lstStyle/>
        <a:p>
          <a:endParaRPr lang="en-US"/>
        </a:p>
      </dgm:t>
    </dgm:pt>
    <dgm:pt modelId="{BE425E24-EAE4-4DFA-85A8-E5E2A92DD861}" type="sibTrans" cxnId="{68FCADBD-6F24-4B3D-8C24-355CACE8ADD4}">
      <dgm:prSet/>
      <dgm:spPr/>
      <dgm:t>
        <a:bodyPr/>
        <a:lstStyle/>
        <a:p>
          <a:endParaRPr lang="en-US"/>
        </a:p>
      </dgm:t>
    </dgm:pt>
    <dgm:pt modelId="{641EB18B-C088-4315-AF3F-B416116A4DDF}">
      <dgm:prSet phldrT="[Text]"/>
      <dgm:spPr/>
      <dgm:t>
        <a:bodyPr/>
        <a:lstStyle/>
        <a:p>
          <a:r>
            <a:rPr lang="en-US" dirty="0"/>
            <a:t>Older adults care</a:t>
          </a:r>
        </a:p>
      </dgm:t>
    </dgm:pt>
    <dgm:pt modelId="{4BC125F3-8C02-439F-A7F3-FEC982AA9CE4}" type="parTrans" cxnId="{E2C056BA-52CE-4556-B5A3-631FC029FC2D}">
      <dgm:prSet/>
      <dgm:spPr/>
      <dgm:t>
        <a:bodyPr/>
        <a:lstStyle/>
        <a:p>
          <a:endParaRPr lang="en-US"/>
        </a:p>
      </dgm:t>
    </dgm:pt>
    <dgm:pt modelId="{78DDB7D8-6821-47CD-BFBA-E1D4BECF58F2}" type="sibTrans" cxnId="{E2C056BA-52CE-4556-B5A3-631FC029FC2D}">
      <dgm:prSet/>
      <dgm:spPr/>
      <dgm:t>
        <a:bodyPr/>
        <a:lstStyle/>
        <a:p>
          <a:endParaRPr lang="en-US"/>
        </a:p>
      </dgm:t>
    </dgm:pt>
    <dgm:pt modelId="{39A7069D-6A9A-4133-BB84-F44486AB6E82}">
      <dgm:prSet phldrT="[Text]"/>
      <dgm:spPr/>
      <dgm:t>
        <a:bodyPr/>
        <a:lstStyle/>
        <a:p>
          <a:r>
            <a:rPr lang="en-US" dirty="0">
              <a:effectLst>
                <a:outerShdw blurRad="38100" dist="38100" dir="2700000" algn="tl">
                  <a:srgbClr val="000000">
                    <a:alpha val="43137"/>
                  </a:srgbClr>
                </a:outerShdw>
              </a:effectLst>
              <a:latin typeface="Helvetica" panose="020B0604020202020204"/>
              <a:cs typeface="Helvetica" panose="020B0604020202020204"/>
            </a:rPr>
            <a:t>Childcare</a:t>
          </a:r>
        </a:p>
      </dgm:t>
    </dgm:pt>
    <dgm:pt modelId="{C2DC4C99-D9AF-4CFC-8E2B-B78774B33943}" type="parTrans" cxnId="{781974D6-A7C9-460B-8104-9CB0C7DD6C23}">
      <dgm:prSet/>
      <dgm:spPr/>
      <dgm:t>
        <a:bodyPr/>
        <a:lstStyle/>
        <a:p>
          <a:endParaRPr lang="en-US"/>
        </a:p>
      </dgm:t>
    </dgm:pt>
    <dgm:pt modelId="{23A41C10-F9F4-4C54-AF43-D36E46A8AF41}" type="sibTrans" cxnId="{781974D6-A7C9-460B-8104-9CB0C7DD6C23}">
      <dgm:prSet/>
      <dgm:spPr/>
      <dgm:t>
        <a:bodyPr/>
        <a:lstStyle/>
        <a:p>
          <a:endParaRPr lang="en-US"/>
        </a:p>
      </dgm:t>
    </dgm:pt>
    <dgm:pt modelId="{30E4CD51-D574-4FDA-B609-3B71B3E687D0}" type="pres">
      <dgm:prSet presAssocID="{0FAED4C0-B522-44A6-961A-A293CA15E515}" presName="compositeShape" presStyleCnt="0">
        <dgm:presLayoutVars>
          <dgm:chMax val="7"/>
          <dgm:dir/>
          <dgm:resizeHandles val="exact"/>
        </dgm:presLayoutVars>
      </dgm:prSet>
      <dgm:spPr/>
    </dgm:pt>
    <dgm:pt modelId="{B87E0B4C-6066-4E52-B1BE-FA50F2F30E00}" type="pres">
      <dgm:prSet presAssocID="{0FAED4C0-B522-44A6-961A-A293CA15E515}" presName="wedge1" presStyleLbl="node1" presStyleIdx="0" presStyleCnt="3"/>
      <dgm:spPr/>
    </dgm:pt>
    <dgm:pt modelId="{273F33C8-9DDA-4990-A1C7-9A64C14EA0F3}" type="pres">
      <dgm:prSet presAssocID="{0FAED4C0-B522-44A6-961A-A293CA15E515}" presName="dummy1a" presStyleCnt="0"/>
      <dgm:spPr/>
    </dgm:pt>
    <dgm:pt modelId="{A061F599-8BAB-4A4E-BA39-0BDD166D38AF}" type="pres">
      <dgm:prSet presAssocID="{0FAED4C0-B522-44A6-961A-A293CA15E515}" presName="dummy1b" presStyleCnt="0"/>
      <dgm:spPr/>
    </dgm:pt>
    <dgm:pt modelId="{B53EFC0F-47DB-4CE0-AEAB-517DEF8B32E3}" type="pres">
      <dgm:prSet presAssocID="{0FAED4C0-B522-44A6-961A-A293CA15E515}" presName="wedge1Tx" presStyleLbl="node1" presStyleIdx="0" presStyleCnt="3">
        <dgm:presLayoutVars>
          <dgm:chMax val="0"/>
          <dgm:chPref val="0"/>
          <dgm:bulletEnabled val="1"/>
        </dgm:presLayoutVars>
      </dgm:prSet>
      <dgm:spPr/>
    </dgm:pt>
    <dgm:pt modelId="{3B7533DB-AAB5-4333-9936-82A347FE0033}" type="pres">
      <dgm:prSet presAssocID="{0FAED4C0-B522-44A6-961A-A293CA15E515}" presName="wedge2" presStyleLbl="node1" presStyleIdx="1" presStyleCnt="3"/>
      <dgm:spPr/>
    </dgm:pt>
    <dgm:pt modelId="{FDE5D12C-600B-497A-BF44-5E0DA062764F}" type="pres">
      <dgm:prSet presAssocID="{0FAED4C0-B522-44A6-961A-A293CA15E515}" presName="dummy2a" presStyleCnt="0"/>
      <dgm:spPr/>
    </dgm:pt>
    <dgm:pt modelId="{98CA4A16-2833-4AC5-B9F3-2DDA40C05C3D}" type="pres">
      <dgm:prSet presAssocID="{0FAED4C0-B522-44A6-961A-A293CA15E515}" presName="dummy2b" presStyleCnt="0"/>
      <dgm:spPr/>
    </dgm:pt>
    <dgm:pt modelId="{978C2A46-AA29-465E-912C-1E2C2ABC6FEC}" type="pres">
      <dgm:prSet presAssocID="{0FAED4C0-B522-44A6-961A-A293CA15E515}" presName="wedge2Tx" presStyleLbl="node1" presStyleIdx="1" presStyleCnt="3">
        <dgm:presLayoutVars>
          <dgm:chMax val="0"/>
          <dgm:chPref val="0"/>
          <dgm:bulletEnabled val="1"/>
        </dgm:presLayoutVars>
      </dgm:prSet>
      <dgm:spPr/>
    </dgm:pt>
    <dgm:pt modelId="{5691E48D-EAB7-4420-A0DB-C2AD99F7789B}" type="pres">
      <dgm:prSet presAssocID="{0FAED4C0-B522-44A6-961A-A293CA15E515}" presName="wedge3" presStyleLbl="node1" presStyleIdx="2" presStyleCnt="3"/>
      <dgm:spPr/>
    </dgm:pt>
    <dgm:pt modelId="{E8DBACE8-02D7-4A13-B201-62D1EEFF35DB}" type="pres">
      <dgm:prSet presAssocID="{0FAED4C0-B522-44A6-961A-A293CA15E515}" presName="dummy3a" presStyleCnt="0"/>
      <dgm:spPr/>
    </dgm:pt>
    <dgm:pt modelId="{AED1E80B-7EE6-45DB-B30F-C81C825D9802}" type="pres">
      <dgm:prSet presAssocID="{0FAED4C0-B522-44A6-961A-A293CA15E515}" presName="dummy3b" presStyleCnt="0"/>
      <dgm:spPr/>
    </dgm:pt>
    <dgm:pt modelId="{2689C004-8265-4CB6-829B-E4C300B6BA9A}" type="pres">
      <dgm:prSet presAssocID="{0FAED4C0-B522-44A6-961A-A293CA15E515}" presName="wedge3Tx" presStyleLbl="node1" presStyleIdx="2" presStyleCnt="3">
        <dgm:presLayoutVars>
          <dgm:chMax val="0"/>
          <dgm:chPref val="0"/>
          <dgm:bulletEnabled val="1"/>
        </dgm:presLayoutVars>
      </dgm:prSet>
      <dgm:spPr/>
    </dgm:pt>
    <dgm:pt modelId="{B1264422-4900-4724-85FE-CDDA55F09959}" type="pres">
      <dgm:prSet presAssocID="{BE425E24-EAE4-4DFA-85A8-E5E2A92DD861}" presName="arrowWedge1" presStyleLbl="fgSibTrans2D1" presStyleIdx="0" presStyleCnt="3"/>
      <dgm:spPr/>
    </dgm:pt>
    <dgm:pt modelId="{4B6EE33A-1966-4547-8B69-7D43F16A36A1}" type="pres">
      <dgm:prSet presAssocID="{78DDB7D8-6821-47CD-BFBA-E1D4BECF58F2}" presName="arrowWedge2" presStyleLbl="fgSibTrans2D1" presStyleIdx="1" presStyleCnt="3"/>
      <dgm:spPr/>
    </dgm:pt>
    <dgm:pt modelId="{7EBD8F20-47EB-4C64-87AA-5CA126F071E8}" type="pres">
      <dgm:prSet presAssocID="{23A41C10-F9F4-4C54-AF43-D36E46A8AF41}" presName="arrowWedge3" presStyleLbl="fgSibTrans2D1" presStyleIdx="2" presStyleCnt="3"/>
      <dgm:spPr/>
    </dgm:pt>
  </dgm:ptLst>
  <dgm:cxnLst>
    <dgm:cxn modelId="{2DB8520F-2AC7-40B0-A7DA-99C91D4B1FFE}" type="presOf" srcId="{0FAED4C0-B522-44A6-961A-A293CA15E515}" destId="{30E4CD51-D574-4FDA-B609-3B71B3E687D0}" srcOrd="0" destOrd="0" presId="urn:microsoft.com/office/officeart/2005/8/layout/cycle8"/>
    <dgm:cxn modelId="{6BCBA26F-8A6C-43ED-A52D-D9DD382B1ACA}" type="presOf" srcId="{641EB18B-C088-4315-AF3F-B416116A4DDF}" destId="{3B7533DB-AAB5-4333-9936-82A347FE0033}" srcOrd="0" destOrd="0" presId="urn:microsoft.com/office/officeart/2005/8/layout/cycle8"/>
    <dgm:cxn modelId="{B661A472-740A-4593-92D3-B621AD6392EF}" type="presOf" srcId="{39A7069D-6A9A-4133-BB84-F44486AB6E82}" destId="{2689C004-8265-4CB6-829B-E4C300B6BA9A}" srcOrd="1" destOrd="0" presId="urn:microsoft.com/office/officeart/2005/8/layout/cycle8"/>
    <dgm:cxn modelId="{21A33986-0901-4E04-8267-7B28CF361076}" type="presOf" srcId="{E81514AC-1559-4381-B8F7-F8906FA80B95}" destId="{B87E0B4C-6066-4E52-B1BE-FA50F2F30E00}" srcOrd="0" destOrd="0" presId="urn:microsoft.com/office/officeart/2005/8/layout/cycle8"/>
    <dgm:cxn modelId="{10D99892-CCF3-4DD4-B66E-275FFC640C47}" type="presOf" srcId="{E81514AC-1559-4381-B8F7-F8906FA80B95}" destId="{B53EFC0F-47DB-4CE0-AEAB-517DEF8B32E3}" srcOrd="1" destOrd="0" presId="urn:microsoft.com/office/officeart/2005/8/layout/cycle8"/>
    <dgm:cxn modelId="{E2C056BA-52CE-4556-B5A3-631FC029FC2D}" srcId="{0FAED4C0-B522-44A6-961A-A293CA15E515}" destId="{641EB18B-C088-4315-AF3F-B416116A4DDF}" srcOrd="1" destOrd="0" parTransId="{4BC125F3-8C02-439F-A7F3-FEC982AA9CE4}" sibTransId="{78DDB7D8-6821-47CD-BFBA-E1D4BECF58F2}"/>
    <dgm:cxn modelId="{68FCADBD-6F24-4B3D-8C24-355CACE8ADD4}" srcId="{0FAED4C0-B522-44A6-961A-A293CA15E515}" destId="{E81514AC-1559-4381-B8F7-F8906FA80B95}" srcOrd="0" destOrd="0" parTransId="{D3940BE9-3D79-4150-9109-B80556939B33}" sibTransId="{BE425E24-EAE4-4DFA-85A8-E5E2A92DD861}"/>
    <dgm:cxn modelId="{6E8A17D0-261D-4E1C-8306-34791AC1D2C1}" type="presOf" srcId="{39A7069D-6A9A-4133-BB84-F44486AB6E82}" destId="{5691E48D-EAB7-4420-A0DB-C2AD99F7789B}" srcOrd="0" destOrd="0" presId="urn:microsoft.com/office/officeart/2005/8/layout/cycle8"/>
    <dgm:cxn modelId="{781974D6-A7C9-460B-8104-9CB0C7DD6C23}" srcId="{0FAED4C0-B522-44A6-961A-A293CA15E515}" destId="{39A7069D-6A9A-4133-BB84-F44486AB6E82}" srcOrd="2" destOrd="0" parTransId="{C2DC4C99-D9AF-4CFC-8E2B-B78774B33943}" sibTransId="{23A41C10-F9F4-4C54-AF43-D36E46A8AF41}"/>
    <dgm:cxn modelId="{462243E7-06AD-4C62-9F2E-12F5CABD3436}" type="presOf" srcId="{641EB18B-C088-4315-AF3F-B416116A4DDF}" destId="{978C2A46-AA29-465E-912C-1E2C2ABC6FEC}" srcOrd="1" destOrd="0" presId="urn:microsoft.com/office/officeart/2005/8/layout/cycle8"/>
    <dgm:cxn modelId="{5085DF87-B2C8-4693-8C41-82103400239C}" type="presParOf" srcId="{30E4CD51-D574-4FDA-B609-3B71B3E687D0}" destId="{B87E0B4C-6066-4E52-B1BE-FA50F2F30E00}" srcOrd="0" destOrd="0" presId="urn:microsoft.com/office/officeart/2005/8/layout/cycle8"/>
    <dgm:cxn modelId="{80B7EB0C-990D-4C97-9589-A344133F880F}" type="presParOf" srcId="{30E4CD51-D574-4FDA-B609-3B71B3E687D0}" destId="{273F33C8-9DDA-4990-A1C7-9A64C14EA0F3}" srcOrd="1" destOrd="0" presId="urn:microsoft.com/office/officeart/2005/8/layout/cycle8"/>
    <dgm:cxn modelId="{C0BF0185-5287-466A-BAB9-444473EDC6AC}" type="presParOf" srcId="{30E4CD51-D574-4FDA-B609-3B71B3E687D0}" destId="{A061F599-8BAB-4A4E-BA39-0BDD166D38AF}" srcOrd="2" destOrd="0" presId="urn:microsoft.com/office/officeart/2005/8/layout/cycle8"/>
    <dgm:cxn modelId="{3327FFA4-CF5A-4833-BD1A-02F350178F02}" type="presParOf" srcId="{30E4CD51-D574-4FDA-B609-3B71B3E687D0}" destId="{B53EFC0F-47DB-4CE0-AEAB-517DEF8B32E3}" srcOrd="3" destOrd="0" presId="urn:microsoft.com/office/officeart/2005/8/layout/cycle8"/>
    <dgm:cxn modelId="{6ADBE31B-FBC2-40E4-80EC-B984A2D8EE57}" type="presParOf" srcId="{30E4CD51-D574-4FDA-B609-3B71B3E687D0}" destId="{3B7533DB-AAB5-4333-9936-82A347FE0033}" srcOrd="4" destOrd="0" presId="urn:microsoft.com/office/officeart/2005/8/layout/cycle8"/>
    <dgm:cxn modelId="{351C5464-CAEC-4F4C-9D02-08C64CE38099}" type="presParOf" srcId="{30E4CD51-D574-4FDA-B609-3B71B3E687D0}" destId="{FDE5D12C-600B-497A-BF44-5E0DA062764F}" srcOrd="5" destOrd="0" presId="urn:microsoft.com/office/officeart/2005/8/layout/cycle8"/>
    <dgm:cxn modelId="{C897C06E-986B-4878-AFB4-3F9E4082724B}" type="presParOf" srcId="{30E4CD51-D574-4FDA-B609-3B71B3E687D0}" destId="{98CA4A16-2833-4AC5-B9F3-2DDA40C05C3D}" srcOrd="6" destOrd="0" presId="urn:microsoft.com/office/officeart/2005/8/layout/cycle8"/>
    <dgm:cxn modelId="{68116607-F5CC-4371-B9D5-7B76440C0D64}" type="presParOf" srcId="{30E4CD51-D574-4FDA-B609-3B71B3E687D0}" destId="{978C2A46-AA29-465E-912C-1E2C2ABC6FEC}" srcOrd="7" destOrd="0" presId="urn:microsoft.com/office/officeart/2005/8/layout/cycle8"/>
    <dgm:cxn modelId="{C36EA065-550D-4067-86C5-A7DB83FAB817}" type="presParOf" srcId="{30E4CD51-D574-4FDA-B609-3B71B3E687D0}" destId="{5691E48D-EAB7-4420-A0DB-C2AD99F7789B}" srcOrd="8" destOrd="0" presId="urn:microsoft.com/office/officeart/2005/8/layout/cycle8"/>
    <dgm:cxn modelId="{5998A815-CE67-43CE-8379-BBD1ADCA0836}" type="presParOf" srcId="{30E4CD51-D574-4FDA-B609-3B71B3E687D0}" destId="{E8DBACE8-02D7-4A13-B201-62D1EEFF35DB}" srcOrd="9" destOrd="0" presId="urn:microsoft.com/office/officeart/2005/8/layout/cycle8"/>
    <dgm:cxn modelId="{037F3269-B482-4FEF-8632-12C94930C305}" type="presParOf" srcId="{30E4CD51-D574-4FDA-B609-3B71B3E687D0}" destId="{AED1E80B-7EE6-45DB-B30F-C81C825D9802}" srcOrd="10" destOrd="0" presId="urn:microsoft.com/office/officeart/2005/8/layout/cycle8"/>
    <dgm:cxn modelId="{33F7B5B7-3D61-44F0-A774-47D3C960EC33}" type="presParOf" srcId="{30E4CD51-D574-4FDA-B609-3B71B3E687D0}" destId="{2689C004-8265-4CB6-829B-E4C300B6BA9A}" srcOrd="11" destOrd="0" presId="urn:microsoft.com/office/officeart/2005/8/layout/cycle8"/>
    <dgm:cxn modelId="{C1A53F12-AF44-4A94-84BD-8931A66A3ADB}" type="presParOf" srcId="{30E4CD51-D574-4FDA-B609-3B71B3E687D0}" destId="{B1264422-4900-4724-85FE-CDDA55F09959}" srcOrd="12" destOrd="0" presId="urn:microsoft.com/office/officeart/2005/8/layout/cycle8"/>
    <dgm:cxn modelId="{C3F1A4CD-CD59-4E89-B2B2-B187674075B1}" type="presParOf" srcId="{30E4CD51-D574-4FDA-B609-3B71B3E687D0}" destId="{4B6EE33A-1966-4547-8B69-7D43F16A36A1}" srcOrd="13" destOrd="0" presId="urn:microsoft.com/office/officeart/2005/8/layout/cycle8"/>
    <dgm:cxn modelId="{5DE6109B-FC9F-4017-9A85-D977622AD698}" type="presParOf" srcId="{30E4CD51-D574-4FDA-B609-3B71B3E687D0}" destId="{7EBD8F20-47EB-4C64-87AA-5CA126F071E8}"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7806E1-E6B2-45CB-93D4-40A957B7BB87}"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5072C931-CEAF-4A78-BB67-97C5D6C47AA4}">
      <dgm:prSet phldrT="[Text]"/>
      <dgm:spPr>
        <a:solidFill>
          <a:srgbClr val="1E5288"/>
        </a:solidFill>
        <a:ln>
          <a:noFill/>
        </a:ln>
      </dgm:spPr>
      <dgm:t>
        <a:bodyPr/>
        <a:lstStyle/>
        <a:p>
          <a:r>
            <a:rPr lang="en-US" dirty="0"/>
            <a:t>Get Information </a:t>
          </a:r>
        </a:p>
      </dgm:t>
    </dgm:pt>
    <dgm:pt modelId="{22A945D2-D9C9-4C2D-BFC6-98F692FAB9D3}" type="parTrans" cxnId="{8C82EA6D-80ED-4E5D-8D3D-D37ECD85B8F2}">
      <dgm:prSet/>
      <dgm:spPr/>
      <dgm:t>
        <a:bodyPr/>
        <a:lstStyle/>
        <a:p>
          <a:endParaRPr lang="en-US"/>
        </a:p>
      </dgm:t>
    </dgm:pt>
    <dgm:pt modelId="{A8F0EE04-2FBC-4A10-882C-91FAC708546C}" type="sibTrans" cxnId="{8C82EA6D-80ED-4E5D-8D3D-D37ECD85B8F2}">
      <dgm:prSet/>
      <dgm:spPr>
        <a:solidFill>
          <a:srgbClr val="70B865"/>
        </a:solidFill>
        <a:ln>
          <a:noFill/>
        </a:ln>
      </dgm:spPr>
      <dgm:t>
        <a:bodyPr/>
        <a:lstStyle/>
        <a:p>
          <a:endParaRPr lang="en-US"/>
        </a:p>
      </dgm:t>
    </dgm:pt>
    <dgm:pt modelId="{B9CE650C-A5EC-4319-9FC9-210B61F435EF}">
      <dgm:prSet phldrT="[Text]"/>
      <dgm:spPr>
        <a:solidFill>
          <a:srgbClr val="1E5288"/>
        </a:solidFill>
        <a:ln>
          <a:noFill/>
        </a:ln>
      </dgm:spPr>
      <dgm:t>
        <a:bodyPr/>
        <a:lstStyle/>
        <a:p>
          <a:r>
            <a:rPr lang="en-US" dirty="0"/>
            <a:t>Complete &amp; Share</a:t>
          </a:r>
        </a:p>
      </dgm:t>
    </dgm:pt>
    <dgm:pt modelId="{80E79FE8-3EDF-4073-8276-DFB7E6BB15DF}" type="parTrans" cxnId="{2140210A-AA34-4231-AC64-23805AE0FF1B}">
      <dgm:prSet/>
      <dgm:spPr/>
      <dgm:t>
        <a:bodyPr/>
        <a:lstStyle/>
        <a:p>
          <a:endParaRPr lang="en-US"/>
        </a:p>
      </dgm:t>
    </dgm:pt>
    <dgm:pt modelId="{6EFAFD79-0079-4309-8C1E-11739E41A5B0}" type="sibTrans" cxnId="{2140210A-AA34-4231-AC64-23805AE0FF1B}">
      <dgm:prSet/>
      <dgm:spPr/>
      <dgm:t>
        <a:bodyPr/>
        <a:lstStyle/>
        <a:p>
          <a:endParaRPr lang="en-US"/>
        </a:p>
      </dgm:t>
    </dgm:pt>
    <dgm:pt modelId="{7EE698A1-AC14-4C00-9321-8DDAD1650B8C}">
      <dgm:prSet phldrT="[Text]"/>
      <dgm:spPr>
        <a:solidFill>
          <a:srgbClr val="1E5288"/>
        </a:solidFill>
        <a:ln>
          <a:noFill/>
        </a:ln>
      </dgm:spPr>
      <dgm:t>
        <a:bodyPr/>
        <a:lstStyle/>
        <a:p>
          <a:r>
            <a:rPr lang="en-US" dirty="0"/>
            <a:t>Schedule Next “Talk” </a:t>
          </a:r>
        </a:p>
      </dgm:t>
    </dgm:pt>
    <dgm:pt modelId="{7DFE7DDF-3473-4984-AB16-26FC84F2A166}" type="parTrans" cxnId="{81C0C392-B512-4B5D-9BA8-746BEA0E037D}">
      <dgm:prSet/>
      <dgm:spPr/>
      <dgm:t>
        <a:bodyPr/>
        <a:lstStyle/>
        <a:p>
          <a:endParaRPr lang="en-US"/>
        </a:p>
      </dgm:t>
    </dgm:pt>
    <dgm:pt modelId="{7E604FDB-5FF4-46A1-B7F0-32CBF6997A89}" type="sibTrans" cxnId="{81C0C392-B512-4B5D-9BA8-746BEA0E037D}">
      <dgm:prSet/>
      <dgm:spPr/>
      <dgm:t>
        <a:bodyPr/>
        <a:lstStyle/>
        <a:p>
          <a:endParaRPr lang="en-US"/>
        </a:p>
      </dgm:t>
    </dgm:pt>
    <dgm:pt modelId="{7ABC0E4D-2D74-4FE5-8115-6D989AECFADA}">
      <dgm:prSet/>
      <dgm:spPr>
        <a:solidFill>
          <a:srgbClr val="1E5288"/>
        </a:solidFill>
        <a:ln>
          <a:noFill/>
        </a:ln>
      </dgm:spPr>
      <dgm:t>
        <a:bodyPr/>
        <a:lstStyle/>
        <a:p>
          <a:r>
            <a:rPr lang="en-US" dirty="0"/>
            <a:t>Talk Details</a:t>
          </a:r>
        </a:p>
      </dgm:t>
    </dgm:pt>
    <dgm:pt modelId="{9399B1A4-9483-4611-A289-6FCA6C6EEDB2}" type="parTrans" cxnId="{846785A9-941A-477A-BF9C-C9D35B67DA90}">
      <dgm:prSet/>
      <dgm:spPr/>
      <dgm:t>
        <a:bodyPr/>
        <a:lstStyle/>
        <a:p>
          <a:endParaRPr lang="en-US"/>
        </a:p>
      </dgm:t>
    </dgm:pt>
    <dgm:pt modelId="{02F5F306-0D31-4088-8F73-0680C72427A5}" type="sibTrans" cxnId="{846785A9-941A-477A-BF9C-C9D35B67DA90}">
      <dgm:prSet/>
      <dgm:spPr/>
      <dgm:t>
        <a:bodyPr/>
        <a:lstStyle/>
        <a:p>
          <a:endParaRPr lang="en-US"/>
        </a:p>
      </dgm:t>
    </dgm:pt>
    <dgm:pt modelId="{801CA7C4-56A6-4852-AEEA-18FB3A16C25B}">
      <dgm:prSet/>
      <dgm:spPr>
        <a:solidFill>
          <a:srgbClr val="1E5288"/>
        </a:solidFill>
        <a:ln>
          <a:noFill/>
        </a:ln>
      </dgm:spPr>
      <dgm:t>
        <a:bodyPr/>
        <a:lstStyle/>
        <a:p>
          <a:r>
            <a:rPr lang="en-US" dirty="0"/>
            <a:t>Define Priorities </a:t>
          </a:r>
        </a:p>
      </dgm:t>
    </dgm:pt>
    <dgm:pt modelId="{E4641F41-10AF-4AA7-9C7C-5BFB81A139CA}" type="parTrans" cxnId="{EE80EDA0-C52D-4AD9-9EF5-22F558681405}">
      <dgm:prSet/>
      <dgm:spPr/>
      <dgm:t>
        <a:bodyPr/>
        <a:lstStyle/>
        <a:p>
          <a:endParaRPr lang="en-US"/>
        </a:p>
      </dgm:t>
    </dgm:pt>
    <dgm:pt modelId="{09CAE4B6-8C77-4085-A33B-1FCAD9AA4BF8}" type="sibTrans" cxnId="{EE80EDA0-C52D-4AD9-9EF5-22F558681405}">
      <dgm:prSet/>
      <dgm:spPr/>
      <dgm:t>
        <a:bodyPr/>
        <a:lstStyle/>
        <a:p>
          <a:endParaRPr lang="en-US"/>
        </a:p>
      </dgm:t>
    </dgm:pt>
    <dgm:pt modelId="{0289EB00-64C3-4950-A279-BE97531367F1}" type="pres">
      <dgm:prSet presAssocID="{907806E1-E6B2-45CB-93D4-40A957B7BB87}" presName="Name0" presStyleCnt="0">
        <dgm:presLayoutVars>
          <dgm:dir/>
          <dgm:resizeHandles val="exact"/>
        </dgm:presLayoutVars>
      </dgm:prSet>
      <dgm:spPr/>
    </dgm:pt>
    <dgm:pt modelId="{3FC51630-C94D-4DEA-A8E9-F7DCFCED8797}" type="pres">
      <dgm:prSet presAssocID="{907806E1-E6B2-45CB-93D4-40A957B7BB87}" presName="cycle" presStyleCnt="0"/>
      <dgm:spPr/>
    </dgm:pt>
    <dgm:pt modelId="{6DB3D289-C732-40B3-8787-5BD15CA0F46D}" type="pres">
      <dgm:prSet presAssocID="{5072C931-CEAF-4A78-BB67-97C5D6C47AA4}" presName="nodeFirstNode" presStyleLbl="node1" presStyleIdx="0" presStyleCnt="5">
        <dgm:presLayoutVars>
          <dgm:bulletEnabled val="1"/>
        </dgm:presLayoutVars>
      </dgm:prSet>
      <dgm:spPr/>
    </dgm:pt>
    <dgm:pt modelId="{579867E9-94E3-4C4C-8143-613A0D5985F1}" type="pres">
      <dgm:prSet presAssocID="{A8F0EE04-2FBC-4A10-882C-91FAC708546C}" presName="sibTransFirstNode" presStyleLbl="bgShp" presStyleIdx="0" presStyleCnt="1" custLinFactNeighborX="-1912" custLinFactNeighborY="966"/>
      <dgm:spPr/>
    </dgm:pt>
    <dgm:pt modelId="{A8B141B3-8031-4049-8F7E-D1C131B3843E}" type="pres">
      <dgm:prSet presAssocID="{801CA7C4-56A6-4852-AEEA-18FB3A16C25B}" presName="nodeFollowingNodes" presStyleLbl="node1" presStyleIdx="1" presStyleCnt="5" custRadScaleRad="117365" custRadScaleInc="22136">
        <dgm:presLayoutVars>
          <dgm:bulletEnabled val="1"/>
        </dgm:presLayoutVars>
      </dgm:prSet>
      <dgm:spPr/>
    </dgm:pt>
    <dgm:pt modelId="{811EA953-9484-4130-9866-0FDFCABE7709}" type="pres">
      <dgm:prSet presAssocID="{7ABC0E4D-2D74-4FE5-8115-6D989AECFADA}" presName="nodeFollowingNodes" presStyleLbl="node1" presStyleIdx="2" presStyleCnt="5" custRadScaleRad="104915" custRadScaleInc="-1123">
        <dgm:presLayoutVars>
          <dgm:bulletEnabled val="1"/>
        </dgm:presLayoutVars>
      </dgm:prSet>
      <dgm:spPr/>
    </dgm:pt>
    <dgm:pt modelId="{E50B2537-34F2-45E2-8400-C5FC900C048F}" type="pres">
      <dgm:prSet presAssocID="{B9CE650C-A5EC-4319-9FC9-210B61F435EF}" presName="nodeFollowingNodes" presStyleLbl="node1" presStyleIdx="3" presStyleCnt="5" custRadScaleRad="111192" custRadScaleInc="10145">
        <dgm:presLayoutVars>
          <dgm:bulletEnabled val="1"/>
        </dgm:presLayoutVars>
      </dgm:prSet>
      <dgm:spPr/>
    </dgm:pt>
    <dgm:pt modelId="{80C67AF7-4B7A-4A65-985F-601A6B72D66D}" type="pres">
      <dgm:prSet presAssocID="{7EE698A1-AC14-4C00-9321-8DDAD1650B8C}" presName="nodeFollowingNodes" presStyleLbl="node1" presStyleIdx="4" presStyleCnt="5" custRadScaleRad="121211" custRadScaleInc="-14703">
        <dgm:presLayoutVars>
          <dgm:bulletEnabled val="1"/>
        </dgm:presLayoutVars>
      </dgm:prSet>
      <dgm:spPr/>
    </dgm:pt>
  </dgm:ptLst>
  <dgm:cxnLst>
    <dgm:cxn modelId="{2140210A-AA34-4231-AC64-23805AE0FF1B}" srcId="{907806E1-E6B2-45CB-93D4-40A957B7BB87}" destId="{B9CE650C-A5EC-4319-9FC9-210B61F435EF}" srcOrd="3" destOrd="0" parTransId="{80E79FE8-3EDF-4073-8276-DFB7E6BB15DF}" sibTransId="{6EFAFD79-0079-4309-8C1E-11739E41A5B0}"/>
    <dgm:cxn modelId="{5B178E0F-3C1A-47CE-B852-999AA8F93B95}" type="presOf" srcId="{801CA7C4-56A6-4852-AEEA-18FB3A16C25B}" destId="{A8B141B3-8031-4049-8F7E-D1C131B3843E}" srcOrd="0" destOrd="0" presId="urn:microsoft.com/office/officeart/2005/8/layout/cycle3"/>
    <dgm:cxn modelId="{46E37310-EC71-4F2E-A58F-74967B830531}" type="presOf" srcId="{7ABC0E4D-2D74-4FE5-8115-6D989AECFADA}" destId="{811EA953-9484-4130-9866-0FDFCABE7709}" srcOrd="0" destOrd="0" presId="urn:microsoft.com/office/officeart/2005/8/layout/cycle3"/>
    <dgm:cxn modelId="{5E8EF01F-0E32-486B-87D8-35A30A1AE86A}" type="presOf" srcId="{B9CE650C-A5EC-4319-9FC9-210B61F435EF}" destId="{E50B2537-34F2-45E2-8400-C5FC900C048F}" srcOrd="0" destOrd="0" presId="urn:microsoft.com/office/officeart/2005/8/layout/cycle3"/>
    <dgm:cxn modelId="{8891183C-F7A2-404A-BBE9-D9CC4B179650}" type="presOf" srcId="{A8F0EE04-2FBC-4A10-882C-91FAC708546C}" destId="{579867E9-94E3-4C4C-8143-613A0D5985F1}" srcOrd="0" destOrd="0" presId="urn:microsoft.com/office/officeart/2005/8/layout/cycle3"/>
    <dgm:cxn modelId="{8C82EA6D-80ED-4E5D-8D3D-D37ECD85B8F2}" srcId="{907806E1-E6B2-45CB-93D4-40A957B7BB87}" destId="{5072C931-CEAF-4A78-BB67-97C5D6C47AA4}" srcOrd="0" destOrd="0" parTransId="{22A945D2-D9C9-4C2D-BFC6-98F692FAB9D3}" sibTransId="{A8F0EE04-2FBC-4A10-882C-91FAC708546C}"/>
    <dgm:cxn modelId="{81C0C392-B512-4B5D-9BA8-746BEA0E037D}" srcId="{907806E1-E6B2-45CB-93D4-40A957B7BB87}" destId="{7EE698A1-AC14-4C00-9321-8DDAD1650B8C}" srcOrd="4" destOrd="0" parTransId="{7DFE7DDF-3473-4984-AB16-26FC84F2A166}" sibTransId="{7E604FDB-5FF4-46A1-B7F0-32CBF6997A89}"/>
    <dgm:cxn modelId="{EE80EDA0-C52D-4AD9-9EF5-22F558681405}" srcId="{907806E1-E6B2-45CB-93D4-40A957B7BB87}" destId="{801CA7C4-56A6-4852-AEEA-18FB3A16C25B}" srcOrd="1" destOrd="0" parTransId="{E4641F41-10AF-4AA7-9C7C-5BFB81A139CA}" sibTransId="{09CAE4B6-8C77-4085-A33B-1FCAD9AA4BF8}"/>
    <dgm:cxn modelId="{E946B8A1-96FB-4E57-9C44-28D33812B402}" type="presOf" srcId="{7EE698A1-AC14-4C00-9321-8DDAD1650B8C}" destId="{80C67AF7-4B7A-4A65-985F-601A6B72D66D}" srcOrd="0" destOrd="0" presId="urn:microsoft.com/office/officeart/2005/8/layout/cycle3"/>
    <dgm:cxn modelId="{846785A9-941A-477A-BF9C-C9D35B67DA90}" srcId="{907806E1-E6B2-45CB-93D4-40A957B7BB87}" destId="{7ABC0E4D-2D74-4FE5-8115-6D989AECFADA}" srcOrd="2" destOrd="0" parTransId="{9399B1A4-9483-4611-A289-6FCA6C6EEDB2}" sibTransId="{02F5F306-0D31-4088-8F73-0680C72427A5}"/>
    <dgm:cxn modelId="{9CD30BD9-605B-4EEC-85F0-A78100F3F79F}" type="presOf" srcId="{5072C931-CEAF-4A78-BB67-97C5D6C47AA4}" destId="{6DB3D289-C732-40B3-8787-5BD15CA0F46D}" srcOrd="0" destOrd="0" presId="urn:microsoft.com/office/officeart/2005/8/layout/cycle3"/>
    <dgm:cxn modelId="{0C7758FA-EA3D-48EA-95C7-B34926D0F56C}" type="presOf" srcId="{907806E1-E6B2-45CB-93D4-40A957B7BB87}" destId="{0289EB00-64C3-4950-A279-BE97531367F1}" srcOrd="0" destOrd="0" presId="urn:microsoft.com/office/officeart/2005/8/layout/cycle3"/>
    <dgm:cxn modelId="{BB205ED4-CCC9-41DA-8C76-DC9C0A5CC6C2}" type="presParOf" srcId="{0289EB00-64C3-4950-A279-BE97531367F1}" destId="{3FC51630-C94D-4DEA-A8E9-F7DCFCED8797}" srcOrd="0" destOrd="0" presId="urn:microsoft.com/office/officeart/2005/8/layout/cycle3"/>
    <dgm:cxn modelId="{BC6ACD4D-1ECB-40B6-850F-C9CF6574C767}" type="presParOf" srcId="{3FC51630-C94D-4DEA-A8E9-F7DCFCED8797}" destId="{6DB3D289-C732-40B3-8787-5BD15CA0F46D}" srcOrd="0" destOrd="0" presId="urn:microsoft.com/office/officeart/2005/8/layout/cycle3"/>
    <dgm:cxn modelId="{13D6D2F4-4D95-4FDE-8AED-017B1E9C62F3}" type="presParOf" srcId="{3FC51630-C94D-4DEA-A8E9-F7DCFCED8797}" destId="{579867E9-94E3-4C4C-8143-613A0D5985F1}" srcOrd="1" destOrd="0" presId="urn:microsoft.com/office/officeart/2005/8/layout/cycle3"/>
    <dgm:cxn modelId="{12D86C6C-026F-485B-B0AF-BD190EEFFB09}" type="presParOf" srcId="{3FC51630-C94D-4DEA-A8E9-F7DCFCED8797}" destId="{A8B141B3-8031-4049-8F7E-D1C131B3843E}" srcOrd="2" destOrd="0" presId="urn:microsoft.com/office/officeart/2005/8/layout/cycle3"/>
    <dgm:cxn modelId="{6E369004-3861-43D1-B5CE-20ADEFE27102}" type="presParOf" srcId="{3FC51630-C94D-4DEA-A8E9-F7DCFCED8797}" destId="{811EA953-9484-4130-9866-0FDFCABE7709}" srcOrd="3" destOrd="0" presId="urn:microsoft.com/office/officeart/2005/8/layout/cycle3"/>
    <dgm:cxn modelId="{F36BBA7D-36E7-4CD6-981A-0348A7EC0BEA}" type="presParOf" srcId="{3FC51630-C94D-4DEA-A8E9-F7DCFCED8797}" destId="{E50B2537-34F2-45E2-8400-C5FC900C048F}" srcOrd="4" destOrd="0" presId="urn:microsoft.com/office/officeart/2005/8/layout/cycle3"/>
    <dgm:cxn modelId="{1F185CA8-3A9D-4A8F-8F12-28121197345B}" type="presParOf" srcId="{3FC51630-C94D-4DEA-A8E9-F7DCFCED8797}" destId="{80C67AF7-4B7A-4A65-985F-601A6B72D66D}"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719B09-07BE-4596-8C2B-5B20FE8B1398}"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E82FF3F7-8FA7-4A53-A514-407B5E4024B0}">
      <dgm:prSet phldrT="[Text]"/>
      <dgm:spPr/>
      <dgm:t>
        <a:bodyPr/>
        <a:lstStyle/>
        <a:p>
          <a:r>
            <a:rPr lang="en-US" dirty="0"/>
            <a:t>Physical Well Bring &amp; Safety </a:t>
          </a:r>
        </a:p>
      </dgm:t>
    </dgm:pt>
    <dgm:pt modelId="{DB81FCA2-6B32-4134-84EE-25C0B1F73621}" type="parTrans" cxnId="{41523B50-5BFD-440E-91BE-E13E7FA4ABA2}">
      <dgm:prSet/>
      <dgm:spPr/>
      <dgm:t>
        <a:bodyPr/>
        <a:lstStyle/>
        <a:p>
          <a:endParaRPr lang="en-US"/>
        </a:p>
      </dgm:t>
    </dgm:pt>
    <dgm:pt modelId="{77425967-D5A0-4E4A-BD8D-F44439895D34}" type="sibTrans" cxnId="{41523B50-5BFD-440E-91BE-E13E7FA4ABA2}">
      <dgm:prSet/>
      <dgm:spPr/>
      <dgm:t>
        <a:bodyPr/>
        <a:lstStyle/>
        <a:p>
          <a:endParaRPr lang="en-US"/>
        </a:p>
      </dgm:t>
    </dgm:pt>
    <dgm:pt modelId="{861F897D-B050-4858-BADC-AC1DAB1E303F}">
      <dgm:prSet phldrT="[Text]"/>
      <dgm:spPr/>
      <dgm:t>
        <a:bodyPr/>
        <a:lstStyle/>
        <a:p>
          <a:r>
            <a:rPr lang="en-US" dirty="0"/>
            <a:t>Mobility </a:t>
          </a:r>
        </a:p>
      </dgm:t>
    </dgm:pt>
    <dgm:pt modelId="{5EF0BFBA-0EF4-4662-AB90-3F86285850B1}" type="parTrans" cxnId="{548365A1-C473-449B-AB78-DCDA549EFCA7}">
      <dgm:prSet/>
      <dgm:spPr/>
      <dgm:t>
        <a:bodyPr/>
        <a:lstStyle/>
        <a:p>
          <a:endParaRPr lang="en-US"/>
        </a:p>
      </dgm:t>
    </dgm:pt>
    <dgm:pt modelId="{EBD4DABF-8AF8-4A9A-A642-F9531A4A47E0}" type="sibTrans" cxnId="{548365A1-C473-449B-AB78-DCDA549EFCA7}">
      <dgm:prSet/>
      <dgm:spPr/>
      <dgm:t>
        <a:bodyPr/>
        <a:lstStyle/>
        <a:p>
          <a:endParaRPr lang="en-US"/>
        </a:p>
      </dgm:t>
    </dgm:pt>
    <dgm:pt modelId="{480D7777-A663-4801-9514-283E8B3B3BE6}">
      <dgm:prSet phldrT="[Text]"/>
      <dgm:spPr/>
      <dgm:t>
        <a:bodyPr/>
        <a:lstStyle/>
        <a:p>
          <a:r>
            <a:rPr lang="en-US" dirty="0"/>
            <a:t>Back Up &amp; Emergency Protocol</a:t>
          </a:r>
        </a:p>
      </dgm:t>
    </dgm:pt>
    <dgm:pt modelId="{69C84774-44BB-462A-BC24-6597C1203AF1}" type="parTrans" cxnId="{B71F1E51-1642-44B7-B300-EAF448349E4A}">
      <dgm:prSet/>
      <dgm:spPr/>
      <dgm:t>
        <a:bodyPr/>
        <a:lstStyle/>
        <a:p>
          <a:endParaRPr lang="en-US"/>
        </a:p>
      </dgm:t>
    </dgm:pt>
    <dgm:pt modelId="{EBA9209C-27E0-46E9-B549-E9C03BF90962}" type="sibTrans" cxnId="{B71F1E51-1642-44B7-B300-EAF448349E4A}">
      <dgm:prSet/>
      <dgm:spPr/>
      <dgm:t>
        <a:bodyPr/>
        <a:lstStyle/>
        <a:p>
          <a:endParaRPr lang="en-US"/>
        </a:p>
      </dgm:t>
    </dgm:pt>
    <dgm:pt modelId="{B3CE9A50-D1DF-49F9-AB40-E73AEE9F2D19}">
      <dgm:prSet phldrT="[Text]"/>
      <dgm:spPr/>
      <dgm:t>
        <a:bodyPr/>
        <a:lstStyle/>
        <a:p>
          <a:r>
            <a:rPr lang="en-US" dirty="0"/>
            <a:t>Mental Health </a:t>
          </a:r>
        </a:p>
      </dgm:t>
    </dgm:pt>
    <dgm:pt modelId="{825B8682-642C-48AA-8E84-F1B4BE55EDAC}" type="parTrans" cxnId="{95CA1A27-63CA-44D1-8378-1A92459D7236}">
      <dgm:prSet/>
      <dgm:spPr/>
      <dgm:t>
        <a:bodyPr/>
        <a:lstStyle/>
        <a:p>
          <a:endParaRPr lang="en-US"/>
        </a:p>
      </dgm:t>
    </dgm:pt>
    <dgm:pt modelId="{5954A79A-62C8-4722-A81D-C3F9F8E49B1F}" type="sibTrans" cxnId="{95CA1A27-63CA-44D1-8378-1A92459D7236}">
      <dgm:prSet/>
      <dgm:spPr/>
      <dgm:t>
        <a:bodyPr/>
        <a:lstStyle/>
        <a:p>
          <a:endParaRPr lang="en-US"/>
        </a:p>
      </dgm:t>
    </dgm:pt>
    <dgm:pt modelId="{BA29319B-A88C-42A2-B9D6-498B16DC47BB}">
      <dgm:prSet phldrT="[Text]"/>
      <dgm:spPr/>
      <dgm:t>
        <a:bodyPr/>
        <a:lstStyle/>
        <a:p>
          <a:r>
            <a:rPr lang="en-US" dirty="0"/>
            <a:t>Community Connections </a:t>
          </a:r>
        </a:p>
      </dgm:t>
    </dgm:pt>
    <dgm:pt modelId="{23D81401-466D-4C1A-95BE-EAF6F8273503}" type="parTrans" cxnId="{A5E47F0A-0F5C-430C-8270-68D918606360}">
      <dgm:prSet/>
      <dgm:spPr/>
      <dgm:t>
        <a:bodyPr/>
        <a:lstStyle/>
        <a:p>
          <a:endParaRPr lang="en-US"/>
        </a:p>
      </dgm:t>
    </dgm:pt>
    <dgm:pt modelId="{D8ADC042-90BD-4927-B938-88A4F5C253F5}" type="sibTrans" cxnId="{A5E47F0A-0F5C-430C-8270-68D918606360}">
      <dgm:prSet/>
      <dgm:spPr/>
      <dgm:t>
        <a:bodyPr/>
        <a:lstStyle/>
        <a:p>
          <a:endParaRPr lang="en-US"/>
        </a:p>
      </dgm:t>
    </dgm:pt>
    <dgm:pt modelId="{E7FE91C8-4486-4FE1-B8E9-2603180D9F32}">
      <dgm:prSet phldrT="[Text]"/>
      <dgm:spPr/>
      <dgm:t>
        <a:bodyPr/>
        <a:lstStyle/>
        <a:p>
          <a:r>
            <a:rPr lang="en-US" dirty="0"/>
            <a:t>Care &amp;Support </a:t>
          </a:r>
        </a:p>
      </dgm:t>
    </dgm:pt>
    <dgm:pt modelId="{1EF1A6C8-9762-4CE2-9F56-26CC7FFCB2F6}" type="parTrans" cxnId="{E401BD59-DAB8-4F1A-835A-32AB90EA623A}">
      <dgm:prSet/>
      <dgm:spPr/>
      <dgm:t>
        <a:bodyPr/>
        <a:lstStyle/>
        <a:p>
          <a:endParaRPr lang="en-US"/>
        </a:p>
      </dgm:t>
    </dgm:pt>
    <dgm:pt modelId="{2456FD4C-7D00-4503-8E3E-5370140A2FA0}" type="sibTrans" cxnId="{E401BD59-DAB8-4F1A-835A-32AB90EA623A}">
      <dgm:prSet/>
      <dgm:spPr/>
      <dgm:t>
        <a:bodyPr/>
        <a:lstStyle/>
        <a:p>
          <a:endParaRPr lang="en-US"/>
        </a:p>
      </dgm:t>
    </dgm:pt>
    <dgm:pt modelId="{67C586D5-D85E-4B3A-A4C8-54E53918281C}">
      <dgm:prSet phldrT="[Text]"/>
      <dgm:spPr/>
      <dgm:t>
        <a:bodyPr/>
        <a:lstStyle/>
        <a:p>
          <a:r>
            <a:rPr lang="en-US" dirty="0"/>
            <a:t>Everyday Life </a:t>
          </a:r>
        </a:p>
      </dgm:t>
    </dgm:pt>
    <dgm:pt modelId="{45C56B99-3675-4D99-85C6-4AC6FE1F06DA}" type="parTrans" cxnId="{448BBE83-D161-4FE3-8961-DA675D93A211}">
      <dgm:prSet/>
      <dgm:spPr/>
      <dgm:t>
        <a:bodyPr/>
        <a:lstStyle/>
        <a:p>
          <a:endParaRPr lang="en-US"/>
        </a:p>
      </dgm:t>
    </dgm:pt>
    <dgm:pt modelId="{EEF1DF7A-229F-4848-A5EF-1D8138504602}" type="sibTrans" cxnId="{448BBE83-D161-4FE3-8961-DA675D93A211}">
      <dgm:prSet/>
      <dgm:spPr/>
      <dgm:t>
        <a:bodyPr/>
        <a:lstStyle/>
        <a:p>
          <a:endParaRPr lang="en-US"/>
        </a:p>
      </dgm:t>
    </dgm:pt>
    <dgm:pt modelId="{CFBA466C-3839-4A5E-8DD5-92399E45D305}">
      <dgm:prSet phldrT="[Text]"/>
      <dgm:spPr/>
      <dgm:t>
        <a:bodyPr/>
        <a:lstStyle/>
        <a:p>
          <a:r>
            <a:rPr lang="en-US" dirty="0"/>
            <a:t>Access</a:t>
          </a:r>
        </a:p>
      </dgm:t>
    </dgm:pt>
    <dgm:pt modelId="{7EFFC9AD-5217-4A87-AE63-E3C01ED19F51}" type="parTrans" cxnId="{CFA919DC-74C7-4623-8150-6361926D4E7B}">
      <dgm:prSet/>
      <dgm:spPr/>
    </dgm:pt>
    <dgm:pt modelId="{54F046A8-4A02-43C2-9586-184ADD9FF8CF}" type="sibTrans" cxnId="{CFA919DC-74C7-4623-8150-6361926D4E7B}">
      <dgm:prSet/>
      <dgm:spPr/>
    </dgm:pt>
    <dgm:pt modelId="{D820E4E1-0746-4C7E-AFED-2BBE772A0241}">
      <dgm:prSet phldrT="[Text]"/>
      <dgm:spPr/>
      <dgm:t>
        <a:bodyPr/>
        <a:lstStyle/>
        <a:p>
          <a:r>
            <a:rPr lang="en-US" dirty="0"/>
            <a:t>Fall Prevention </a:t>
          </a:r>
        </a:p>
      </dgm:t>
    </dgm:pt>
    <dgm:pt modelId="{423AA37A-4D25-41F7-9D12-C95F644A96D9}" type="parTrans" cxnId="{B3C6CB70-6F89-4671-A3BA-72A457950828}">
      <dgm:prSet/>
      <dgm:spPr/>
    </dgm:pt>
    <dgm:pt modelId="{E427BD09-0165-4CB7-9503-ADE68DE86E8A}" type="sibTrans" cxnId="{B3C6CB70-6F89-4671-A3BA-72A457950828}">
      <dgm:prSet/>
      <dgm:spPr/>
    </dgm:pt>
    <dgm:pt modelId="{496C60B6-FAAF-4B67-B777-4482EBFDFC48}">
      <dgm:prSet phldrT="[Text]"/>
      <dgm:spPr/>
      <dgm:t>
        <a:bodyPr/>
        <a:lstStyle/>
        <a:p>
          <a:endParaRPr lang="en-US" dirty="0"/>
        </a:p>
      </dgm:t>
    </dgm:pt>
    <dgm:pt modelId="{8CC306C9-33AC-405F-9812-63F79B3C1FBF}" type="parTrans" cxnId="{21AD5E79-8127-421B-8294-3B97E3926AE8}">
      <dgm:prSet/>
      <dgm:spPr/>
    </dgm:pt>
    <dgm:pt modelId="{36D298EC-7289-4E5F-BC5F-E94961358E7E}" type="sibTrans" cxnId="{21AD5E79-8127-421B-8294-3B97E3926AE8}">
      <dgm:prSet/>
      <dgm:spPr/>
    </dgm:pt>
    <dgm:pt modelId="{35F813C8-47F0-4A29-B640-CA964F624EF1}">
      <dgm:prSet phldrT="[Text]"/>
      <dgm:spPr/>
      <dgm:t>
        <a:bodyPr/>
        <a:lstStyle/>
        <a:p>
          <a:r>
            <a:rPr lang="en-US" dirty="0"/>
            <a:t>Back Up &amp; Emergency Protocol </a:t>
          </a:r>
        </a:p>
      </dgm:t>
    </dgm:pt>
    <dgm:pt modelId="{9A4562DA-ACBA-43AC-9BA8-89946FF4C475}" type="parTrans" cxnId="{194DC73B-91FB-4855-9E0A-C5D961694F97}">
      <dgm:prSet/>
      <dgm:spPr/>
    </dgm:pt>
    <dgm:pt modelId="{97B1A633-C6B0-448E-B734-D80B2283D46C}" type="sibTrans" cxnId="{194DC73B-91FB-4855-9E0A-C5D961694F97}">
      <dgm:prSet/>
      <dgm:spPr/>
    </dgm:pt>
    <dgm:pt modelId="{BDE5FAA9-6A25-488D-9EE6-41DEBF12F2E5}">
      <dgm:prSet phldrT="[Text]"/>
      <dgm:spPr/>
      <dgm:t>
        <a:bodyPr/>
        <a:lstStyle/>
        <a:p>
          <a:r>
            <a:rPr lang="en-US" dirty="0"/>
            <a:t>Mental Health POA</a:t>
          </a:r>
        </a:p>
      </dgm:t>
    </dgm:pt>
    <dgm:pt modelId="{6F5F566D-2D4B-4362-BF32-3CEE892C9C50}" type="parTrans" cxnId="{DCB71DB2-A183-4F72-BBDD-67E6C9476BF9}">
      <dgm:prSet/>
      <dgm:spPr/>
    </dgm:pt>
    <dgm:pt modelId="{7F4E636D-BA2F-4803-8DF0-29EFB756551C}" type="sibTrans" cxnId="{DCB71DB2-A183-4F72-BBDD-67E6C9476BF9}">
      <dgm:prSet/>
      <dgm:spPr/>
    </dgm:pt>
    <dgm:pt modelId="{4B5B768E-F7D6-4BD7-BC24-A4C93BA4969B}">
      <dgm:prSet/>
      <dgm:spPr/>
      <dgm:t>
        <a:bodyPr/>
        <a:lstStyle/>
        <a:p>
          <a:r>
            <a:rPr lang="en-US" dirty="0"/>
            <a:t>Medications </a:t>
          </a:r>
        </a:p>
      </dgm:t>
    </dgm:pt>
    <dgm:pt modelId="{DA9B852A-EAE8-42FF-8A96-9419FC2DE979}" type="parTrans" cxnId="{944C28E5-D72D-46E1-8F05-2C09B8C95E8C}">
      <dgm:prSet/>
      <dgm:spPr/>
    </dgm:pt>
    <dgm:pt modelId="{59C0DCE7-6D4A-48EC-B8AD-E1F256D13326}" type="sibTrans" cxnId="{944C28E5-D72D-46E1-8F05-2C09B8C95E8C}">
      <dgm:prSet/>
      <dgm:spPr/>
    </dgm:pt>
    <dgm:pt modelId="{E92B71D3-1F24-441B-B19F-7B326EAD5566}">
      <dgm:prSet/>
      <dgm:spPr/>
      <dgm:t>
        <a:bodyPr/>
        <a:lstStyle/>
        <a:p>
          <a:r>
            <a:rPr lang="en-US" dirty="0"/>
            <a:t>Activities of Daily Living (ADL’s) </a:t>
          </a:r>
        </a:p>
      </dgm:t>
    </dgm:pt>
    <dgm:pt modelId="{92A03CCB-876D-4555-A028-D5337D9BAA21}" type="parTrans" cxnId="{D7178336-ADA6-437F-BB8F-DE6F0E896962}">
      <dgm:prSet/>
      <dgm:spPr/>
    </dgm:pt>
    <dgm:pt modelId="{C54CF833-46CC-4C46-975D-A3782C36B23E}" type="sibTrans" cxnId="{D7178336-ADA6-437F-BB8F-DE6F0E896962}">
      <dgm:prSet/>
      <dgm:spPr/>
    </dgm:pt>
    <dgm:pt modelId="{6810CB8A-34D4-4DDF-93C1-AD8C32E38E4D}">
      <dgm:prSet/>
      <dgm:spPr/>
      <dgm:t>
        <a:bodyPr/>
        <a:lstStyle/>
        <a:p>
          <a:r>
            <a:rPr lang="en-US" dirty="0"/>
            <a:t>Instrumental Activities of Daily Life (IADLs)</a:t>
          </a:r>
        </a:p>
      </dgm:t>
    </dgm:pt>
    <dgm:pt modelId="{70EBEF51-32E6-4DCB-8C1E-B50901F42D72}" type="parTrans" cxnId="{960B7B13-FDFD-4021-A387-C4CE3BBA3835}">
      <dgm:prSet/>
      <dgm:spPr/>
    </dgm:pt>
    <dgm:pt modelId="{025D025E-222D-4C6A-9EC9-B27DDF717781}" type="sibTrans" cxnId="{960B7B13-FDFD-4021-A387-C4CE3BBA3835}">
      <dgm:prSet/>
      <dgm:spPr/>
    </dgm:pt>
    <dgm:pt modelId="{B09DD9D1-0452-4911-BA4B-18D9E4347B20}" type="pres">
      <dgm:prSet presAssocID="{6F719B09-07BE-4596-8C2B-5B20FE8B1398}" presName="Name0" presStyleCnt="0">
        <dgm:presLayoutVars>
          <dgm:dir/>
          <dgm:animLvl val="lvl"/>
          <dgm:resizeHandles/>
        </dgm:presLayoutVars>
      </dgm:prSet>
      <dgm:spPr/>
    </dgm:pt>
    <dgm:pt modelId="{40AB7592-C18F-4E2B-9695-4373E4B765E6}" type="pres">
      <dgm:prSet presAssocID="{E82FF3F7-8FA7-4A53-A514-407B5E4024B0}" presName="linNode" presStyleCnt="0"/>
      <dgm:spPr/>
    </dgm:pt>
    <dgm:pt modelId="{24E169A8-1702-4EF3-9843-27A64D4B2A1D}" type="pres">
      <dgm:prSet presAssocID="{E82FF3F7-8FA7-4A53-A514-407B5E4024B0}" presName="parentShp" presStyleLbl="node1" presStyleIdx="0" presStyleCnt="3">
        <dgm:presLayoutVars>
          <dgm:bulletEnabled val="1"/>
        </dgm:presLayoutVars>
      </dgm:prSet>
      <dgm:spPr/>
    </dgm:pt>
    <dgm:pt modelId="{A33193B0-B65A-4962-AE60-EBF3DE453E5D}" type="pres">
      <dgm:prSet presAssocID="{E82FF3F7-8FA7-4A53-A514-407B5E4024B0}" presName="childShp" presStyleLbl="bgAccFollowNode1" presStyleIdx="0" presStyleCnt="3">
        <dgm:presLayoutVars>
          <dgm:bulletEnabled val="1"/>
        </dgm:presLayoutVars>
      </dgm:prSet>
      <dgm:spPr/>
    </dgm:pt>
    <dgm:pt modelId="{A4B559D3-B998-442F-9558-6EDF782F7C33}" type="pres">
      <dgm:prSet presAssocID="{77425967-D5A0-4E4A-BD8D-F44439895D34}" presName="spacing" presStyleCnt="0"/>
      <dgm:spPr/>
    </dgm:pt>
    <dgm:pt modelId="{7A41E2C0-9E8F-4858-A8B8-DBBB41616588}" type="pres">
      <dgm:prSet presAssocID="{B3CE9A50-D1DF-49F9-AB40-E73AEE9F2D19}" presName="linNode" presStyleCnt="0"/>
      <dgm:spPr/>
    </dgm:pt>
    <dgm:pt modelId="{735E477C-D7AA-4CAB-8456-82F91A78DCA2}" type="pres">
      <dgm:prSet presAssocID="{B3CE9A50-D1DF-49F9-AB40-E73AEE9F2D19}" presName="parentShp" presStyleLbl="node1" presStyleIdx="1" presStyleCnt="3">
        <dgm:presLayoutVars>
          <dgm:bulletEnabled val="1"/>
        </dgm:presLayoutVars>
      </dgm:prSet>
      <dgm:spPr/>
    </dgm:pt>
    <dgm:pt modelId="{1C2F9DAC-6F15-42C4-AF8A-237D2DECEB45}" type="pres">
      <dgm:prSet presAssocID="{B3CE9A50-D1DF-49F9-AB40-E73AEE9F2D19}" presName="childShp" presStyleLbl="bgAccFollowNode1" presStyleIdx="1" presStyleCnt="3">
        <dgm:presLayoutVars>
          <dgm:bulletEnabled val="1"/>
        </dgm:presLayoutVars>
      </dgm:prSet>
      <dgm:spPr/>
    </dgm:pt>
    <dgm:pt modelId="{9A05F525-6220-4BEF-B3D4-9220E48EBB95}" type="pres">
      <dgm:prSet presAssocID="{5954A79A-62C8-4722-A81D-C3F9F8E49B1F}" presName="spacing" presStyleCnt="0"/>
      <dgm:spPr/>
    </dgm:pt>
    <dgm:pt modelId="{E0D29A66-90FA-4798-BC8A-FEDA06873F80}" type="pres">
      <dgm:prSet presAssocID="{67C586D5-D85E-4B3A-A4C8-54E53918281C}" presName="linNode" presStyleCnt="0"/>
      <dgm:spPr/>
    </dgm:pt>
    <dgm:pt modelId="{A25E0E82-20BC-4D41-991D-EA8EA3EA8B49}" type="pres">
      <dgm:prSet presAssocID="{67C586D5-D85E-4B3A-A4C8-54E53918281C}" presName="parentShp" presStyleLbl="node1" presStyleIdx="2" presStyleCnt="3">
        <dgm:presLayoutVars>
          <dgm:bulletEnabled val="1"/>
        </dgm:presLayoutVars>
      </dgm:prSet>
      <dgm:spPr/>
    </dgm:pt>
    <dgm:pt modelId="{12627125-633F-4EDA-8BAC-B7E7BD359797}" type="pres">
      <dgm:prSet presAssocID="{67C586D5-D85E-4B3A-A4C8-54E53918281C}" presName="childShp" presStyleLbl="bgAccFollowNode1" presStyleIdx="2" presStyleCnt="3">
        <dgm:presLayoutVars>
          <dgm:bulletEnabled val="1"/>
        </dgm:presLayoutVars>
      </dgm:prSet>
      <dgm:spPr/>
    </dgm:pt>
  </dgm:ptLst>
  <dgm:cxnLst>
    <dgm:cxn modelId="{A5E47F0A-0F5C-430C-8270-68D918606360}" srcId="{B3CE9A50-D1DF-49F9-AB40-E73AEE9F2D19}" destId="{BA29319B-A88C-42A2-B9D6-498B16DC47BB}" srcOrd="0" destOrd="0" parTransId="{23D81401-466D-4C1A-95BE-EAF6F8273503}" sibTransId="{D8ADC042-90BD-4927-B938-88A4F5C253F5}"/>
    <dgm:cxn modelId="{960B7B13-FDFD-4021-A387-C4CE3BBA3835}" srcId="{67C586D5-D85E-4B3A-A4C8-54E53918281C}" destId="{6810CB8A-34D4-4DDF-93C1-AD8C32E38E4D}" srcOrd="2" destOrd="0" parTransId="{70EBEF51-32E6-4DCB-8C1E-B50901F42D72}" sibTransId="{025D025E-222D-4C6A-9EC9-B27DDF717781}"/>
    <dgm:cxn modelId="{95CA1A27-63CA-44D1-8378-1A92459D7236}" srcId="{6F719B09-07BE-4596-8C2B-5B20FE8B1398}" destId="{B3CE9A50-D1DF-49F9-AB40-E73AEE9F2D19}" srcOrd="1" destOrd="0" parTransId="{825B8682-642C-48AA-8E84-F1B4BE55EDAC}" sibTransId="{5954A79A-62C8-4722-A81D-C3F9F8E49B1F}"/>
    <dgm:cxn modelId="{ABB0AD2B-7706-4A4B-854B-8B6858486F04}" type="presOf" srcId="{CFBA466C-3839-4A5E-8DD5-92399E45D305}" destId="{A33193B0-B65A-4962-AE60-EBF3DE453E5D}" srcOrd="0" destOrd="1" presId="urn:microsoft.com/office/officeart/2005/8/layout/vList6"/>
    <dgm:cxn modelId="{7A84FF34-43D3-4DE2-9EED-3F66591F1838}" type="presOf" srcId="{4B5B768E-F7D6-4BD7-BC24-A4C93BA4969B}" destId="{12627125-633F-4EDA-8BAC-B7E7BD359797}" srcOrd="0" destOrd="0" presId="urn:microsoft.com/office/officeart/2005/8/layout/vList6"/>
    <dgm:cxn modelId="{D7178336-ADA6-437F-BB8F-DE6F0E896962}" srcId="{67C586D5-D85E-4B3A-A4C8-54E53918281C}" destId="{E92B71D3-1F24-441B-B19F-7B326EAD5566}" srcOrd="1" destOrd="0" parTransId="{92A03CCB-876D-4555-A028-D5337D9BAA21}" sibTransId="{C54CF833-46CC-4C46-975D-A3782C36B23E}"/>
    <dgm:cxn modelId="{194DC73B-91FB-4855-9E0A-C5D961694F97}" srcId="{B3CE9A50-D1DF-49F9-AB40-E73AEE9F2D19}" destId="{35F813C8-47F0-4A29-B640-CA964F624EF1}" srcOrd="2" destOrd="0" parTransId="{9A4562DA-ACBA-43AC-9BA8-89946FF4C475}" sibTransId="{97B1A633-C6B0-448E-B734-D80B2283D46C}"/>
    <dgm:cxn modelId="{82C7A148-3F40-4754-9955-2130F7514FBD}" type="presOf" srcId="{D820E4E1-0746-4C7E-AFED-2BBE772A0241}" destId="{A33193B0-B65A-4962-AE60-EBF3DE453E5D}" srcOrd="0" destOrd="2" presId="urn:microsoft.com/office/officeart/2005/8/layout/vList6"/>
    <dgm:cxn modelId="{41523B50-5BFD-440E-91BE-E13E7FA4ABA2}" srcId="{6F719B09-07BE-4596-8C2B-5B20FE8B1398}" destId="{E82FF3F7-8FA7-4A53-A514-407B5E4024B0}" srcOrd="0" destOrd="0" parTransId="{DB81FCA2-6B32-4134-84EE-25C0B1F73621}" sibTransId="{77425967-D5A0-4E4A-BD8D-F44439895D34}"/>
    <dgm:cxn modelId="{B3C6CB70-6F89-4671-A3BA-72A457950828}" srcId="{E82FF3F7-8FA7-4A53-A514-407B5E4024B0}" destId="{D820E4E1-0746-4C7E-AFED-2BBE772A0241}" srcOrd="2" destOrd="0" parTransId="{423AA37A-4D25-41F7-9D12-C95F644A96D9}" sibTransId="{E427BD09-0165-4CB7-9503-ADE68DE86E8A}"/>
    <dgm:cxn modelId="{B71F1E51-1642-44B7-B300-EAF448349E4A}" srcId="{E82FF3F7-8FA7-4A53-A514-407B5E4024B0}" destId="{480D7777-A663-4801-9514-283E8B3B3BE6}" srcOrd="3" destOrd="0" parTransId="{69C84774-44BB-462A-BC24-6597C1203AF1}" sibTransId="{EBA9209C-27E0-46E9-B549-E9C03BF90962}"/>
    <dgm:cxn modelId="{21AD5E79-8127-421B-8294-3B97E3926AE8}" srcId="{B3CE9A50-D1DF-49F9-AB40-E73AEE9F2D19}" destId="{496C60B6-FAAF-4B67-B777-4482EBFDFC48}" srcOrd="4" destOrd="0" parTransId="{8CC306C9-33AC-405F-9812-63F79B3C1FBF}" sibTransId="{36D298EC-7289-4E5F-BC5F-E94961358E7E}"/>
    <dgm:cxn modelId="{6D5D7F79-10B0-4E6C-A295-EC52DC893B15}" type="presOf" srcId="{67C586D5-D85E-4B3A-A4C8-54E53918281C}" destId="{A25E0E82-20BC-4D41-991D-EA8EA3EA8B49}" srcOrd="0" destOrd="0" presId="urn:microsoft.com/office/officeart/2005/8/layout/vList6"/>
    <dgm:cxn modelId="{E401BD59-DAB8-4F1A-835A-32AB90EA623A}" srcId="{B3CE9A50-D1DF-49F9-AB40-E73AEE9F2D19}" destId="{E7FE91C8-4486-4FE1-B8E9-2603180D9F32}" srcOrd="1" destOrd="0" parTransId="{1EF1A6C8-9762-4CE2-9F56-26CC7FFCB2F6}" sibTransId="{2456FD4C-7D00-4503-8E3E-5370140A2FA0}"/>
    <dgm:cxn modelId="{6101845A-357D-44EC-806E-5F0C59A5A6F8}" type="presOf" srcId="{861F897D-B050-4858-BADC-AC1DAB1E303F}" destId="{A33193B0-B65A-4962-AE60-EBF3DE453E5D}" srcOrd="0" destOrd="0" presId="urn:microsoft.com/office/officeart/2005/8/layout/vList6"/>
    <dgm:cxn modelId="{5699547D-543D-46C5-AC72-38AACBBEB103}" type="presOf" srcId="{6F719B09-07BE-4596-8C2B-5B20FE8B1398}" destId="{B09DD9D1-0452-4911-BA4B-18D9E4347B20}" srcOrd="0" destOrd="0" presId="urn:microsoft.com/office/officeart/2005/8/layout/vList6"/>
    <dgm:cxn modelId="{20F2A881-40CE-43EA-B5C0-0BF28750CCFC}" type="presOf" srcId="{E7FE91C8-4486-4FE1-B8E9-2603180D9F32}" destId="{1C2F9DAC-6F15-42C4-AF8A-237D2DECEB45}" srcOrd="0" destOrd="1" presId="urn:microsoft.com/office/officeart/2005/8/layout/vList6"/>
    <dgm:cxn modelId="{448BBE83-D161-4FE3-8961-DA675D93A211}" srcId="{6F719B09-07BE-4596-8C2B-5B20FE8B1398}" destId="{67C586D5-D85E-4B3A-A4C8-54E53918281C}" srcOrd="2" destOrd="0" parTransId="{45C56B99-3675-4D99-85C6-4AC6FE1F06DA}" sibTransId="{EEF1DF7A-229F-4848-A5EF-1D8138504602}"/>
    <dgm:cxn modelId="{C2BCE886-4955-4357-A320-93E10804C7F9}" type="presOf" srcId="{496C60B6-FAAF-4B67-B777-4482EBFDFC48}" destId="{1C2F9DAC-6F15-42C4-AF8A-237D2DECEB45}" srcOrd="0" destOrd="4" presId="urn:microsoft.com/office/officeart/2005/8/layout/vList6"/>
    <dgm:cxn modelId="{C7A3348D-CF39-4E98-A1CC-E7400DF6BD5C}" type="presOf" srcId="{35F813C8-47F0-4A29-B640-CA964F624EF1}" destId="{1C2F9DAC-6F15-42C4-AF8A-237D2DECEB45}" srcOrd="0" destOrd="2" presId="urn:microsoft.com/office/officeart/2005/8/layout/vList6"/>
    <dgm:cxn modelId="{4E90438D-DB33-4DC4-A38B-A82B7A7AC540}" type="presOf" srcId="{6810CB8A-34D4-4DDF-93C1-AD8C32E38E4D}" destId="{12627125-633F-4EDA-8BAC-B7E7BD359797}" srcOrd="0" destOrd="2" presId="urn:microsoft.com/office/officeart/2005/8/layout/vList6"/>
    <dgm:cxn modelId="{A43FA195-1272-4525-931B-6A0A1FEB7F06}" type="presOf" srcId="{480D7777-A663-4801-9514-283E8B3B3BE6}" destId="{A33193B0-B65A-4962-AE60-EBF3DE453E5D}" srcOrd="0" destOrd="3" presId="urn:microsoft.com/office/officeart/2005/8/layout/vList6"/>
    <dgm:cxn modelId="{548365A1-C473-449B-AB78-DCDA549EFCA7}" srcId="{E82FF3F7-8FA7-4A53-A514-407B5E4024B0}" destId="{861F897D-B050-4858-BADC-AC1DAB1E303F}" srcOrd="0" destOrd="0" parTransId="{5EF0BFBA-0EF4-4662-AB90-3F86285850B1}" sibTransId="{EBD4DABF-8AF8-4A9A-A642-F9531A4A47E0}"/>
    <dgm:cxn modelId="{DCB71DB2-A183-4F72-BBDD-67E6C9476BF9}" srcId="{B3CE9A50-D1DF-49F9-AB40-E73AEE9F2D19}" destId="{BDE5FAA9-6A25-488D-9EE6-41DEBF12F2E5}" srcOrd="3" destOrd="0" parTransId="{6F5F566D-2D4B-4362-BF32-3CEE892C9C50}" sibTransId="{7F4E636D-BA2F-4803-8DF0-29EFB756551C}"/>
    <dgm:cxn modelId="{80E156BC-C211-40DB-AD08-BC08D05CF6C1}" type="presOf" srcId="{BA29319B-A88C-42A2-B9D6-498B16DC47BB}" destId="{1C2F9DAC-6F15-42C4-AF8A-237D2DECEB45}" srcOrd="0" destOrd="0" presId="urn:microsoft.com/office/officeart/2005/8/layout/vList6"/>
    <dgm:cxn modelId="{E13CA8CB-30BD-4464-B6B2-31FC5D10C90A}" type="presOf" srcId="{BDE5FAA9-6A25-488D-9EE6-41DEBF12F2E5}" destId="{1C2F9DAC-6F15-42C4-AF8A-237D2DECEB45}" srcOrd="0" destOrd="3" presId="urn:microsoft.com/office/officeart/2005/8/layout/vList6"/>
    <dgm:cxn modelId="{CFA919DC-74C7-4623-8150-6361926D4E7B}" srcId="{E82FF3F7-8FA7-4A53-A514-407B5E4024B0}" destId="{CFBA466C-3839-4A5E-8DD5-92399E45D305}" srcOrd="1" destOrd="0" parTransId="{7EFFC9AD-5217-4A87-AE63-E3C01ED19F51}" sibTransId="{54F046A8-4A02-43C2-9586-184ADD9FF8CF}"/>
    <dgm:cxn modelId="{2CB59BDE-2315-4BF7-9C1F-4BE1E6113F23}" type="presOf" srcId="{E82FF3F7-8FA7-4A53-A514-407B5E4024B0}" destId="{24E169A8-1702-4EF3-9843-27A64D4B2A1D}" srcOrd="0" destOrd="0" presId="urn:microsoft.com/office/officeart/2005/8/layout/vList6"/>
    <dgm:cxn modelId="{944C28E5-D72D-46E1-8F05-2C09B8C95E8C}" srcId="{67C586D5-D85E-4B3A-A4C8-54E53918281C}" destId="{4B5B768E-F7D6-4BD7-BC24-A4C93BA4969B}" srcOrd="0" destOrd="0" parTransId="{DA9B852A-EAE8-42FF-8A96-9419FC2DE979}" sibTransId="{59C0DCE7-6D4A-48EC-B8AD-E1F256D13326}"/>
    <dgm:cxn modelId="{D1CB4FEE-FA1B-4C79-BCB8-D1032B7DA9B8}" type="presOf" srcId="{E92B71D3-1F24-441B-B19F-7B326EAD5566}" destId="{12627125-633F-4EDA-8BAC-B7E7BD359797}" srcOrd="0" destOrd="1" presId="urn:microsoft.com/office/officeart/2005/8/layout/vList6"/>
    <dgm:cxn modelId="{48E50CF2-7255-4D7E-A2DC-4648C19D2B39}" type="presOf" srcId="{B3CE9A50-D1DF-49F9-AB40-E73AEE9F2D19}" destId="{735E477C-D7AA-4CAB-8456-82F91A78DCA2}" srcOrd="0" destOrd="0" presId="urn:microsoft.com/office/officeart/2005/8/layout/vList6"/>
    <dgm:cxn modelId="{FE519FE6-5E81-4646-B649-518E89CA339F}" type="presParOf" srcId="{B09DD9D1-0452-4911-BA4B-18D9E4347B20}" destId="{40AB7592-C18F-4E2B-9695-4373E4B765E6}" srcOrd="0" destOrd="0" presId="urn:microsoft.com/office/officeart/2005/8/layout/vList6"/>
    <dgm:cxn modelId="{C4EC7548-942F-4D5C-AC0B-25804B28E3FF}" type="presParOf" srcId="{40AB7592-C18F-4E2B-9695-4373E4B765E6}" destId="{24E169A8-1702-4EF3-9843-27A64D4B2A1D}" srcOrd="0" destOrd="0" presId="urn:microsoft.com/office/officeart/2005/8/layout/vList6"/>
    <dgm:cxn modelId="{5A435948-880F-4A27-A6ED-73A617031228}" type="presParOf" srcId="{40AB7592-C18F-4E2B-9695-4373E4B765E6}" destId="{A33193B0-B65A-4962-AE60-EBF3DE453E5D}" srcOrd="1" destOrd="0" presId="urn:microsoft.com/office/officeart/2005/8/layout/vList6"/>
    <dgm:cxn modelId="{087B0039-5D64-41C9-9A14-5F43236F33D4}" type="presParOf" srcId="{B09DD9D1-0452-4911-BA4B-18D9E4347B20}" destId="{A4B559D3-B998-442F-9558-6EDF782F7C33}" srcOrd="1" destOrd="0" presId="urn:microsoft.com/office/officeart/2005/8/layout/vList6"/>
    <dgm:cxn modelId="{8765C994-2C84-4269-84B3-2025A2FEB2C5}" type="presParOf" srcId="{B09DD9D1-0452-4911-BA4B-18D9E4347B20}" destId="{7A41E2C0-9E8F-4858-A8B8-DBBB41616588}" srcOrd="2" destOrd="0" presId="urn:microsoft.com/office/officeart/2005/8/layout/vList6"/>
    <dgm:cxn modelId="{4A0E907C-F9D1-4B12-913D-245F766E82DC}" type="presParOf" srcId="{7A41E2C0-9E8F-4858-A8B8-DBBB41616588}" destId="{735E477C-D7AA-4CAB-8456-82F91A78DCA2}" srcOrd="0" destOrd="0" presId="urn:microsoft.com/office/officeart/2005/8/layout/vList6"/>
    <dgm:cxn modelId="{BA6BC94A-A19B-415B-A310-B64688D89594}" type="presParOf" srcId="{7A41E2C0-9E8F-4858-A8B8-DBBB41616588}" destId="{1C2F9DAC-6F15-42C4-AF8A-237D2DECEB45}" srcOrd="1" destOrd="0" presId="urn:microsoft.com/office/officeart/2005/8/layout/vList6"/>
    <dgm:cxn modelId="{7045F815-FA29-465E-A85A-891E0631B798}" type="presParOf" srcId="{B09DD9D1-0452-4911-BA4B-18D9E4347B20}" destId="{9A05F525-6220-4BEF-B3D4-9220E48EBB95}" srcOrd="3" destOrd="0" presId="urn:microsoft.com/office/officeart/2005/8/layout/vList6"/>
    <dgm:cxn modelId="{0F216F29-72B1-48D7-A0ED-38308D5AF686}" type="presParOf" srcId="{B09DD9D1-0452-4911-BA4B-18D9E4347B20}" destId="{E0D29A66-90FA-4798-BC8A-FEDA06873F80}" srcOrd="4" destOrd="0" presId="urn:microsoft.com/office/officeart/2005/8/layout/vList6"/>
    <dgm:cxn modelId="{AF9F81D8-0F4F-4646-B924-630D8B80C156}" type="presParOf" srcId="{E0D29A66-90FA-4798-BC8A-FEDA06873F80}" destId="{A25E0E82-20BC-4D41-991D-EA8EA3EA8B49}" srcOrd="0" destOrd="0" presId="urn:microsoft.com/office/officeart/2005/8/layout/vList6"/>
    <dgm:cxn modelId="{658EDB10-0BFE-400D-A086-0133DB4FF9EA}" type="presParOf" srcId="{E0D29A66-90FA-4798-BC8A-FEDA06873F80}" destId="{12627125-633F-4EDA-8BAC-B7E7BD359797}"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719B09-07BE-4596-8C2B-5B20FE8B1398}"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E82FF3F7-8FA7-4A53-A514-407B5E4024B0}">
      <dgm:prSet phldrT="[Text]"/>
      <dgm:spPr/>
      <dgm:t>
        <a:bodyPr/>
        <a:lstStyle/>
        <a:p>
          <a:r>
            <a:rPr lang="en-US" dirty="0"/>
            <a:t>The Financial </a:t>
          </a:r>
        </a:p>
      </dgm:t>
    </dgm:pt>
    <dgm:pt modelId="{DB81FCA2-6B32-4134-84EE-25C0B1F73621}" type="parTrans" cxnId="{41523B50-5BFD-440E-91BE-E13E7FA4ABA2}">
      <dgm:prSet/>
      <dgm:spPr/>
      <dgm:t>
        <a:bodyPr/>
        <a:lstStyle/>
        <a:p>
          <a:endParaRPr lang="en-US"/>
        </a:p>
      </dgm:t>
    </dgm:pt>
    <dgm:pt modelId="{77425967-D5A0-4E4A-BD8D-F44439895D34}" type="sibTrans" cxnId="{41523B50-5BFD-440E-91BE-E13E7FA4ABA2}">
      <dgm:prSet/>
      <dgm:spPr/>
      <dgm:t>
        <a:bodyPr/>
        <a:lstStyle/>
        <a:p>
          <a:endParaRPr lang="en-US"/>
        </a:p>
      </dgm:t>
    </dgm:pt>
    <dgm:pt modelId="{861F897D-B050-4858-BADC-AC1DAB1E303F}">
      <dgm:prSet phldrT="[Text]" custT="1"/>
      <dgm:spPr/>
      <dgm:t>
        <a:bodyPr/>
        <a:lstStyle/>
        <a:p>
          <a:r>
            <a:rPr lang="en-US" sz="1400" dirty="0"/>
            <a:t>Medicare </a:t>
          </a:r>
        </a:p>
      </dgm:t>
    </dgm:pt>
    <dgm:pt modelId="{5EF0BFBA-0EF4-4662-AB90-3F86285850B1}" type="parTrans" cxnId="{548365A1-C473-449B-AB78-DCDA549EFCA7}">
      <dgm:prSet/>
      <dgm:spPr/>
      <dgm:t>
        <a:bodyPr/>
        <a:lstStyle/>
        <a:p>
          <a:endParaRPr lang="en-US"/>
        </a:p>
      </dgm:t>
    </dgm:pt>
    <dgm:pt modelId="{EBD4DABF-8AF8-4A9A-A642-F9531A4A47E0}" type="sibTrans" cxnId="{548365A1-C473-449B-AB78-DCDA549EFCA7}">
      <dgm:prSet/>
      <dgm:spPr/>
      <dgm:t>
        <a:bodyPr/>
        <a:lstStyle/>
        <a:p>
          <a:endParaRPr lang="en-US"/>
        </a:p>
      </dgm:t>
    </dgm:pt>
    <dgm:pt modelId="{480D7777-A663-4801-9514-283E8B3B3BE6}">
      <dgm:prSet phldrT="[Text]" custT="1"/>
      <dgm:spPr/>
      <dgm:t>
        <a:bodyPr/>
        <a:lstStyle/>
        <a:p>
          <a:r>
            <a:rPr lang="en-US" sz="1400" dirty="0"/>
            <a:t>Veteran’s Administration </a:t>
          </a:r>
        </a:p>
      </dgm:t>
    </dgm:pt>
    <dgm:pt modelId="{69C84774-44BB-462A-BC24-6597C1203AF1}" type="parTrans" cxnId="{B71F1E51-1642-44B7-B300-EAF448349E4A}">
      <dgm:prSet/>
      <dgm:spPr/>
      <dgm:t>
        <a:bodyPr/>
        <a:lstStyle/>
        <a:p>
          <a:endParaRPr lang="en-US"/>
        </a:p>
      </dgm:t>
    </dgm:pt>
    <dgm:pt modelId="{EBA9209C-27E0-46E9-B549-E9C03BF90962}" type="sibTrans" cxnId="{B71F1E51-1642-44B7-B300-EAF448349E4A}">
      <dgm:prSet/>
      <dgm:spPr/>
      <dgm:t>
        <a:bodyPr/>
        <a:lstStyle/>
        <a:p>
          <a:endParaRPr lang="en-US"/>
        </a:p>
      </dgm:t>
    </dgm:pt>
    <dgm:pt modelId="{B3CE9A50-D1DF-49F9-AB40-E73AEE9F2D19}">
      <dgm:prSet phldrT="[Text]"/>
      <dgm:spPr/>
      <dgm:t>
        <a:bodyPr/>
        <a:lstStyle/>
        <a:p>
          <a:r>
            <a:rPr lang="en-US" dirty="0"/>
            <a:t>The Legal </a:t>
          </a:r>
        </a:p>
      </dgm:t>
    </dgm:pt>
    <dgm:pt modelId="{825B8682-642C-48AA-8E84-F1B4BE55EDAC}" type="parTrans" cxnId="{95CA1A27-63CA-44D1-8378-1A92459D7236}">
      <dgm:prSet/>
      <dgm:spPr/>
      <dgm:t>
        <a:bodyPr/>
        <a:lstStyle/>
        <a:p>
          <a:endParaRPr lang="en-US"/>
        </a:p>
      </dgm:t>
    </dgm:pt>
    <dgm:pt modelId="{5954A79A-62C8-4722-A81D-C3F9F8E49B1F}" type="sibTrans" cxnId="{95CA1A27-63CA-44D1-8378-1A92459D7236}">
      <dgm:prSet/>
      <dgm:spPr/>
      <dgm:t>
        <a:bodyPr/>
        <a:lstStyle/>
        <a:p>
          <a:endParaRPr lang="en-US"/>
        </a:p>
      </dgm:t>
    </dgm:pt>
    <dgm:pt modelId="{BA29319B-A88C-42A2-B9D6-498B16DC47BB}">
      <dgm:prSet phldrT="[Text]" custT="1"/>
      <dgm:spPr/>
      <dgm:t>
        <a:bodyPr/>
        <a:lstStyle/>
        <a:p>
          <a:r>
            <a:rPr lang="en-US" sz="1400" dirty="0"/>
            <a:t>Access to Medicaid/ Medicare/ Disability</a:t>
          </a:r>
        </a:p>
      </dgm:t>
    </dgm:pt>
    <dgm:pt modelId="{23D81401-466D-4C1A-95BE-EAF6F8273503}" type="parTrans" cxnId="{A5E47F0A-0F5C-430C-8270-68D918606360}">
      <dgm:prSet/>
      <dgm:spPr/>
      <dgm:t>
        <a:bodyPr/>
        <a:lstStyle/>
        <a:p>
          <a:endParaRPr lang="en-US"/>
        </a:p>
      </dgm:t>
    </dgm:pt>
    <dgm:pt modelId="{D8ADC042-90BD-4927-B938-88A4F5C253F5}" type="sibTrans" cxnId="{A5E47F0A-0F5C-430C-8270-68D918606360}">
      <dgm:prSet/>
      <dgm:spPr/>
      <dgm:t>
        <a:bodyPr/>
        <a:lstStyle/>
        <a:p>
          <a:endParaRPr lang="en-US"/>
        </a:p>
      </dgm:t>
    </dgm:pt>
    <dgm:pt modelId="{67C586D5-D85E-4B3A-A4C8-54E53918281C}">
      <dgm:prSet phldrT="[Text]"/>
      <dgm:spPr/>
      <dgm:t>
        <a:bodyPr/>
        <a:lstStyle/>
        <a:p>
          <a:r>
            <a:rPr lang="en-US" dirty="0"/>
            <a:t>Lifestyle </a:t>
          </a:r>
        </a:p>
      </dgm:t>
    </dgm:pt>
    <dgm:pt modelId="{45C56B99-3675-4D99-85C6-4AC6FE1F06DA}" type="parTrans" cxnId="{448BBE83-D161-4FE3-8961-DA675D93A211}">
      <dgm:prSet/>
      <dgm:spPr/>
      <dgm:t>
        <a:bodyPr/>
        <a:lstStyle/>
        <a:p>
          <a:endParaRPr lang="en-US"/>
        </a:p>
      </dgm:t>
    </dgm:pt>
    <dgm:pt modelId="{EEF1DF7A-229F-4848-A5EF-1D8138504602}" type="sibTrans" cxnId="{448BBE83-D161-4FE3-8961-DA675D93A211}">
      <dgm:prSet/>
      <dgm:spPr/>
      <dgm:t>
        <a:bodyPr/>
        <a:lstStyle/>
        <a:p>
          <a:endParaRPr lang="en-US"/>
        </a:p>
      </dgm:t>
    </dgm:pt>
    <dgm:pt modelId="{CFBA466C-3839-4A5E-8DD5-92399E45D305}">
      <dgm:prSet phldrT="[Text]" custT="1"/>
      <dgm:spPr/>
      <dgm:t>
        <a:bodyPr/>
        <a:lstStyle/>
        <a:p>
          <a:r>
            <a:rPr lang="en-US" sz="1400" dirty="0"/>
            <a:t>Medicaid </a:t>
          </a:r>
        </a:p>
      </dgm:t>
    </dgm:pt>
    <dgm:pt modelId="{7EFFC9AD-5217-4A87-AE63-E3C01ED19F51}" type="parTrans" cxnId="{CFA919DC-74C7-4623-8150-6361926D4E7B}">
      <dgm:prSet/>
      <dgm:spPr/>
      <dgm:t>
        <a:bodyPr/>
        <a:lstStyle/>
        <a:p>
          <a:endParaRPr lang="en-US"/>
        </a:p>
      </dgm:t>
    </dgm:pt>
    <dgm:pt modelId="{54F046A8-4A02-43C2-9586-184ADD9FF8CF}" type="sibTrans" cxnId="{CFA919DC-74C7-4623-8150-6361926D4E7B}">
      <dgm:prSet/>
      <dgm:spPr/>
      <dgm:t>
        <a:bodyPr/>
        <a:lstStyle/>
        <a:p>
          <a:endParaRPr lang="en-US"/>
        </a:p>
      </dgm:t>
    </dgm:pt>
    <dgm:pt modelId="{D820E4E1-0746-4C7E-AFED-2BBE772A0241}">
      <dgm:prSet phldrT="[Text]" custT="1"/>
      <dgm:spPr/>
      <dgm:t>
        <a:bodyPr/>
        <a:lstStyle/>
        <a:p>
          <a:r>
            <a:rPr lang="en-US" sz="1400" dirty="0"/>
            <a:t>Insurance </a:t>
          </a:r>
        </a:p>
      </dgm:t>
    </dgm:pt>
    <dgm:pt modelId="{423AA37A-4D25-41F7-9D12-C95F644A96D9}" type="parTrans" cxnId="{B3C6CB70-6F89-4671-A3BA-72A457950828}">
      <dgm:prSet/>
      <dgm:spPr/>
      <dgm:t>
        <a:bodyPr/>
        <a:lstStyle/>
        <a:p>
          <a:endParaRPr lang="en-US"/>
        </a:p>
      </dgm:t>
    </dgm:pt>
    <dgm:pt modelId="{E427BD09-0165-4CB7-9503-ADE68DE86E8A}" type="sibTrans" cxnId="{B3C6CB70-6F89-4671-A3BA-72A457950828}">
      <dgm:prSet/>
      <dgm:spPr/>
      <dgm:t>
        <a:bodyPr/>
        <a:lstStyle/>
        <a:p>
          <a:endParaRPr lang="en-US"/>
        </a:p>
      </dgm:t>
    </dgm:pt>
    <dgm:pt modelId="{496C60B6-FAAF-4B67-B777-4482EBFDFC48}">
      <dgm:prSet phldrT="[Text]"/>
      <dgm:spPr/>
      <dgm:t>
        <a:bodyPr/>
        <a:lstStyle/>
        <a:p>
          <a:endParaRPr lang="en-US" sz="1300" dirty="0"/>
        </a:p>
      </dgm:t>
    </dgm:pt>
    <dgm:pt modelId="{8CC306C9-33AC-405F-9812-63F79B3C1FBF}" type="parTrans" cxnId="{21AD5E79-8127-421B-8294-3B97E3926AE8}">
      <dgm:prSet/>
      <dgm:spPr/>
      <dgm:t>
        <a:bodyPr/>
        <a:lstStyle/>
        <a:p>
          <a:endParaRPr lang="en-US"/>
        </a:p>
      </dgm:t>
    </dgm:pt>
    <dgm:pt modelId="{36D298EC-7289-4E5F-BC5F-E94961358E7E}" type="sibTrans" cxnId="{21AD5E79-8127-421B-8294-3B97E3926AE8}">
      <dgm:prSet/>
      <dgm:spPr/>
      <dgm:t>
        <a:bodyPr/>
        <a:lstStyle/>
        <a:p>
          <a:endParaRPr lang="en-US"/>
        </a:p>
      </dgm:t>
    </dgm:pt>
    <dgm:pt modelId="{4B5B768E-F7D6-4BD7-BC24-A4C93BA4969B}">
      <dgm:prSet custT="1"/>
      <dgm:spPr/>
      <dgm:t>
        <a:bodyPr/>
        <a:lstStyle/>
        <a:p>
          <a:r>
            <a:rPr lang="en-US" sz="1100" dirty="0"/>
            <a:t>Connections </a:t>
          </a:r>
        </a:p>
      </dgm:t>
    </dgm:pt>
    <dgm:pt modelId="{DA9B852A-EAE8-42FF-8A96-9419FC2DE979}" type="parTrans" cxnId="{944C28E5-D72D-46E1-8F05-2C09B8C95E8C}">
      <dgm:prSet/>
      <dgm:spPr/>
      <dgm:t>
        <a:bodyPr/>
        <a:lstStyle/>
        <a:p>
          <a:endParaRPr lang="en-US"/>
        </a:p>
      </dgm:t>
    </dgm:pt>
    <dgm:pt modelId="{59C0DCE7-6D4A-48EC-B8AD-E1F256D13326}" type="sibTrans" cxnId="{944C28E5-D72D-46E1-8F05-2C09B8C95E8C}">
      <dgm:prSet/>
      <dgm:spPr/>
      <dgm:t>
        <a:bodyPr/>
        <a:lstStyle/>
        <a:p>
          <a:endParaRPr lang="en-US"/>
        </a:p>
      </dgm:t>
    </dgm:pt>
    <dgm:pt modelId="{E92B71D3-1F24-441B-B19F-7B326EAD5566}">
      <dgm:prSet custT="1"/>
      <dgm:spPr/>
      <dgm:t>
        <a:bodyPr/>
        <a:lstStyle/>
        <a:p>
          <a:r>
            <a:rPr lang="en-US" sz="1100" dirty="0"/>
            <a:t>Aging in Place</a:t>
          </a:r>
        </a:p>
      </dgm:t>
    </dgm:pt>
    <dgm:pt modelId="{92A03CCB-876D-4555-A028-D5337D9BAA21}" type="parTrans" cxnId="{D7178336-ADA6-437F-BB8F-DE6F0E896962}">
      <dgm:prSet/>
      <dgm:spPr/>
      <dgm:t>
        <a:bodyPr/>
        <a:lstStyle/>
        <a:p>
          <a:endParaRPr lang="en-US"/>
        </a:p>
      </dgm:t>
    </dgm:pt>
    <dgm:pt modelId="{C54CF833-46CC-4C46-975D-A3782C36B23E}" type="sibTrans" cxnId="{D7178336-ADA6-437F-BB8F-DE6F0E896962}">
      <dgm:prSet/>
      <dgm:spPr/>
      <dgm:t>
        <a:bodyPr/>
        <a:lstStyle/>
        <a:p>
          <a:endParaRPr lang="en-US"/>
        </a:p>
      </dgm:t>
    </dgm:pt>
    <dgm:pt modelId="{7A0B364A-20F2-4F86-A7B6-3805E79EC2C5}">
      <dgm:prSet phldrT="[Text]" custT="1"/>
      <dgm:spPr/>
      <dgm:t>
        <a:bodyPr/>
        <a:lstStyle/>
        <a:p>
          <a:r>
            <a:rPr lang="en-US" sz="1400" dirty="0"/>
            <a:t>Paying for Long Term Care </a:t>
          </a:r>
        </a:p>
      </dgm:t>
    </dgm:pt>
    <dgm:pt modelId="{A7895949-96BE-45C0-B21D-DE462FEEFD9D}" type="parTrans" cxnId="{0151CB73-3070-4EDA-8C1B-E5C8D5601F45}">
      <dgm:prSet/>
      <dgm:spPr/>
      <dgm:t>
        <a:bodyPr/>
        <a:lstStyle/>
        <a:p>
          <a:endParaRPr lang="en-US"/>
        </a:p>
      </dgm:t>
    </dgm:pt>
    <dgm:pt modelId="{8D43E4D9-6CD5-42EF-8486-879FD3A7110F}" type="sibTrans" cxnId="{0151CB73-3070-4EDA-8C1B-E5C8D5601F45}">
      <dgm:prSet/>
      <dgm:spPr/>
      <dgm:t>
        <a:bodyPr/>
        <a:lstStyle/>
        <a:p>
          <a:endParaRPr lang="en-US"/>
        </a:p>
      </dgm:t>
    </dgm:pt>
    <dgm:pt modelId="{FBF14311-56BB-4EF2-AD6E-E29FBB1479C6}">
      <dgm:prSet phldrT="[Text]" custT="1"/>
      <dgm:spPr/>
      <dgm:t>
        <a:bodyPr/>
        <a:lstStyle/>
        <a:p>
          <a:r>
            <a:rPr lang="en-US" sz="1400" dirty="0"/>
            <a:t>Adult Protective Services</a:t>
          </a:r>
        </a:p>
      </dgm:t>
    </dgm:pt>
    <dgm:pt modelId="{315CEDA3-A2C2-41EC-910B-3ADAE0845014}" type="parTrans" cxnId="{877630BE-20A3-486D-B5EF-B4EB30A9E115}">
      <dgm:prSet/>
      <dgm:spPr/>
      <dgm:t>
        <a:bodyPr/>
        <a:lstStyle/>
        <a:p>
          <a:endParaRPr lang="en-US"/>
        </a:p>
      </dgm:t>
    </dgm:pt>
    <dgm:pt modelId="{ED37AE2F-9D1F-4BA1-B0B3-96BE3C72251F}" type="sibTrans" cxnId="{877630BE-20A3-486D-B5EF-B4EB30A9E115}">
      <dgm:prSet/>
      <dgm:spPr/>
      <dgm:t>
        <a:bodyPr/>
        <a:lstStyle/>
        <a:p>
          <a:endParaRPr lang="en-US"/>
        </a:p>
      </dgm:t>
    </dgm:pt>
    <dgm:pt modelId="{AA7C0D33-864E-4A08-BD0D-4CA919377FD9}">
      <dgm:prSet phldrT="[Text]" custT="1"/>
      <dgm:spPr/>
      <dgm:t>
        <a:bodyPr/>
        <a:lstStyle/>
        <a:p>
          <a:r>
            <a:rPr lang="en-US" sz="1400" dirty="0"/>
            <a:t>Conservatorship/ Guardianship </a:t>
          </a:r>
        </a:p>
      </dgm:t>
    </dgm:pt>
    <dgm:pt modelId="{DB6C9A10-B32C-4C99-BF27-DB21B01E28D6}" type="parTrans" cxnId="{532FAEF9-FC09-4B12-B651-1B90F5E5A51F}">
      <dgm:prSet/>
      <dgm:spPr/>
      <dgm:t>
        <a:bodyPr/>
        <a:lstStyle/>
        <a:p>
          <a:endParaRPr lang="en-US"/>
        </a:p>
      </dgm:t>
    </dgm:pt>
    <dgm:pt modelId="{7A8FD1F1-1802-4093-967B-CABD24B219AD}" type="sibTrans" cxnId="{532FAEF9-FC09-4B12-B651-1B90F5E5A51F}">
      <dgm:prSet/>
      <dgm:spPr/>
      <dgm:t>
        <a:bodyPr/>
        <a:lstStyle/>
        <a:p>
          <a:endParaRPr lang="en-US"/>
        </a:p>
      </dgm:t>
    </dgm:pt>
    <dgm:pt modelId="{56422B8B-ED04-40F6-B7BB-E8D894ACAAB6}">
      <dgm:prSet phldrT="[Text]" custT="1"/>
      <dgm:spPr/>
      <dgm:t>
        <a:bodyPr/>
        <a:lstStyle/>
        <a:p>
          <a:r>
            <a:rPr lang="en-US" sz="1400" dirty="0"/>
            <a:t>Fiduciaries </a:t>
          </a:r>
        </a:p>
      </dgm:t>
    </dgm:pt>
    <dgm:pt modelId="{A0B40409-220E-40EC-9342-6431ECD1BBE2}" type="parTrans" cxnId="{72336C8F-EB38-4A34-92C8-5E486933E215}">
      <dgm:prSet/>
      <dgm:spPr/>
      <dgm:t>
        <a:bodyPr/>
        <a:lstStyle/>
        <a:p>
          <a:endParaRPr lang="en-US"/>
        </a:p>
      </dgm:t>
    </dgm:pt>
    <dgm:pt modelId="{19CECD57-4689-4647-BE6E-5E550C3C2B16}" type="sibTrans" cxnId="{72336C8F-EB38-4A34-92C8-5E486933E215}">
      <dgm:prSet/>
      <dgm:spPr/>
      <dgm:t>
        <a:bodyPr/>
        <a:lstStyle/>
        <a:p>
          <a:endParaRPr lang="en-US"/>
        </a:p>
      </dgm:t>
    </dgm:pt>
    <dgm:pt modelId="{A4960EFE-C1A5-4CD5-AE2A-0D548CD01ECD}">
      <dgm:prSet custT="1"/>
      <dgm:spPr/>
      <dgm:t>
        <a:bodyPr/>
        <a:lstStyle/>
        <a:p>
          <a:r>
            <a:rPr lang="en-US" sz="1100" dirty="0"/>
            <a:t>Therapies </a:t>
          </a:r>
        </a:p>
      </dgm:t>
    </dgm:pt>
    <dgm:pt modelId="{41C8FF1B-72A6-4C0A-8781-496D15904DAE}" type="parTrans" cxnId="{D43C5F8A-BF48-4A4C-A79B-85D568B7F410}">
      <dgm:prSet/>
      <dgm:spPr/>
      <dgm:t>
        <a:bodyPr/>
        <a:lstStyle/>
        <a:p>
          <a:endParaRPr lang="en-US"/>
        </a:p>
      </dgm:t>
    </dgm:pt>
    <dgm:pt modelId="{5C7FA420-69A1-406C-9A0F-FCBB2EEB0AA5}" type="sibTrans" cxnId="{D43C5F8A-BF48-4A4C-A79B-85D568B7F410}">
      <dgm:prSet/>
      <dgm:spPr/>
      <dgm:t>
        <a:bodyPr/>
        <a:lstStyle/>
        <a:p>
          <a:endParaRPr lang="en-US"/>
        </a:p>
      </dgm:t>
    </dgm:pt>
    <dgm:pt modelId="{8C6C7760-D8CB-40CE-A1C0-F177D3155F5F}">
      <dgm:prSet custT="1"/>
      <dgm:spPr/>
      <dgm:t>
        <a:bodyPr/>
        <a:lstStyle/>
        <a:p>
          <a:r>
            <a:rPr lang="en-US" sz="1100" dirty="0"/>
            <a:t>Choices </a:t>
          </a:r>
        </a:p>
      </dgm:t>
    </dgm:pt>
    <dgm:pt modelId="{EE9CFF14-DE72-4277-B387-7786E363042A}" type="parTrans" cxnId="{E2347E3E-0A45-4E58-8BA7-EDAC0E8084B3}">
      <dgm:prSet/>
      <dgm:spPr/>
      <dgm:t>
        <a:bodyPr/>
        <a:lstStyle/>
        <a:p>
          <a:endParaRPr lang="en-US"/>
        </a:p>
      </dgm:t>
    </dgm:pt>
    <dgm:pt modelId="{5417C08A-0FB3-4D7E-ADBE-848A42F17DE5}" type="sibTrans" cxnId="{E2347E3E-0A45-4E58-8BA7-EDAC0E8084B3}">
      <dgm:prSet/>
      <dgm:spPr/>
      <dgm:t>
        <a:bodyPr/>
        <a:lstStyle/>
        <a:p>
          <a:endParaRPr lang="en-US"/>
        </a:p>
      </dgm:t>
    </dgm:pt>
    <dgm:pt modelId="{C985345A-F453-4792-BA6C-5DED5CFCC082}">
      <dgm:prSet/>
      <dgm:spPr/>
      <dgm:t>
        <a:bodyPr/>
        <a:lstStyle/>
        <a:p>
          <a:endParaRPr lang="en-US" sz="800" dirty="0"/>
        </a:p>
      </dgm:t>
    </dgm:pt>
    <dgm:pt modelId="{0DD30F87-9B03-4CC2-BEE2-3431144DF1B5}" type="parTrans" cxnId="{1735BE01-1AD9-46C4-A91C-5CE7E85C8CB6}">
      <dgm:prSet/>
      <dgm:spPr/>
      <dgm:t>
        <a:bodyPr/>
        <a:lstStyle/>
        <a:p>
          <a:endParaRPr lang="en-US"/>
        </a:p>
      </dgm:t>
    </dgm:pt>
    <dgm:pt modelId="{41CE969C-ED31-48C9-9BC6-9893DE54C40D}" type="sibTrans" cxnId="{1735BE01-1AD9-46C4-A91C-5CE7E85C8CB6}">
      <dgm:prSet/>
      <dgm:spPr/>
      <dgm:t>
        <a:bodyPr/>
        <a:lstStyle/>
        <a:p>
          <a:endParaRPr lang="en-US"/>
        </a:p>
      </dgm:t>
    </dgm:pt>
    <dgm:pt modelId="{4DFF607C-68B9-4829-B63A-AD35EB243CDC}">
      <dgm:prSet custT="1"/>
      <dgm:spPr/>
      <dgm:t>
        <a:bodyPr/>
        <a:lstStyle/>
        <a:p>
          <a:r>
            <a:rPr lang="en-US" sz="1100" dirty="0"/>
            <a:t>Physical Activity</a:t>
          </a:r>
        </a:p>
      </dgm:t>
    </dgm:pt>
    <dgm:pt modelId="{23743653-5770-4778-908C-2DC732791AE0}" type="parTrans" cxnId="{5585F63A-2CFB-43CA-B83E-2473332D1B69}">
      <dgm:prSet/>
      <dgm:spPr/>
      <dgm:t>
        <a:bodyPr/>
        <a:lstStyle/>
        <a:p>
          <a:endParaRPr lang="en-US"/>
        </a:p>
      </dgm:t>
    </dgm:pt>
    <dgm:pt modelId="{5AF3482F-2D11-40D1-811E-2E9D94FDF489}" type="sibTrans" cxnId="{5585F63A-2CFB-43CA-B83E-2473332D1B69}">
      <dgm:prSet/>
      <dgm:spPr/>
      <dgm:t>
        <a:bodyPr/>
        <a:lstStyle/>
        <a:p>
          <a:endParaRPr lang="en-US"/>
        </a:p>
      </dgm:t>
    </dgm:pt>
    <dgm:pt modelId="{27DA4FD5-CC85-4407-A090-178E6A8200C9}">
      <dgm:prSet/>
      <dgm:spPr/>
      <dgm:t>
        <a:bodyPr/>
        <a:lstStyle/>
        <a:p>
          <a:endParaRPr lang="en-US" sz="800" dirty="0"/>
        </a:p>
      </dgm:t>
    </dgm:pt>
    <dgm:pt modelId="{26B8538E-5C9E-4859-BCE6-69A1FFC0FFB4}" type="parTrans" cxnId="{424EF081-835D-439D-BCF3-2CC84A8ECB66}">
      <dgm:prSet/>
      <dgm:spPr/>
      <dgm:t>
        <a:bodyPr/>
        <a:lstStyle/>
        <a:p>
          <a:endParaRPr lang="en-US"/>
        </a:p>
      </dgm:t>
    </dgm:pt>
    <dgm:pt modelId="{D501167C-DE65-4DCF-BC91-D1DC50C94378}" type="sibTrans" cxnId="{424EF081-835D-439D-BCF3-2CC84A8ECB66}">
      <dgm:prSet/>
      <dgm:spPr/>
      <dgm:t>
        <a:bodyPr/>
        <a:lstStyle/>
        <a:p>
          <a:endParaRPr lang="en-US"/>
        </a:p>
      </dgm:t>
    </dgm:pt>
    <dgm:pt modelId="{5F7E45E3-46B8-4559-8E76-FF2D7C4045A7}">
      <dgm:prSet custT="1"/>
      <dgm:spPr/>
      <dgm:t>
        <a:bodyPr/>
        <a:lstStyle/>
        <a:p>
          <a:r>
            <a:rPr lang="en-US" sz="1100" dirty="0"/>
            <a:t>Nutrition </a:t>
          </a:r>
        </a:p>
      </dgm:t>
    </dgm:pt>
    <dgm:pt modelId="{F312F1F7-2226-4A5E-B096-F0B2B5491BEA}" type="parTrans" cxnId="{A9E6EA5B-AED2-4EFD-A86A-0DE62C2696C4}">
      <dgm:prSet/>
      <dgm:spPr/>
      <dgm:t>
        <a:bodyPr/>
        <a:lstStyle/>
        <a:p>
          <a:endParaRPr lang="en-US"/>
        </a:p>
      </dgm:t>
    </dgm:pt>
    <dgm:pt modelId="{F04BDB46-874B-4ADF-89FD-B795C6AC3C12}" type="sibTrans" cxnId="{A9E6EA5B-AED2-4EFD-A86A-0DE62C2696C4}">
      <dgm:prSet/>
      <dgm:spPr/>
      <dgm:t>
        <a:bodyPr/>
        <a:lstStyle/>
        <a:p>
          <a:endParaRPr lang="en-US"/>
        </a:p>
      </dgm:t>
    </dgm:pt>
    <dgm:pt modelId="{B09DD9D1-0452-4911-BA4B-18D9E4347B20}" type="pres">
      <dgm:prSet presAssocID="{6F719B09-07BE-4596-8C2B-5B20FE8B1398}" presName="Name0" presStyleCnt="0">
        <dgm:presLayoutVars>
          <dgm:dir/>
          <dgm:animLvl val="lvl"/>
          <dgm:resizeHandles/>
        </dgm:presLayoutVars>
      </dgm:prSet>
      <dgm:spPr/>
    </dgm:pt>
    <dgm:pt modelId="{40AB7592-C18F-4E2B-9695-4373E4B765E6}" type="pres">
      <dgm:prSet presAssocID="{E82FF3F7-8FA7-4A53-A514-407B5E4024B0}" presName="linNode" presStyleCnt="0"/>
      <dgm:spPr/>
    </dgm:pt>
    <dgm:pt modelId="{24E169A8-1702-4EF3-9843-27A64D4B2A1D}" type="pres">
      <dgm:prSet presAssocID="{E82FF3F7-8FA7-4A53-A514-407B5E4024B0}" presName="parentShp" presStyleLbl="node1" presStyleIdx="0" presStyleCnt="3">
        <dgm:presLayoutVars>
          <dgm:bulletEnabled val="1"/>
        </dgm:presLayoutVars>
      </dgm:prSet>
      <dgm:spPr/>
    </dgm:pt>
    <dgm:pt modelId="{A33193B0-B65A-4962-AE60-EBF3DE453E5D}" type="pres">
      <dgm:prSet presAssocID="{E82FF3F7-8FA7-4A53-A514-407B5E4024B0}" presName="childShp" presStyleLbl="bgAccFollowNode1" presStyleIdx="0" presStyleCnt="3">
        <dgm:presLayoutVars>
          <dgm:bulletEnabled val="1"/>
        </dgm:presLayoutVars>
      </dgm:prSet>
      <dgm:spPr/>
    </dgm:pt>
    <dgm:pt modelId="{A4B559D3-B998-442F-9558-6EDF782F7C33}" type="pres">
      <dgm:prSet presAssocID="{77425967-D5A0-4E4A-BD8D-F44439895D34}" presName="spacing" presStyleCnt="0"/>
      <dgm:spPr/>
    </dgm:pt>
    <dgm:pt modelId="{7A41E2C0-9E8F-4858-A8B8-DBBB41616588}" type="pres">
      <dgm:prSet presAssocID="{B3CE9A50-D1DF-49F9-AB40-E73AEE9F2D19}" presName="linNode" presStyleCnt="0"/>
      <dgm:spPr/>
    </dgm:pt>
    <dgm:pt modelId="{735E477C-D7AA-4CAB-8456-82F91A78DCA2}" type="pres">
      <dgm:prSet presAssocID="{B3CE9A50-D1DF-49F9-AB40-E73AEE9F2D19}" presName="parentShp" presStyleLbl="node1" presStyleIdx="1" presStyleCnt="3">
        <dgm:presLayoutVars>
          <dgm:bulletEnabled val="1"/>
        </dgm:presLayoutVars>
      </dgm:prSet>
      <dgm:spPr/>
    </dgm:pt>
    <dgm:pt modelId="{1C2F9DAC-6F15-42C4-AF8A-237D2DECEB45}" type="pres">
      <dgm:prSet presAssocID="{B3CE9A50-D1DF-49F9-AB40-E73AEE9F2D19}" presName="childShp" presStyleLbl="bgAccFollowNode1" presStyleIdx="1" presStyleCnt="3">
        <dgm:presLayoutVars>
          <dgm:bulletEnabled val="1"/>
        </dgm:presLayoutVars>
      </dgm:prSet>
      <dgm:spPr/>
    </dgm:pt>
    <dgm:pt modelId="{9A05F525-6220-4BEF-B3D4-9220E48EBB95}" type="pres">
      <dgm:prSet presAssocID="{5954A79A-62C8-4722-A81D-C3F9F8E49B1F}" presName="spacing" presStyleCnt="0"/>
      <dgm:spPr/>
    </dgm:pt>
    <dgm:pt modelId="{E0D29A66-90FA-4798-BC8A-FEDA06873F80}" type="pres">
      <dgm:prSet presAssocID="{67C586D5-D85E-4B3A-A4C8-54E53918281C}" presName="linNode" presStyleCnt="0"/>
      <dgm:spPr/>
    </dgm:pt>
    <dgm:pt modelId="{A25E0E82-20BC-4D41-991D-EA8EA3EA8B49}" type="pres">
      <dgm:prSet presAssocID="{67C586D5-D85E-4B3A-A4C8-54E53918281C}" presName="parentShp" presStyleLbl="node1" presStyleIdx="2" presStyleCnt="3">
        <dgm:presLayoutVars>
          <dgm:bulletEnabled val="1"/>
        </dgm:presLayoutVars>
      </dgm:prSet>
      <dgm:spPr/>
    </dgm:pt>
    <dgm:pt modelId="{12627125-633F-4EDA-8BAC-B7E7BD359797}" type="pres">
      <dgm:prSet presAssocID="{67C586D5-D85E-4B3A-A4C8-54E53918281C}" presName="childShp" presStyleLbl="bgAccFollowNode1" presStyleIdx="2" presStyleCnt="3">
        <dgm:presLayoutVars>
          <dgm:bulletEnabled val="1"/>
        </dgm:presLayoutVars>
      </dgm:prSet>
      <dgm:spPr/>
    </dgm:pt>
  </dgm:ptLst>
  <dgm:cxnLst>
    <dgm:cxn modelId="{1735BE01-1AD9-46C4-A91C-5CE7E85C8CB6}" srcId="{67C586D5-D85E-4B3A-A4C8-54E53918281C}" destId="{C985345A-F453-4792-BA6C-5DED5CFCC082}" srcOrd="5" destOrd="0" parTransId="{0DD30F87-9B03-4CC2-BEE2-3431144DF1B5}" sibTransId="{41CE969C-ED31-48C9-9BC6-9893DE54C40D}"/>
    <dgm:cxn modelId="{A5E47F0A-0F5C-430C-8270-68D918606360}" srcId="{B3CE9A50-D1DF-49F9-AB40-E73AEE9F2D19}" destId="{BA29319B-A88C-42A2-B9D6-498B16DC47BB}" srcOrd="0" destOrd="0" parTransId="{23D81401-466D-4C1A-95BE-EAF6F8273503}" sibTransId="{D8ADC042-90BD-4927-B938-88A4F5C253F5}"/>
    <dgm:cxn modelId="{DCFA570D-2613-48AA-81E1-04C35FAEC3FD}" type="presOf" srcId="{7A0B364A-20F2-4F86-A7B6-3805E79EC2C5}" destId="{A33193B0-B65A-4962-AE60-EBF3DE453E5D}" srcOrd="0" destOrd="4" presId="urn:microsoft.com/office/officeart/2005/8/layout/vList6"/>
    <dgm:cxn modelId="{95CA1A27-63CA-44D1-8378-1A92459D7236}" srcId="{6F719B09-07BE-4596-8C2B-5B20FE8B1398}" destId="{B3CE9A50-D1DF-49F9-AB40-E73AEE9F2D19}" srcOrd="1" destOrd="0" parTransId="{825B8682-642C-48AA-8E84-F1B4BE55EDAC}" sibTransId="{5954A79A-62C8-4722-A81D-C3F9F8E49B1F}"/>
    <dgm:cxn modelId="{ABB0AD2B-7706-4A4B-854B-8B6858486F04}" type="presOf" srcId="{CFBA466C-3839-4A5E-8DD5-92399E45D305}" destId="{A33193B0-B65A-4962-AE60-EBF3DE453E5D}" srcOrd="0" destOrd="1" presId="urn:microsoft.com/office/officeart/2005/8/layout/vList6"/>
    <dgm:cxn modelId="{7A84FF34-43D3-4DE2-9EED-3F66591F1838}" type="presOf" srcId="{4B5B768E-F7D6-4BD7-BC24-A4C93BA4969B}" destId="{12627125-633F-4EDA-8BAC-B7E7BD359797}" srcOrd="0" destOrd="0" presId="urn:microsoft.com/office/officeart/2005/8/layout/vList6"/>
    <dgm:cxn modelId="{F41FA235-CBF7-4117-8936-0245304DC556}" type="presOf" srcId="{4DFF607C-68B9-4829-B63A-AD35EB243CDC}" destId="{12627125-633F-4EDA-8BAC-B7E7BD359797}" srcOrd="0" destOrd="4" presId="urn:microsoft.com/office/officeart/2005/8/layout/vList6"/>
    <dgm:cxn modelId="{D7178336-ADA6-437F-BB8F-DE6F0E896962}" srcId="{67C586D5-D85E-4B3A-A4C8-54E53918281C}" destId="{E92B71D3-1F24-441B-B19F-7B326EAD5566}" srcOrd="1" destOrd="0" parTransId="{92A03CCB-876D-4555-A028-D5337D9BAA21}" sibTransId="{C54CF833-46CC-4C46-975D-A3782C36B23E}"/>
    <dgm:cxn modelId="{5585F63A-2CFB-43CA-B83E-2473332D1B69}" srcId="{8C6C7760-D8CB-40CE-A1C0-F177D3155F5F}" destId="{4DFF607C-68B9-4829-B63A-AD35EB243CDC}" srcOrd="0" destOrd="0" parTransId="{23743653-5770-4778-908C-2DC732791AE0}" sibTransId="{5AF3482F-2D11-40D1-811E-2E9D94FDF489}"/>
    <dgm:cxn modelId="{E2347E3E-0A45-4E58-8BA7-EDAC0E8084B3}" srcId="{67C586D5-D85E-4B3A-A4C8-54E53918281C}" destId="{8C6C7760-D8CB-40CE-A1C0-F177D3155F5F}" srcOrd="3" destOrd="0" parTransId="{EE9CFF14-DE72-4277-B387-7786E363042A}" sibTransId="{5417C08A-0FB3-4D7E-ADBE-848A42F17DE5}"/>
    <dgm:cxn modelId="{A9E6EA5B-AED2-4EFD-A86A-0DE62C2696C4}" srcId="{8C6C7760-D8CB-40CE-A1C0-F177D3155F5F}" destId="{5F7E45E3-46B8-4559-8E76-FF2D7C4045A7}" srcOrd="1" destOrd="0" parTransId="{F312F1F7-2226-4A5E-B096-F0B2B5491BEA}" sibTransId="{F04BDB46-874B-4ADF-89FD-B795C6AC3C12}"/>
    <dgm:cxn modelId="{B4BD805E-327D-42B2-8CCB-AFD25145D751}" type="presOf" srcId="{FBF14311-56BB-4EF2-AD6E-E29FBB1479C6}" destId="{1C2F9DAC-6F15-42C4-AF8A-237D2DECEB45}" srcOrd="0" destOrd="1" presId="urn:microsoft.com/office/officeart/2005/8/layout/vList6"/>
    <dgm:cxn modelId="{82C7A148-3F40-4754-9955-2130F7514FBD}" type="presOf" srcId="{D820E4E1-0746-4C7E-AFED-2BBE772A0241}" destId="{A33193B0-B65A-4962-AE60-EBF3DE453E5D}" srcOrd="0" destOrd="2" presId="urn:microsoft.com/office/officeart/2005/8/layout/vList6"/>
    <dgm:cxn modelId="{C0D1FF4E-90F8-4452-9C32-5A6F5AAE0DAE}" type="presOf" srcId="{56422B8B-ED04-40F6-B7BB-E8D894ACAAB6}" destId="{1C2F9DAC-6F15-42C4-AF8A-237D2DECEB45}" srcOrd="0" destOrd="3" presId="urn:microsoft.com/office/officeart/2005/8/layout/vList6"/>
    <dgm:cxn modelId="{41523B50-5BFD-440E-91BE-E13E7FA4ABA2}" srcId="{6F719B09-07BE-4596-8C2B-5B20FE8B1398}" destId="{E82FF3F7-8FA7-4A53-A514-407B5E4024B0}" srcOrd="0" destOrd="0" parTransId="{DB81FCA2-6B32-4134-84EE-25C0B1F73621}" sibTransId="{77425967-D5A0-4E4A-BD8D-F44439895D34}"/>
    <dgm:cxn modelId="{B3C6CB70-6F89-4671-A3BA-72A457950828}" srcId="{E82FF3F7-8FA7-4A53-A514-407B5E4024B0}" destId="{D820E4E1-0746-4C7E-AFED-2BBE772A0241}" srcOrd="2" destOrd="0" parTransId="{423AA37A-4D25-41F7-9D12-C95F644A96D9}" sibTransId="{E427BD09-0165-4CB7-9503-ADE68DE86E8A}"/>
    <dgm:cxn modelId="{B71F1E51-1642-44B7-B300-EAF448349E4A}" srcId="{E82FF3F7-8FA7-4A53-A514-407B5E4024B0}" destId="{480D7777-A663-4801-9514-283E8B3B3BE6}" srcOrd="3" destOrd="0" parTransId="{69C84774-44BB-462A-BC24-6597C1203AF1}" sibTransId="{EBA9209C-27E0-46E9-B549-E9C03BF90962}"/>
    <dgm:cxn modelId="{0151CB73-3070-4EDA-8C1B-E5C8D5601F45}" srcId="{E82FF3F7-8FA7-4A53-A514-407B5E4024B0}" destId="{7A0B364A-20F2-4F86-A7B6-3805E79EC2C5}" srcOrd="4" destOrd="0" parTransId="{A7895949-96BE-45C0-B21D-DE462FEEFD9D}" sibTransId="{8D43E4D9-6CD5-42EF-8486-879FD3A7110F}"/>
    <dgm:cxn modelId="{D2E4C656-436A-4EB9-92C4-63886F91835F}" type="presOf" srcId="{C985345A-F453-4792-BA6C-5DED5CFCC082}" destId="{12627125-633F-4EDA-8BAC-B7E7BD359797}" srcOrd="0" destOrd="7" presId="urn:microsoft.com/office/officeart/2005/8/layout/vList6"/>
    <dgm:cxn modelId="{21AD5E79-8127-421B-8294-3B97E3926AE8}" srcId="{B3CE9A50-D1DF-49F9-AB40-E73AEE9F2D19}" destId="{496C60B6-FAAF-4B67-B777-4482EBFDFC48}" srcOrd="4" destOrd="0" parTransId="{8CC306C9-33AC-405F-9812-63F79B3C1FBF}" sibTransId="{36D298EC-7289-4E5F-BC5F-E94961358E7E}"/>
    <dgm:cxn modelId="{6D5D7F79-10B0-4E6C-A295-EC52DC893B15}" type="presOf" srcId="{67C586D5-D85E-4B3A-A4C8-54E53918281C}" destId="{A25E0E82-20BC-4D41-991D-EA8EA3EA8B49}" srcOrd="0" destOrd="0" presId="urn:microsoft.com/office/officeart/2005/8/layout/vList6"/>
    <dgm:cxn modelId="{6101845A-357D-44EC-806E-5F0C59A5A6F8}" type="presOf" srcId="{861F897D-B050-4858-BADC-AC1DAB1E303F}" destId="{A33193B0-B65A-4962-AE60-EBF3DE453E5D}" srcOrd="0" destOrd="0" presId="urn:microsoft.com/office/officeart/2005/8/layout/vList6"/>
    <dgm:cxn modelId="{202CD47A-C4D0-4B75-9221-F574E3C2F1FC}" type="presOf" srcId="{27DA4FD5-CC85-4407-A090-178E6A8200C9}" destId="{12627125-633F-4EDA-8BAC-B7E7BD359797}" srcOrd="0" destOrd="6" presId="urn:microsoft.com/office/officeart/2005/8/layout/vList6"/>
    <dgm:cxn modelId="{5699547D-543D-46C5-AC72-38AACBBEB103}" type="presOf" srcId="{6F719B09-07BE-4596-8C2B-5B20FE8B1398}" destId="{B09DD9D1-0452-4911-BA4B-18D9E4347B20}" srcOrd="0" destOrd="0" presId="urn:microsoft.com/office/officeart/2005/8/layout/vList6"/>
    <dgm:cxn modelId="{424EF081-835D-439D-BCF3-2CC84A8ECB66}" srcId="{67C586D5-D85E-4B3A-A4C8-54E53918281C}" destId="{27DA4FD5-CC85-4407-A090-178E6A8200C9}" srcOrd="4" destOrd="0" parTransId="{26B8538E-5C9E-4859-BCE6-69A1FFC0FFB4}" sibTransId="{D501167C-DE65-4DCF-BC91-D1DC50C94378}"/>
    <dgm:cxn modelId="{448BBE83-D161-4FE3-8961-DA675D93A211}" srcId="{6F719B09-07BE-4596-8C2B-5B20FE8B1398}" destId="{67C586D5-D85E-4B3A-A4C8-54E53918281C}" srcOrd="2" destOrd="0" parTransId="{45C56B99-3675-4D99-85C6-4AC6FE1F06DA}" sibTransId="{EEF1DF7A-229F-4848-A5EF-1D8138504602}"/>
    <dgm:cxn modelId="{C2BCE886-4955-4357-A320-93E10804C7F9}" type="presOf" srcId="{496C60B6-FAAF-4B67-B777-4482EBFDFC48}" destId="{1C2F9DAC-6F15-42C4-AF8A-237D2DECEB45}" srcOrd="0" destOrd="4" presId="urn:microsoft.com/office/officeart/2005/8/layout/vList6"/>
    <dgm:cxn modelId="{D43C5F8A-BF48-4A4C-A79B-85D568B7F410}" srcId="{67C586D5-D85E-4B3A-A4C8-54E53918281C}" destId="{A4960EFE-C1A5-4CD5-AE2A-0D548CD01ECD}" srcOrd="2" destOrd="0" parTransId="{41C8FF1B-72A6-4C0A-8781-496D15904DAE}" sibTransId="{5C7FA420-69A1-406C-9A0F-FCBB2EEB0AA5}"/>
    <dgm:cxn modelId="{72336C8F-EB38-4A34-92C8-5E486933E215}" srcId="{B3CE9A50-D1DF-49F9-AB40-E73AEE9F2D19}" destId="{56422B8B-ED04-40F6-B7BB-E8D894ACAAB6}" srcOrd="3" destOrd="0" parTransId="{A0B40409-220E-40EC-9342-6431ECD1BBE2}" sibTransId="{19CECD57-4689-4647-BE6E-5E550C3C2B16}"/>
    <dgm:cxn modelId="{A43FA195-1272-4525-931B-6A0A1FEB7F06}" type="presOf" srcId="{480D7777-A663-4801-9514-283E8B3B3BE6}" destId="{A33193B0-B65A-4962-AE60-EBF3DE453E5D}" srcOrd="0" destOrd="3" presId="urn:microsoft.com/office/officeart/2005/8/layout/vList6"/>
    <dgm:cxn modelId="{548365A1-C473-449B-AB78-DCDA549EFCA7}" srcId="{E82FF3F7-8FA7-4A53-A514-407B5E4024B0}" destId="{861F897D-B050-4858-BADC-AC1DAB1E303F}" srcOrd="0" destOrd="0" parTransId="{5EF0BFBA-0EF4-4662-AB90-3F86285850B1}" sibTransId="{EBD4DABF-8AF8-4A9A-A642-F9531A4A47E0}"/>
    <dgm:cxn modelId="{B9FBDFB1-02D7-4C1C-AC1A-E3606EF67E97}" type="presOf" srcId="{5F7E45E3-46B8-4559-8E76-FF2D7C4045A7}" destId="{12627125-633F-4EDA-8BAC-B7E7BD359797}" srcOrd="0" destOrd="5" presId="urn:microsoft.com/office/officeart/2005/8/layout/vList6"/>
    <dgm:cxn modelId="{80E156BC-C211-40DB-AD08-BC08D05CF6C1}" type="presOf" srcId="{BA29319B-A88C-42A2-B9D6-498B16DC47BB}" destId="{1C2F9DAC-6F15-42C4-AF8A-237D2DECEB45}" srcOrd="0" destOrd="0" presId="urn:microsoft.com/office/officeart/2005/8/layout/vList6"/>
    <dgm:cxn modelId="{877630BE-20A3-486D-B5EF-B4EB30A9E115}" srcId="{B3CE9A50-D1DF-49F9-AB40-E73AEE9F2D19}" destId="{FBF14311-56BB-4EF2-AD6E-E29FBB1479C6}" srcOrd="1" destOrd="0" parTransId="{315CEDA3-A2C2-41EC-910B-3ADAE0845014}" sibTransId="{ED37AE2F-9D1F-4BA1-B0B3-96BE3C72251F}"/>
    <dgm:cxn modelId="{C05327D9-7093-4219-B2C9-FF2FEF675AF3}" type="presOf" srcId="{AA7C0D33-864E-4A08-BD0D-4CA919377FD9}" destId="{1C2F9DAC-6F15-42C4-AF8A-237D2DECEB45}" srcOrd="0" destOrd="2" presId="urn:microsoft.com/office/officeart/2005/8/layout/vList6"/>
    <dgm:cxn modelId="{65D240DA-4D19-4F4A-B4F6-468239C9C0C8}" type="presOf" srcId="{8C6C7760-D8CB-40CE-A1C0-F177D3155F5F}" destId="{12627125-633F-4EDA-8BAC-B7E7BD359797}" srcOrd="0" destOrd="3" presId="urn:microsoft.com/office/officeart/2005/8/layout/vList6"/>
    <dgm:cxn modelId="{CFA919DC-74C7-4623-8150-6361926D4E7B}" srcId="{E82FF3F7-8FA7-4A53-A514-407B5E4024B0}" destId="{CFBA466C-3839-4A5E-8DD5-92399E45D305}" srcOrd="1" destOrd="0" parTransId="{7EFFC9AD-5217-4A87-AE63-E3C01ED19F51}" sibTransId="{54F046A8-4A02-43C2-9586-184ADD9FF8CF}"/>
    <dgm:cxn modelId="{2CB59BDE-2315-4BF7-9C1F-4BE1E6113F23}" type="presOf" srcId="{E82FF3F7-8FA7-4A53-A514-407B5E4024B0}" destId="{24E169A8-1702-4EF3-9843-27A64D4B2A1D}" srcOrd="0" destOrd="0" presId="urn:microsoft.com/office/officeart/2005/8/layout/vList6"/>
    <dgm:cxn modelId="{944C28E5-D72D-46E1-8F05-2C09B8C95E8C}" srcId="{67C586D5-D85E-4B3A-A4C8-54E53918281C}" destId="{4B5B768E-F7D6-4BD7-BC24-A4C93BA4969B}" srcOrd="0" destOrd="0" parTransId="{DA9B852A-EAE8-42FF-8A96-9419FC2DE979}" sibTransId="{59C0DCE7-6D4A-48EC-B8AD-E1F256D13326}"/>
    <dgm:cxn modelId="{ED8681E8-9A4A-4D94-8895-6D47EC14CBA6}" type="presOf" srcId="{A4960EFE-C1A5-4CD5-AE2A-0D548CD01ECD}" destId="{12627125-633F-4EDA-8BAC-B7E7BD359797}" srcOrd="0" destOrd="2" presId="urn:microsoft.com/office/officeart/2005/8/layout/vList6"/>
    <dgm:cxn modelId="{D1CB4FEE-FA1B-4C79-BCB8-D1032B7DA9B8}" type="presOf" srcId="{E92B71D3-1F24-441B-B19F-7B326EAD5566}" destId="{12627125-633F-4EDA-8BAC-B7E7BD359797}" srcOrd="0" destOrd="1" presId="urn:microsoft.com/office/officeart/2005/8/layout/vList6"/>
    <dgm:cxn modelId="{48E50CF2-7255-4D7E-A2DC-4648C19D2B39}" type="presOf" srcId="{B3CE9A50-D1DF-49F9-AB40-E73AEE9F2D19}" destId="{735E477C-D7AA-4CAB-8456-82F91A78DCA2}" srcOrd="0" destOrd="0" presId="urn:microsoft.com/office/officeart/2005/8/layout/vList6"/>
    <dgm:cxn modelId="{532FAEF9-FC09-4B12-B651-1B90F5E5A51F}" srcId="{B3CE9A50-D1DF-49F9-AB40-E73AEE9F2D19}" destId="{AA7C0D33-864E-4A08-BD0D-4CA919377FD9}" srcOrd="2" destOrd="0" parTransId="{DB6C9A10-B32C-4C99-BF27-DB21B01E28D6}" sibTransId="{7A8FD1F1-1802-4093-967B-CABD24B219AD}"/>
    <dgm:cxn modelId="{FE519FE6-5E81-4646-B649-518E89CA339F}" type="presParOf" srcId="{B09DD9D1-0452-4911-BA4B-18D9E4347B20}" destId="{40AB7592-C18F-4E2B-9695-4373E4B765E6}" srcOrd="0" destOrd="0" presId="urn:microsoft.com/office/officeart/2005/8/layout/vList6"/>
    <dgm:cxn modelId="{C4EC7548-942F-4D5C-AC0B-25804B28E3FF}" type="presParOf" srcId="{40AB7592-C18F-4E2B-9695-4373E4B765E6}" destId="{24E169A8-1702-4EF3-9843-27A64D4B2A1D}" srcOrd="0" destOrd="0" presId="urn:microsoft.com/office/officeart/2005/8/layout/vList6"/>
    <dgm:cxn modelId="{5A435948-880F-4A27-A6ED-73A617031228}" type="presParOf" srcId="{40AB7592-C18F-4E2B-9695-4373E4B765E6}" destId="{A33193B0-B65A-4962-AE60-EBF3DE453E5D}" srcOrd="1" destOrd="0" presId="urn:microsoft.com/office/officeart/2005/8/layout/vList6"/>
    <dgm:cxn modelId="{087B0039-5D64-41C9-9A14-5F43236F33D4}" type="presParOf" srcId="{B09DD9D1-0452-4911-BA4B-18D9E4347B20}" destId="{A4B559D3-B998-442F-9558-6EDF782F7C33}" srcOrd="1" destOrd="0" presId="urn:microsoft.com/office/officeart/2005/8/layout/vList6"/>
    <dgm:cxn modelId="{8765C994-2C84-4269-84B3-2025A2FEB2C5}" type="presParOf" srcId="{B09DD9D1-0452-4911-BA4B-18D9E4347B20}" destId="{7A41E2C0-9E8F-4858-A8B8-DBBB41616588}" srcOrd="2" destOrd="0" presId="urn:microsoft.com/office/officeart/2005/8/layout/vList6"/>
    <dgm:cxn modelId="{4A0E907C-F9D1-4B12-913D-245F766E82DC}" type="presParOf" srcId="{7A41E2C0-9E8F-4858-A8B8-DBBB41616588}" destId="{735E477C-D7AA-4CAB-8456-82F91A78DCA2}" srcOrd="0" destOrd="0" presId="urn:microsoft.com/office/officeart/2005/8/layout/vList6"/>
    <dgm:cxn modelId="{BA6BC94A-A19B-415B-A310-B64688D89594}" type="presParOf" srcId="{7A41E2C0-9E8F-4858-A8B8-DBBB41616588}" destId="{1C2F9DAC-6F15-42C4-AF8A-237D2DECEB45}" srcOrd="1" destOrd="0" presId="urn:microsoft.com/office/officeart/2005/8/layout/vList6"/>
    <dgm:cxn modelId="{7045F815-FA29-465E-A85A-891E0631B798}" type="presParOf" srcId="{B09DD9D1-0452-4911-BA4B-18D9E4347B20}" destId="{9A05F525-6220-4BEF-B3D4-9220E48EBB95}" srcOrd="3" destOrd="0" presId="urn:microsoft.com/office/officeart/2005/8/layout/vList6"/>
    <dgm:cxn modelId="{0F216F29-72B1-48D7-A0ED-38308D5AF686}" type="presParOf" srcId="{B09DD9D1-0452-4911-BA4B-18D9E4347B20}" destId="{E0D29A66-90FA-4798-BC8A-FEDA06873F80}" srcOrd="4" destOrd="0" presId="urn:microsoft.com/office/officeart/2005/8/layout/vList6"/>
    <dgm:cxn modelId="{AF9F81D8-0F4F-4646-B924-630D8B80C156}" type="presParOf" srcId="{E0D29A66-90FA-4798-BC8A-FEDA06873F80}" destId="{A25E0E82-20BC-4D41-991D-EA8EA3EA8B49}" srcOrd="0" destOrd="0" presId="urn:microsoft.com/office/officeart/2005/8/layout/vList6"/>
    <dgm:cxn modelId="{658EDB10-0BFE-400D-A086-0133DB4FF9EA}" type="presParOf" srcId="{E0D29A66-90FA-4798-BC8A-FEDA06873F80}" destId="{12627125-633F-4EDA-8BAC-B7E7BD359797}"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E0B4C-6066-4E52-B1BE-FA50F2F30E00}">
      <dsp:nvSpPr>
        <dsp:cNvPr id="0" name=""/>
        <dsp:cNvSpPr/>
      </dsp:nvSpPr>
      <dsp:spPr>
        <a:xfrm>
          <a:off x="473967" y="431203"/>
          <a:ext cx="4091808" cy="4091808"/>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Adult care</a:t>
          </a:r>
        </a:p>
      </dsp:txBody>
      <dsp:txXfrm>
        <a:off x="2630448" y="1298277"/>
        <a:ext cx="1461360" cy="1217800"/>
      </dsp:txXfrm>
    </dsp:sp>
    <dsp:sp modelId="{3B7533DB-AAB5-4333-9936-82A347FE0033}">
      <dsp:nvSpPr>
        <dsp:cNvPr id="0" name=""/>
        <dsp:cNvSpPr/>
      </dsp:nvSpPr>
      <dsp:spPr>
        <a:xfrm>
          <a:off x="389695" y="577339"/>
          <a:ext cx="4091808" cy="4091808"/>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Older adults care</a:t>
          </a:r>
        </a:p>
      </dsp:txBody>
      <dsp:txXfrm>
        <a:off x="1363936" y="3232143"/>
        <a:ext cx="2192040" cy="1071664"/>
      </dsp:txXfrm>
    </dsp:sp>
    <dsp:sp modelId="{5691E48D-EAB7-4420-A0DB-C2AD99F7789B}">
      <dsp:nvSpPr>
        <dsp:cNvPr id="0" name=""/>
        <dsp:cNvSpPr/>
      </dsp:nvSpPr>
      <dsp:spPr>
        <a:xfrm>
          <a:off x="305424" y="431203"/>
          <a:ext cx="4091808" cy="4091808"/>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effectLst>
                <a:outerShdw blurRad="38100" dist="38100" dir="2700000" algn="tl">
                  <a:srgbClr val="000000">
                    <a:alpha val="43137"/>
                  </a:srgbClr>
                </a:outerShdw>
              </a:effectLst>
              <a:latin typeface="Helvetica" panose="020B0604020202020204"/>
              <a:cs typeface="Helvetica" panose="020B0604020202020204"/>
            </a:rPr>
            <a:t>Childcare</a:t>
          </a:r>
        </a:p>
      </dsp:txBody>
      <dsp:txXfrm>
        <a:off x="779391" y="1298277"/>
        <a:ext cx="1461360" cy="1217800"/>
      </dsp:txXfrm>
    </dsp:sp>
    <dsp:sp modelId="{B1264422-4900-4724-85FE-CDDA55F09959}">
      <dsp:nvSpPr>
        <dsp:cNvPr id="0" name=""/>
        <dsp:cNvSpPr/>
      </dsp:nvSpPr>
      <dsp:spPr>
        <a:xfrm>
          <a:off x="221003" y="177901"/>
          <a:ext cx="4598412" cy="4598412"/>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6EE33A-1966-4547-8B69-7D43F16A36A1}">
      <dsp:nvSpPr>
        <dsp:cNvPr id="0" name=""/>
        <dsp:cNvSpPr/>
      </dsp:nvSpPr>
      <dsp:spPr>
        <a:xfrm>
          <a:off x="136393" y="323778"/>
          <a:ext cx="4598412" cy="4598412"/>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EBD8F20-47EB-4C64-87AA-5CA126F071E8}">
      <dsp:nvSpPr>
        <dsp:cNvPr id="0" name=""/>
        <dsp:cNvSpPr/>
      </dsp:nvSpPr>
      <dsp:spPr>
        <a:xfrm>
          <a:off x="51784" y="177901"/>
          <a:ext cx="4598412" cy="4598412"/>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9867E9-94E3-4C4C-8143-613A0D5985F1}">
      <dsp:nvSpPr>
        <dsp:cNvPr id="0" name=""/>
        <dsp:cNvSpPr/>
      </dsp:nvSpPr>
      <dsp:spPr>
        <a:xfrm>
          <a:off x="1043799" y="14149"/>
          <a:ext cx="3153262" cy="3153262"/>
        </a:xfrm>
        <a:prstGeom prst="circularArrow">
          <a:avLst>
            <a:gd name="adj1" fmla="val 5544"/>
            <a:gd name="adj2" fmla="val 330680"/>
            <a:gd name="adj3" fmla="val 13841469"/>
            <a:gd name="adj4" fmla="val 17346202"/>
            <a:gd name="adj5" fmla="val 5757"/>
          </a:avLst>
        </a:prstGeom>
        <a:solidFill>
          <a:srgbClr val="70B865"/>
        </a:solidFill>
        <a:ln>
          <a:noFill/>
        </a:ln>
        <a:effectLst/>
      </dsp:spPr>
      <dsp:style>
        <a:lnRef idx="0">
          <a:scrgbClr r="0" g="0" b="0"/>
        </a:lnRef>
        <a:fillRef idx="1">
          <a:scrgbClr r="0" g="0" b="0"/>
        </a:fillRef>
        <a:effectRef idx="0">
          <a:scrgbClr r="0" g="0" b="0"/>
        </a:effectRef>
        <a:fontRef idx="minor"/>
      </dsp:style>
    </dsp:sp>
    <dsp:sp modelId="{6DB3D289-C732-40B3-8787-5BD15CA0F46D}">
      <dsp:nvSpPr>
        <dsp:cNvPr id="0" name=""/>
        <dsp:cNvSpPr/>
      </dsp:nvSpPr>
      <dsp:spPr>
        <a:xfrm>
          <a:off x="1963418" y="1180"/>
          <a:ext cx="1434604" cy="717302"/>
        </a:xfrm>
        <a:prstGeom prst="roundRect">
          <a:avLst/>
        </a:prstGeom>
        <a:solidFill>
          <a:srgbClr val="1E528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Get Information </a:t>
          </a:r>
        </a:p>
      </dsp:txBody>
      <dsp:txXfrm>
        <a:off x="1998434" y="36196"/>
        <a:ext cx="1364572" cy="647270"/>
      </dsp:txXfrm>
    </dsp:sp>
    <dsp:sp modelId="{A8B141B3-8031-4049-8F7E-D1C131B3843E}">
      <dsp:nvSpPr>
        <dsp:cNvPr id="0" name=""/>
        <dsp:cNvSpPr/>
      </dsp:nvSpPr>
      <dsp:spPr>
        <a:xfrm>
          <a:off x="3536247" y="1216036"/>
          <a:ext cx="1434604" cy="717302"/>
        </a:xfrm>
        <a:prstGeom prst="roundRect">
          <a:avLst/>
        </a:prstGeom>
        <a:solidFill>
          <a:srgbClr val="1E528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Define Priorities </a:t>
          </a:r>
        </a:p>
      </dsp:txBody>
      <dsp:txXfrm>
        <a:off x="3571263" y="1251052"/>
        <a:ext cx="1364572" cy="647270"/>
      </dsp:txXfrm>
    </dsp:sp>
    <dsp:sp modelId="{811EA953-9484-4130-9866-0FDFCABE7709}">
      <dsp:nvSpPr>
        <dsp:cNvPr id="0" name=""/>
        <dsp:cNvSpPr/>
      </dsp:nvSpPr>
      <dsp:spPr>
        <a:xfrm>
          <a:off x="2806010" y="2434900"/>
          <a:ext cx="1434604" cy="717302"/>
        </a:xfrm>
        <a:prstGeom prst="roundRect">
          <a:avLst/>
        </a:prstGeom>
        <a:solidFill>
          <a:srgbClr val="1E528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Talk Details</a:t>
          </a:r>
        </a:p>
      </dsp:txBody>
      <dsp:txXfrm>
        <a:off x="2841026" y="2469916"/>
        <a:ext cx="1364572" cy="647270"/>
      </dsp:txXfrm>
    </dsp:sp>
    <dsp:sp modelId="{E50B2537-34F2-45E2-8400-C5FC900C048F}">
      <dsp:nvSpPr>
        <dsp:cNvPr id="0" name=""/>
        <dsp:cNvSpPr/>
      </dsp:nvSpPr>
      <dsp:spPr>
        <a:xfrm>
          <a:off x="961268" y="2434900"/>
          <a:ext cx="1434604" cy="717302"/>
        </a:xfrm>
        <a:prstGeom prst="roundRect">
          <a:avLst/>
        </a:prstGeom>
        <a:solidFill>
          <a:srgbClr val="1E528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Complete &amp; Share</a:t>
          </a:r>
        </a:p>
      </dsp:txBody>
      <dsp:txXfrm>
        <a:off x="996284" y="2469916"/>
        <a:ext cx="1364572" cy="647270"/>
      </dsp:txXfrm>
    </dsp:sp>
    <dsp:sp modelId="{80C67AF7-4B7A-4A65-985F-601A6B72D66D}">
      <dsp:nvSpPr>
        <dsp:cNvPr id="0" name=""/>
        <dsp:cNvSpPr/>
      </dsp:nvSpPr>
      <dsp:spPr>
        <a:xfrm>
          <a:off x="354392" y="1085878"/>
          <a:ext cx="1434604" cy="717302"/>
        </a:xfrm>
        <a:prstGeom prst="roundRect">
          <a:avLst/>
        </a:prstGeom>
        <a:solidFill>
          <a:srgbClr val="1E528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Schedule Next “Talk” </a:t>
          </a:r>
        </a:p>
      </dsp:txBody>
      <dsp:txXfrm>
        <a:off x="389408" y="1120894"/>
        <a:ext cx="1364572" cy="6472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3193B0-B65A-4962-AE60-EBF3DE453E5D}">
      <dsp:nvSpPr>
        <dsp:cNvPr id="0" name=""/>
        <dsp:cNvSpPr/>
      </dsp:nvSpPr>
      <dsp:spPr>
        <a:xfrm>
          <a:off x="2605531" y="0"/>
          <a:ext cx="3908298" cy="1428882"/>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en-US" sz="1300" kern="1200" dirty="0"/>
            <a:t>Mobility </a:t>
          </a:r>
        </a:p>
        <a:p>
          <a:pPr marL="114300" lvl="1" indent="-114300" algn="l" defTabSz="577850">
            <a:lnSpc>
              <a:spcPct val="90000"/>
            </a:lnSpc>
            <a:spcBef>
              <a:spcPct val="0"/>
            </a:spcBef>
            <a:spcAft>
              <a:spcPct val="15000"/>
            </a:spcAft>
            <a:buChar char="•"/>
          </a:pPr>
          <a:r>
            <a:rPr lang="en-US" sz="1300" kern="1200" dirty="0"/>
            <a:t>Access</a:t>
          </a:r>
        </a:p>
        <a:p>
          <a:pPr marL="114300" lvl="1" indent="-114300" algn="l" defTabSz="577850">
            <a:lnSpc>
              <a:spcPct val="90000"/>
            </a:lnSpc>
            <a:spcBef>
              <a:spcPct val="0"/>
            </a:spcBef>
            <a:spcAft>
              <a:spcPct val="15000"/>
            </a:spcAft>
            <a:buChar char="•"/>
          </a:pPr>
          <a:r>
            <a:rPr lang="en-US" sz="1300" kern="1200" dirty="0"/>
            <a:t>Fall Prevention </a:t>
          </a:r>
        </a:p>
        <a:p>
          <a:pPr marL="114300" lvl="1" indent="-114300" algn="l" defTabSz="577850">
            <a:lnSpc>
              <a:spcPct val="90000"/>
            </a:lnSpc>
            <a:spcBef>
              <a:spcPct val="0"/>
            </a:spcBef>
            <a:spcAft>
              <a:spcPct val="15000"/>
            </a:spcAft>
            <a:buChar char="•"/>
          </a:pPr>
          <a:r>
            <a:rPr lang="en-US" sz="1300" kern="1200" dirty="0"/>
            <a:t>Back Up &amp; Emergency Protocol</a:t>
          </a:r>
        </a:p>
      </dsp:txBody>
      <dsp:txXfrm>
        <a:off x="2605531" y="178610"/>
        <a:ext cx="3372467" cy="1071662"/>
      </dsp:txXfrm>
    </dsp:sp>
    <dsp:sp modelId="{24E169A8-1702-4EF3-9843-27A64D4B2A1D}">
      <dsp:nvSpPr>
        <dsp:cNvPr id="0" name=""/>
        <dsp:cNvSpPr/>
      </dsp:nvSpPr>
      <dsp:spPr>
        <a:xfrm>
          <a:off x="0" y="0"/>
          <a:ext cx="2605532" cy="142888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Physical Well Bring &amp; Safety </a:t>
          </a:r>
        </a:p>
      </dsp:txBody>
      <dsp:txXfrm>
        <a:off x="69752" y="69752"/>
        <a:ext cx="2466028" cy="1289378"/>
      </dsp:txXfrm>
    </dsp:sp>
    <dsp:sp modelId="{1C2F9DAC-6F15-42C4-AF8A-237D2DECEB45}">
      <dsp:nvSpPr>
        <dsp:cNvPr id="0" name=""/>
        <dsp:cNvSpPr/>
      </dsp:nvSpPr>
      <dsp:spPr>
        <a:xfrm>
          <a:off x="2605532" y="1571770"/>
          <a:ext cx="3908298" cy="1428882"/>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en-US" sz="1300" kern="1200" dirty="0"/>
            <a:t>Community Connections </a:t>
          </a:r>
        </a:p>
        <a:p>
          <a:pPr marL="114300" lvl="1" indent="-114300" algn="l" defTabSz="577850">
            <a:lnSpc>
              <a:spcPct val="90000"/>
            </a:lnSpc>
            <a:spcBef>
              <a:spcPct val="0"/>
            </a:spcBef>
            <a:spcAft>
              <a:spcPct val="15000"/>
            </a:spcAft>
            <a:buChar char="•"/>
          </a:pPr>
          <a:r>
            <a:rPr lang="en-US" sz="1300" kern="1200" dirty="0"/>
            <a:t>Care &amp;Support </a:t>
          </a:r>
        </a:p>
        <a:p>
          <a:pPr marL="114300" lvl="1" indent="-114300" algn="l" defTabSz="577850">
            <a:lnSpc>
              <a:spcPct val="90000"/>
            </a:lnSpc>
            <a:spcBef>
              <a:spcPct val="0"/>
            </a:spcBef>
            <a:spcAft>
              <a:spcPct val="15000"/>
            </a:spcAft>
            <a:buChar char="•"/>
          </a:pPr>
          <a:r>
            <a:rPr lang="en-US" sz="1300" kern="1200" dirty="0"/>
            <a:t>Back Up &amp; Emergency Protocol </a:t>
          </a:r>
        </a:p>
        <a:p>
          <a:pPr marL="114300" lvl="1" indent="-114300" algn="l" defTabSz="577850">
            <a:lnSpc>
              <a:spcPct val="90000"/>
            </a:lnSpc>
            <a:spcBef>
              <a:spcPct val="0"/>
            </a:spcBef>
            <a:spcAft>
              <a:spcPct val="15000"/>
            </a:spcAft>
            <a:buChar char="•"/>
          </a:pPr>
          <a:r>
            <a:rPr lang="en-US" sz="1300" kern="1200" dirty="0"/>
            <a:t>Mental Health POA</a:t>
          </a:r>
        </a:p>
        <a:p>
          <a:pPr marL="114300" lvl="1" indent="-114300" algn="l" defTabSz="577850">
            <a:lnSpc>
              <a:spcPct val="90000"/>
            </a:lnSpc>
            <a:spcBef>
              <a:spcPct val="0"/>
            </a:spcBef>
            <a:spcAft>
              <a:spcPct val="15000"/>
            </a:spcAft>
            <a:buChar char="•"/>
          </a:pPr>
          <a:endParaRPr lang="en-US" sz="1300" kern="1200" dirty="0"/>
        </a:p>
      </dsp:txBody>
      <dsp:txXfrm>
        <a:off x="2605532" y="1750380"/>
        <a:ext cx="3372467" cy="1071662"/>
      </dsp:txXfrm>
    </dsp:sp>
    <dsp:sp modelId="{735E477C-D7AA-4CAB-8456-82F91A78DCA2}">
      <dsp:nvSpPr>
        <dsp:cNvPr id="0" name=""/>
        <dsp:cNvSpPr/>
      </dsp:nvSpPr>
      <dsp:spPr>
        <a:xfrm>
          <a:off x="0" y="1571770"/>
          <a:ext cx="2605532" cy="142888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Mental Health </a:t>
          </a:r>
        </a:p>
      </dsp:txBody>
      <dsp:txXfrm>
        <a:off x="69752" y="1641522"/>
        <a:ext cx="2466028" cy="1289378"/>
      </dsp:txXfrm>
    </dsp:sp>
    <dsp:sp modelId="{12627125-633F-4EDA-8BAC-B7E7BD359797}">
      <dsp:nvSpPr>
        <dsp:cNvPr id="0" name=""/>
        <dsp:cNvSpPr/>
      </dsp:nvSpPr>
      <dsp:spPr>
        <a:xfrm>
          <a:off x="2605532" y="3143540"/>
          <a:ext cx="3908298" cy="1428882"/>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en-US" sz="1300" kern="1200" dirty="0"/>
            <a:t>Medications </a:t>
          </a:r>
        </a:p>
        <a:p>
          <a:pPr marL="114300" lvl="1" indent="-114300" algn="l" defTabSz="577850">
            <a:lnSpc>
              <a:spcPct val="90000"/>
            </a:lnSpc>
            <a:spcBef>
              <a:spcPct val="0"/>
            </a:spcBef>
            <a:spcAft>
              <a:spcPct val="15000"/>
            </a:spcAft>
            <a:buChar char="•"/>
          </a:pPr>
          <a:r>
            <a:rPr lang="en-US" sz="1300" kern="1200" dirty="0"/>
            <a:t>Activities of Daily Living (ADL’s) </a:t>
          </a:r>
        </a:p>
        <a:p>
          <a:pPr marL="114300" lvl="1" indent="-114300" algn="l" defTabSz="577850">
            <a:lnSpc>
              <a:spcPct val="90000"/>
            </a:lnSpc>
            <a:spcBef>
              <a:spcPct val="0"/>
            </a:spcBef>
            <a:spcAft>
              <a:spcPct val="15000"/>
            </a:spcAft>
            <a:buChar char="•"/>
          </a:pPr>
          <a:r>
            <a:rPr lang="en-US" sz="1300" kern="1200" dirty="0"/>
            <a:t>Instrumental Activities of Daily Life (IADLs)</a:t>
          </a:r>
        </a:p>
      </dsp:txBody>
      <dsp:txXfrm>
        <a:off x="2605532" y="3322150"/>
        <a:ext cx="3372467" cy="1071662"/>
      </dsp:txXfrm>
    </dsp:sp>
    <dsp:sp modelId="{A25E0E82-20BC-4D41-991D-EA8EA3EA8B49}">
      <dsp:nvSpPr>
        <dsp:cNvPr id="0" name=""/>
        <dsp:cNvSpPr/>
      </dsp:nvSpPr>
      <dsp:spPr>
        <a:xfrm>
          <a:off x="0" y="3143540"/>
          <a:ext cx="2605532" cy="142888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Everyday Life </a:t>
          </a:r>
        </a:p>
      </dsp:txBody>
      <dsp:txXfrm>
        <a:off x="69752" y="3213292"/>
        <a:ext cx="2466028" cy="12893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3193B0-B65A-4962-AE60-EBF3DE453E5D}">
      <dsp:nvSpPr>
        <dsp:cNvPr id="0" name=""/>
        <dsp:cNvSpPr/>
      </dsp:nvSpPr>
      <dsp:spPr>
        <a:xfrm>
          <a:off x="2605532" y="0"/>
          <a:ext cx="3908298" cy="1428882"/>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Medicare </a:t>
          </a:r>
        </a:p>
        <a:p>
          <a:pPr marL="114300" lvl="1" indent="-114300" algn="l" defTabSz="622300">
            <a:lnSpc>
              <a:spcPct val="90000"/>
            </a:lnSpc>
            <a:spcBef>
              <a:spcPct val="0"/>
            </a:spcBef>
            <a:spcAft>
              <a:spcPct val="15000"/>
            </a:spcAft>
            <a:buChar char="•"/>
          </a:pPr>
          <a:r>
            <a:rPr lang="en-US" sz="1400" kern="1200" dirty="0"/>
            <a:t>Medicaid </a:t>
          </a:r>
        </a:p>
        <a:p>
          <a:pPr marL="114300" lvl="1" indent="-114300" algn="l" defTabSz="622300">
            <a:lnSpc>
              <a:spcPct val="90000"/>
            </a:lnSpc>
            <a:spcBef>
              <a:spcPct val="0"/>
            </a:spcBef>
            <a:spcAft>
              <a:spcPct val="15000"/>
            </a:spcAft>
            <a:buChar char="•"/>
          </a:pPr>
          <a:r>
            <a:rPr lang="en-US" sz="1400" kern="1200" dirty="0"/>
            <a:t>Insurance </a:t>
          </a:r>
        </a:p>
        <a:p>
          <a:pPr marL="114300" lvl="1" indent="-114300" algn="l" defTabSz="622300">
            <a:lnSpc>
              <a:spcPct val="90000"/>
            </a:lnSpc>
            <a:spcBef>
              <a:spcPct val="0"/>
            </a:spcBef>
            <a:spcAft>
              <a:spcPct val="15000"/>
            </a:spcAft>
            <a:buChar char="•"/>
          </a:pPr>
          <a:r>
            <a:rPr lang="en-US" sz="1400" kern="1200" dirty="0"/>
            <a:t>Veteran’s Administration </a:t>
          </a:r>
        </a:p>
        <a:p>
          <a:pPr marL="114300" lvl="1" indent="-114300" algn="l" defTabSz="622300">
            <a:lnSpc>
              <a:spcPct val="90000"/>
            </a:lnSpc>
            <a:spcBef>
              <a:spcPct val="0"/>
            </a:spcBef>
            <a:spcAft>
              <a:spcPct val="15000"/>
            </a:spcAft>
            <a:buChar char="•"/>
          </a:pPr>
          <a:r>
            <a:rPr lang="en-US" sz="1400" kern="1200" dirty="0"/>
            <a:t>Paying for Long Term Care </a:t>
          </a:r>
        </a:p>
      </dsp:txBody>
      <dsp:txXfrm>
        <a:off x="2605532" y="178610"/>
        <a:ext cx="3372467" cy="1071662"/>
      </dsp:txXfrm>
    </dsp:sp>
    <dsp:sp modelId="{24E169A8-1702-4EF3-9843-27A64D4B2A1D}">
      <dsp:nvSpPr>
        <dsp:cNvPr id="0" name=""/>
        <dsp:cNvSpPr/>
      </dsp:nvSpPr>
      <dsp:spPr>
        <a:xfrm>
          <a:off x="0" y="0"/>
          <a:ext cx="2605532" cy="142888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US" sz="4000" kern="1200" dirty="0"/>
            <a:t>The Financial </a:t>
          </a:r>
        </a:p>
      </dsp:txBody>
      <dsp:txXfrm>
        <a:off x="69752" y="69752"/>
        <a:ext cx="2466028" cy="1289378"/>
      </dsp:txXfrm>
    </dsp:sp>
    <dsp:sp modelId="{1C2F9DAC-6F15-42C4-AF8A-237D2DECEB45}">
      <dsp:nvSpPr>
        <dsp:cNvPr id="0" name=""/>
        <dsp:cNvSpPr/>
      </dsp:nvSpPr>
      <dsp:spPr>
        <a:xfrm>
          <a:off x="2605532" y="1571770"/>
          <a:ext cx="3908298" cy="1428882"/>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Access to Medicaid/ Medicare/ Disability</a:t>
          </a:r>
        </a:p>
        <a:p>
          <a:pPr marL="114300" lvl="1" indent="-114300" algn="l" defTabSz="622300">
            <a:lnSpc>
              <a:spcPct val="90000"/>
            </a:lnSpc>
            <a:spcBef>
              <a:spcPct val="0"/>
            </a:spcBef>
            <a:spcAft>
              <a:spcPct val="15000"/>
            </a:spcAft>
            <a:buChar char="•"/>
          </a:pPr>
          <a:r>
            <a:rPr lang="en-US" sz="1400" kern="1200" dirty="0"/>
            <a:t>Adult Protective Services</a:t>
          </a:r>
        </a:p>
        <a:p>
          <a:pPr marL="114300" lvl="1" indent="-114300" algn="l" defTabSz="622300">
            <a:lnSpc>
              <a:spcPct val="90000"/>
            </a:lnSpc>
            <a:spcBef>
              <a:spcPct val="0"/>
            </a:spcBef>
            <a:spcAft>
              <a:spcPct val="15000"/>
            </a:spcAft>
            <a:buChar char="•"/>
          </a:pPr>
          <a:r>
            <a:rPr lang="en-US" sz="1400" kern="1200" dirty="0"/>
            <a:t>Conservatorship/ Guardianship </a:t>
          </a:r>
        </a:p>
        <a:p>
          <a:pPr marL="114300" lvl="1" indent="-114300" algn="l" defTabSz="622300">
            <a:lnSpc>
              <a:spcPct val="90000"/>
            </a:lnSpc>
            <a:spcBef>
              <a:spcPct val="0"/>
            </a:spcBef>
            <a:spcAft>
              <a:spcPct val="15000"/>
            </a:spcAft>
            <a:buChar char="•"/>
          </a:pPr>
          <a:r>
            <a:rPr lang="en-US" sz="1400" kern="1200" dirty="0"/>
            <a:t>Fiduciaries </a:t>
          </a:r>
        </a:p>
        <a:p>
          <a:pPr marL="114300" lvl="1" indent="-114300" algn="l" defTabSz="577850">
            <a:lnSpc>
              <a:spcPct val="90000"/>
            </a:lnSpc>
            <a:spcBef>
              <a:spcPct val="0"/>
            </a:spcBef>
            <a:spcAft>
              <a:spcPct val="15000"/>
            </a:spcAft>
            <a:buChar char="•"/>
          </a:pPr>
          <a:endParaRPr lang="en-US" sz="1300" kern="1200" dirty="0"/>
        </a:p>
      </dsp:txBody>
      <dsp:txXfrm>
        <a:off x="2605532" y="1750380"/>
        <a:ext cx="3372467" cy="1071662"/>
      </dsp:txXfrm>
    </dsp:sp>
    <dsp:sp modelId="{735E477C-D7AA-4CAB-8456-82F91A78DCA2}">
      <dsp:nvSpPr>
        <dsp:cNvPr id="0" name=""/>
        <dsp:cNvSpPr/>
      </dsp:nvSpPr>
      <dsp:spPr>
        <a:xfrm>
          <a:off x="0" y="1571770"/>
          <a:ext cx="2605532" cy="142888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US" sz="4000" kern="1200" dirty="0"/>
            <a:t>The Legal </a:t>
          </a:r>
        </a:p>
      </dsp:txBody>
      <dsp:txXfrm>
        <a:off x="69752" y="1641522"/>
        <a:ext cx="2466028" cy="1289378"/>
      </dsp:txXfrm>
    </dsp:sp>
    <dsp:sp modelId="{12627125-633F-4EDA-8BAC-B7E7BD359797}">
      <dsp:nvSpPr>
        <dsp:cNvPr id="0" name=""/>
        <dsp:cNvSpPr/>
      </dsp:nvSpPr>
      <dsp:spPr>
        <a:xfrm>
          <a:off x="2605532" y="3143540"/>
          <a:ext cx="3908298" cy="1428882"/>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n-US" sz="1100" kern="1200" dirty="0"/>
            <a:t>Connections </a:t>
          </a:r>
        </a:p>
        <a:p>
          <a:pPr marL="57150" lvl="1" indent="-57150" algn="l" defTabSz="488950">
            <a:lnSpc>
              <a:spcPct val="90000"/>
            </a:lnSpc>
            <a:spcBef>
              <a:spcPct val="0"/>
            </a:spcBef>
            <a:spcAft>
              <a:spcPct val="15000"/>
            </a:spcAft>
            <a:buChar char="•"/>
          </a:pPr>
          <a:r>
            <a:rPr lang="en-US" sz="1100" kern="1200" dirty="0"/>
            <a:t>Aging in Place</a:t>
          </a:r>
        </a:p>
        <a:p>
          <a:pPr marL="57150" lvl="1" indent="-57150" algn="l" defTabSz="488950">
            <a:lnSpc>
              <a:spcPct val="90000"/>
            </a:lnSpc>
            <a:spcBef>
              <a:spcPct val="0"/>
            </a:spcBef>
            <a:spcAft>
              <a:spcPct val="15000"/>
            </a:spcAft>
            <a:buChar char="•"/>
          </a:pPr>
          <a:r>
            <a:rPr lang="en-US" sz="1100" kern="1200" dirty="0"/>
            <a:t>Therapies </a:t>
          </a:r>
        </a:p>
        <a:p>
          <a:pPr marL="57150" lvl="1" indent="-57150" algn="l" defTabSz="488950">
            <a:lnSpc>
              <a:spcPct val="90000"/>
            </a:lnSpc>
            <a:spcBef>
              <a:spcPct val="0"/>
            </a:spcBef>
            <a:spcAft>
              <a:spcPct val="15000"/>
            </a:spcAft>
            <a:buChar char="•"/>
          </a:pPr>
          <a:r>
            <a:rPr lang="en-US" sz="1100" kern="1200" dirty="0"/>
            <a:t>Choices </a:t>
          </a:r>
        </a:p>
        <a:p>
          <a:pPr marL="114300" lvl="2" indent="-57150" algn="l" defTabSz="488950">
            <a:lnSpc>
              <a:spcPct val="90000"/>
            </a:lnSpc>
            <a:spcBef>
              <a:spcPct val="0"/>
            </a:spcBef>
            <a:spcAft>
              <a:spcPct val="15000"/>
            </a:spcAft>
            <a:buChar char="•"/>
          </a:pPr>
          <a:r>
            <a:rPr lang="en-US" sz="1100" kern="1200" dirty="0"/>
            <a:t>Physical Activity</a:t>
          </a:r>
        </a:p>
        <a:p>
          <a:pPr marL="114300" lvl="2" indent="-57150" algn="l" defTabSz="488950">
            <a:lnSpc>
              <a:spcPct val="90000"/>
            </a:lnSpc>
            <a:spcBef>
              <a:spcPct val="0"/>
            </a:spcBef>
            <a:spcAft>
              <a:spcPct val="15000"/>
            </a:spcAft>
            <a:buChar char="•"/>
          </a:pPr>
          <a:r>
            <a:rPr lang="en-US" sz="1100" kern="1200" dirty="0"/>
            <a:t>Nutrition </a:t>
          </a:r>
        </a:p>
        <a:p>
          <a:pPr marL="57150" lvl="1" indent="-57150" algn="l" defTabSz="355600">
            <a:lnSpc>
              <a:spcPct val="90000"/>
            </a:lnSpc>
            <a:spcBef>
              <a:spcPct val="0"/>
            </a:spcBef>
            <a:spcAft>
              <a:spcPct val="15000"/>
            </a:spcAft>
            <a:buChar char="•"/>
          </a:pPr>
          <a:endParaRPr lang="en-US" sz="800" kern="1200" dirty="0"/>
        </a:p>
        <a:p>
          <a:pPr marL="57150" lvl="1" indent="-57150" algn="l" defTabSz="355600">
            <a:lnSpc>
              <a:spcPct val="90000"/>
            </a:lnSpc>
            <a:spcBef>
              <a:spcPct val="0"/>
            </a:spcBef>
            <a:spcAft>
              <a:spcPct val="15000"/>
            </a:spcAft>
            <a:buChar char="•"/>
          </a:pPr>
          <a:endParaRPr lang="en-US" sz="800" kern="1200" dirty="0"/>
        </a:p>
      </dsp:txBody>
      <dsp:txXfrm>
        <a:off x="2605532" y="3322150"/>
        <a:ext cx="3372467" cy="1071662"/>
      </dsp:txXfrm>
    </dsp:sp>
    <dsp:sp modelId="{A25E0E82-20BC-4D41-991D-EA8EA3EA8B49}">
      <dsp:nvSpPr>
        <dsp:cNvPr id="0" name=""/>
        <dsp:cNvSpPr/>
      </dsp:nvSpPr>
      <dsp:spPr>
        <a:xfrm>
          <a:off x="0" y="3143540"/>
          <a:ext cx="2605532" cy="142888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US" sz="4000" kern="1200" dirty="0"/>
            <a:t>Lifestyle </a:t>
          </a:r>
        </a:p>
      </dsp:txBody>
      <dsp:txXfrm>
        <a:off x="69752" y="3213292"/>
        <a:ext cx="2466028" cy="1289378"/>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948DBB-339C-48F7-81E9-242740E062A8}" type="datetimeFigureOut">
              <a:rPr lang="en-US" smtClean="0"/>
              <a:t>4/13/2026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0F8102-075E-4EAD-B59B-CDD68738C390}" type="slidenum">
              <a:rPr lang="en-US" smtClean="0"/>
              <a:t>‹#›</a:t>
            </a:fld>
            <a:endParaRPr lang="en-US"/>
          </a:p>
        </p:txBody>
      </p:sp>
    </p:spTree>
    <p:extLst>
      <p:ext uri="{BB962C8B-B14F-4D97-AF65-F5344CB8AC3E}">
        <p14:creationId xmlns:p14="http://schemas.microsoft.com/office/powerpoint/2010/main" val="1241026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endParaRPr lang="en-US" sz="1200" dirty="0">
              <a:solidFill>
                <a:srgbClr val="A95C42"/>
              </a:solidFill>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10"/>
          </p:nvPr>
        </p:nvSpPr>
        <p:spPr/>
        <p:txBody>
          <a:bodyPr/>
          <a:lstStyle/>
          <a:p>
            <a:fld id="{0678AE1E-680F-C647-86DE-AD9C84717B65}" type="slidenum">
              <a:rPr lang="en-US" smtClean="0"/>
              <a:t>1</a:t>
            </a:fld>
            <a:endParaRPr lang="en-US"/>
          </a:p>
        </p:txBody>
      </p:sp>
    </p:spTree>
    <p:extLst>
      <p:ext uri="{BB962C8B-B14F-4D97-AF65-F5344CB8AC3E}">
        <p14:creationId xmlns:p14="http://schemas.microsoft.com/office/powerpoint/2010/main" val="3771722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C234B"/>
                </a:solidFill>
                <a:effectLst/>
                <a:latin typeface="MiloWeb"/>
              </a:rPr>
              <a:t>Wellbeing Topics On-Demand can be a part of your wellness journey. </a:t>
            </a:r>
          </a:p>
          <a:p>
            <a:pPr algn="l"/>
            <a:endParaRPr lang="en-US" b="0" i="0" dirty="0">
              <a:solidFill>
                <a:srgbClr val="0C234B"/>
              </a:solidFill>
              <a:effectLst/>
              <a:latin typeface="MiloWeb"/>
            </a:endParaRPr>
          </a:p>
          <a:p>
            <a:pPr algn="l"/>
            <a:r>
              <a:rPr lang="en-US" b="0" i="0" dirty="0">
                <a:solidFill>
                  <a:srgbClr val="403635"/>
                </a:solidFill>
                <a:effectLst/>
                <a:latin typeface="MiloWeb"/>
              </a:rPr>
              <a:t>Take charge of your wellness, on your own time.</a:t>
            </a:r>
            <a:endParaRPr lang="en-US" b="0" i="0" dirty="0">
              <a:solidFill>
                <a:srgbClr val="0C234B"/>
              </a:solidFill>
              <a:effectLst/>
              <a:latin typeface="MiloWeb"/>
            </a:endParaRPr>
          </a:p>
          <a:p>
            <a:pPr algn="l"/>
            <a:endParaRPr lang="en-US" b="0" i="0" dirty="0">
              <a:solidFill>
                <a:srgbClr val="0C234B"/>
              </a:solidFill>
              <a:effectLst/>
              <a:latin typeface="MiloWeb"/>
            </a:endParaRPr>
          </a:p>
          <a:p>
            <a:pPr algn="l"/>
            <a:r>
              <a:rPr lang="en-US" b="0" i="0" dirty="0">
                <a:solidFill>
                  <a:srgbClr val="403635"/>
                </a:solidFill>
                <a:effectLst/>
                <a:latin typeface="MiloWeb"/>
              </a:rPr>
              <a:t>Do you want to expand your personal wellness toolkit, or to invest in your team's well-being? We've prepared content on a wide variety of topics. Build your knowledge, skills, and abilities – whenever you're ready.</a:t>
            </a:r>
            <a:endParaRPr lang="en-US" b="0" i="0" dirty="0">
              <a:solidFill>
                <a:srgbClr val="49595E"/>
              </a:solidFill>
              <a:effectLst/>
              <a:latin typeface="MiloWeb"/>
            </a:endParaRP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B9987-9F17-4AF7-B48F-46FFEFB89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916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people need a little time to think or process or keep emotions balanced</a:t>
            </a:r>
          </a:p>
          <a:p>
            <a:r>
              <a:rPr lang="en-US" dirty="0"/>
              <a:t>Don’t feel the need to completely steer the conversation, as studies indicate, our loved ones may be waiting for you</a:t>
            </a:r>
            <a:r>
              <a:rPr lang="en-US" baseline="0" dirty="0"/>
              <a:t> to start the conversation, let everyone have balanced communication.  </a:t>
            </a:r>
          </a:p>
          <a:p>
            <a:r>
              <a:rPr lang="en-US" baseline="0" dirty="0"/>
              <a:t>Approaches to communication with caregiving or a “good” death can mean different things to different people.</a:t>
            </a:r>
          </a:p>
          <a:p>
            <a:r>
              <a:rPr lang="en-US" baseline="0" dirty="0"/>
              <a:t>You and your loved ones can always change your minds as circumstances shift</a:t>
            </a:r>
          </a:p>
          <a:p>
            <a:r>
              <a:rPr lang="en-US" baseline="0" dirty="0" err="1"/>
              <a:t>Yo</a:t>
            </a:r>
            <a:r>
              <a:rPr lang="en-US" baseline="0" dirty="0"/>
              <a:t> </a:t>
            </a:r>
            <a:r>
              <a:rPr lang="en-US" baseline="0" dirty="0" err="1"/>
              <a:t>udon’t</a:t>
            </a:r>
            <a:r>
              <a:rPr lang="en-US" baseline="0" dirty="0"/>
              <a:t> have to cover and (probably cannot) cover everything right now</a:t>
            </a:r>
          </a:p>
          <a:p>
            <a:r>
              <a:rPr lang="en-US" dirty="0"/>
              <a:t>What needs to be done</a:t>
            </a:r>
          </a:p>
          <a:p>
            <a:r>
              <a:rPr lang="en-US" dirty="0"/>
              <a:t>What to consider for the future</a:t>
            </a:r>
          </a:p>
          <a:p>
            <a:r>
              <a:rPr lang="en-US" dirty="0"/>
              <a:t>Who else needs to be involved? </a:t>
            </a:r>
          </a:p>
          <a:p>
            <a:endParaRPr lang="en-US" dirty="0"/>
          </a:p>
          <a:p>
            <a:endParaRPr lang="en-US" dirty="0"/>
          </a:p>
        </p:txBody>
      </p:sp>
      <p:sp>
        <p:nvSpPr>
          <p:cNvPr id="4" name="Slide Number Placeholder 3"/>
          <p:cNvSpPr>
            <a:spLocks noGrp="1"/>
          </p:cNvSpPr>
          <p:nvPr>
            <p:ph type="sldNum" sz="quarter" idx="10"/>
          </p:nvPr>
        </p:nvSpPr>
        <p:spPr/>
        <p:txBody>
          <a:bodyPr/>
          <a:lstStyle/>
          <a:p>
            <a:fld id="{C30B9987-9F17-4AF7-B48F-46FFEFB89A10}" type="slidenum">
              <a:rPr lang="en-US" smtClean="0"/>
              <a:t>12</a:t>
            </a:fld>
            <a:endParaRPr lang="en-US"/>
          </a:p>
        </p:txBody>
      </p:sp>
    </p:spTree>
    <p:extLst>
      <p:ext uri="{BB962C8B-B14F-4D97-AF65-F5344CB8AC3E}">
        <p14:creationId xmlns:p14="http://schemas.microsoft.com/office/powerpoint/2010/main" val="4056903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0B9987-9F17-4AF7-B48F-46FFEFB89A10}" type="slidenum">
              <a:rPr lang="en-US" smtClean="0"/>
              <a:t>14</a:t>
            </a:fld>
            <a:endParaRPr lang="en-US"/>
          </a:p>
        </p:txBody>
      </p:sp>
    </p:spTree>
    <p:extLst>
      <p:ext uri="{BB962C8B-B14F-4D97-AF65-F5344CB8AC3E}">
        <p14:creationId xmlns:p14="http://schemas.microsoft.com/office/powerpoint/2010/main" val="2977736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a:t>
            </a:r>
            <a:r>
              <a:rPr lang="en-US" baseline="0" dirty="0"/>
              <a:t> we may have similar experiences and emotions, our caregiving journeys are very unique.  When people talk about why they are caregivers, they often say it is to honor, to uphold, others may say that it is obligation, culture, spiritual beliefs, relationships.  Then, with that, we are contending with physical distancing.</a:t>
            </a:r>
          </a:p>
          <a:p>
            <a:r>
              <a:rPr lang="en-US" baseline="0" dirty="0"/>
              <a:t>We may often hear someone say, “I do not want to be a burden”, but what does that mean? How does that relate if a chronic illness or dementia comes into the picture? </a:t>
            </a:r>
          </a:p>
          <a:p>
            <a:r>
              <a:rPr lang="en-US" baseline="0" dirty="0"/>
              <a:t>We may see things, our gut instincts may be telling us that something is not right, we may notice issues with driving, finances, </a:t>
            </a:r>
          </a:p>
          <a:p>
            <a:r>
              <a:rPr lang="en-US" baseline="0" dirty="0"/>
              <a:t>The conversation can be about caregiving, it can be preventative, it can be dealing with a sudden and significant change that happened a few days ago.  </a:t>
            </a:r>
          </a:p>
          <a:p>
            <a:r>
              <a:rPr lang="en-US" baseline="0" dirty="0"/>
              <a:t>The conversation can be about concern over legal issues, perhaps it has been awhile since a will was completed or it cannot be found, and with that can be financial concerns, </a:t>
            </a:r>
          </a:p>
          <a:p>
            <a:r>
              <a:rPr lang="en-US" baseline="0" dirty="0"/>
              <a:t>Maybe your loved one has always done the finances and it is getting overwhelming.  </a:t>
            </a:r>
          </a:p>
          <a:p>
            <a:r>
              <a:rPr lang="en-US" baseline="0" dirty="0"/>
              <a:t>The conversation can be about quality of life or quality of death.  We may be fine now, but we cannot determine what the future has for anyone, including ourselves.  This is why we may need to have these conversations with ourselves.  </a:t>
            </a:r>
            <a:endParaRPr lang="en-US" dirty="0"/>
          </a:p>
        </p:txBody>
      </p:sp>
      <p:sp>
        <p:nvSpPr>
          <p:cNvPr id="4" name="Slide Number Placeholder 3"/>
          <p:cNvSpPr>
            <a:spLocks noGrp="1"/>
          </p:cNvSpPr>
          <p:nvPr>
            <p:ph type="sldNum" sz="quarter" idx="10"/>
          </p:nvPr>
        </p:nvSpPr>
        <p:spPr/>
        <p:txBody>
          <a:bodyPr/>
          <a:lstStyle/>
          <a:p>
            <a:fld id="{C30B9987-9F17-4AF7-B48F-46FFEFB89A10}" type="slidenum">
              <a:rPr lang="en-US" smtClean="0"/>
              <a:t>15</a:t>
            </a:fld>
            <a:endParaRPr lang="en-US"/>
          </a:p>
        </p:txBody>
      </p:sp>
    </p:spTree>
    <p:extLst>
      <p:ext uri="{BB962C8B-B14F-4D97-AF65-F5344CB8AC3E}">
        <p14:creationId xmlns:p14="http://schemas.microsoft.com/office/powerpoint/2010/main" val="2538396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have</a:t>
            </a:r>
            <a:r>
              <a:rPr lang="en-US" baseline="0" dirty="0"/>
              <a:t> to do a great deal of emotionally hard work and guesswork if these conversations do not happen before a crisis.  These decisions can be practical and emotional.  Relationships in decision making can also become more complicated. </a:t>
            </a:r>
            <a:endParaRPr lang="en-US" dirty="0"/>
          </a:p>
        </p:txBody>
      </p:sp>
      <p:sp>
        <p:nvSpPr>
          <p:cNvPr id="4" name="Slide Number Placeholder 3"/>
          <p:cNvSpPr>
            <a:spLocks noGrp="1"/>
          </p:cNvSpPr>
          <p:nvPr>
            <p:ph type="sldNum" sz="quarter" idx="10"/>
          </p:nvPr>
        </p:nvSpPr>
        <p:spPr/>
        <p:txBody>
          <a:bodyPr/>
          <a:lstStyle/>
          <a:p>
            <a:fld id="{C30B9987-9F17-4AF7-B48F-46FFEFB89A10}" type="slidenum">
              <a:rPr lang="en-US" smtClean="0"/>
              <a:t>16</a:t>
            </a:fld>
            <a:endParaRPr lang="en-US"/>
          </a:p>
        </p:txBody>
      </p:sp>
    </p:spTree>
    <p:extLst>
      <p:ext uri="{BB962C8B-B14F-4D97-AF65-F5344CB8AC3E}">
        <p14:creationId xmlns:p14="http://schemas.microsoft.com/office/powerpoint/2010/main" val="3451248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0B9987-9F17-4AF7-B48F-46FFEFB89A10}" type="slidenum">
              <a:rPr lang="en-US" smtClean="0"/>
              <a:t>17</a:t>
            </a:fld>
            <a:endParaRPr lang="en-US"/>
          </a:p>
        </p:txBody>
      </p:sp>
    </p:spTree>
    <p:extLst>
      <p:ext uri="{BB962C8B-B14F-4D97-AF65-F5344CB8AC3E}">
        <p14:creationId xmlns:p14="http://schemas.microsoft.com/office/powerpoint/2010/main" val="2062668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BED19C-2332-4299-BF60-E78FB2AA865D}" type="slidenum">
              <a:rPr lang="en-US" smtClean="0"/>
              <a:t>18</a:t>
            </a:fld>
            <a:endParaRPr lang="en-US"/>
          </a:p>
        </p:txBody>
      </p:sp>
    </p:spTree>
    <p:extLst>
      <p:ext uri="{BB962C8B-B14F-4D97-AF65-F5344CB8AC3E}">
        <p14:creationId xmlns:p14="http://schemas.microsoft.com/office/powerpoint/2010/main" val="200857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82E94-BAB4-E926-3C73-E010E9E799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8BBA2-90BC-6557-ECE7-D9E55AB2A5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F94B85-0C2C-228C-F863-605C4F40E63B}"/>
              </a:ext>
            </a:extLst>
          </p:cNvPr>
          <p:cNvSpPr>
            <a:spLocks noGrp="1"/>
          </p:cNvSpPr>
          <p:nvPr>
            <p:ph type="body" idx="1"/>
          </p:nvPr>
        </p:nvSpPr>
        <p:spPr/>
        <p:txBody>
          <a:bodyPr/>
          <a:lstStyle/>
          <a:p>
            <a:endParaRPr lang="en-US" dirty="0"/>
          </a:p>
          <a:p>
            <a:r>
              <a:rPr lang="en-US" dirty="0"/>
              <a:t> situation that seems contradictory, unbelievable, or absurd, but upon closer investigation may be true or reveal a deeper truth</a:t>
            </a:r>
            <a:r>
              <a:rPr lang="en-US" sz="1200" b="0" i="0" kern="1200" dirty="0">
                <a:solidFill>
                  <a:schemeClr val="tx1"/>
                </a:solidFill>
                <a:effectLst/>
                <a:latin typeface="+mn-lt"/>
                <a:ea typeface="+mn-ea"/>
                <a:cs typeface="+mn-cs"/>
              </a:rPr>
              <a:t>.</a:t>
            </a:r>
            <a:endParaRPr lang="en-US" dirty="0"/>
          </a:p>
          <a:p>
            <a:pPr marL="285750" indent="-285750">
              <a:buFont typeface="Arial" panose="020B0604020202020204" pitchFamily="34" charset="0"/>
              <a:buChar char="•"/>
            </a:pPr>
            <a:endParaRPr lang="en-US" sz="1200" dirty="0">
              <a:solidFill>
                <a:schemeClr val="tx2">
                  <a:lumMod val="90000"/>
                  <a:lumOff val="10000"/>
                </a:schemeClr>
              </a:solidFill>
              <a:latin typeface="Helvetica" panose="020B0604020202020204"/>
              <a:cs typeface="Helvetica" panose="020B0604020202020204"/>
            </a:endParaRPr>
          </a:p>
          <a:p>
            <a:pPr marL="285750" indent="-285750">
              <a:buFont typeface="Arial" panose="020B0604020202020204" pitchFamily="34" charset="0"/>
              <a:buChar char="•"/>
            </a:pPr>
            <a:endParaRPr lang="en-US" dirty="0">
              <a:solidFill>
                <a:schemeClr val="tx2">
                  <a:lumMod val="90000"/>
                  <a:lumOff val="1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FA73E243-96D0-F603-4F3E-ED7382AA307C}"/>
              </a:ext>
            </a:extLst>
          </p:cNvPr>
          <p:cNvSpPr>
            <a:spLocks noGrp="1"/>
          </p:cNvSpPr>
          <p:nvPr>
            <p:ph type="sldNum" sz="quarter" idx="10"/>
          </p:nvPr>
        </p:nvSpPr>
        <p:spPr/>
        <p:txBody>
          <a:bodyPr/>
          <a:lstStyle/>
          <a:p>
            <a:fld id="{C30B9987-9F17-4AF7-B48F-46FFEFB89A10}" type="slidenum">
              <a:rPr lang="en-US" smtClean="0"/>
              <a:t>19</a:t>
            </a:fld>
            <a:endParaRPr lang="en-US"/>
          </a:p>
        </p:txBody>
      </p:sp>
    </p:spTree>
    <p:extLst>
      <p:ext uri="{BB962C8B-B14F-4D97-AF65-F5344CB8AC3E}">
        <p14:creationId xmlns:p14="http://schemas.microsoft.com/office/powerpoint/2010/main" val="2438975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0B9987-9F17-4AF7-B48F-46FFEFB89A10}" type="slidenum">
              <a:rPr lang="en-US" smtClean="0"/>
              <a:t>20</a:t>
            </a:fld>
            <a:endParaRPr lang="en-US"/>
          </a:p>
        </p:txBody>
      </p:sp>
    </p:spTree>
    <p:extLst>
      <p:ext uri="{BB962C8B-B14F-4D97-AF65-F5344CB8AC3E}">
        <p14:creationId xmlns:p14="http://schemas.microsoft.com/office/powerpoint/2010/main" val="2276684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68B9E-6A6B-2F59-7B80-8322809E7C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18B650-E364-5137-2234-2BEAFD8DB3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435F1F-8013-8F5D-3A65-81689A9CBB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1B0855-26F9-937D-AF54-CA71EC36995E}"/>
              </a:ext>
            </a:extLst>
          </p:cNvPr>
          <p:cNvSpPr>
            <a:spLocks noGrp="1"/>
          </p:cNvSpPr>
          <p:nvPr>
            <p:ph type="sldNum" sz="quarter" idx="10"/>
          </p:nvPr>
        </p:nvSpPr>
        <p:spPr/>
        <p:txBody>
          <a:bodyPr/>
          <a:lstStyle/>
          <a:p>
            <a:fld id="{C30B9987-9F17-4AF7-B48F-46FFEFB89A10}" type="slidenum">
              <a:rPr lang="en-US" smtClean="0"/>
              <a:t>25</a:t>
            </a:fld>
            <a:endParaRPr lang="en-US"/>
          </a:p>
        </p:txBody>
      </p:sp>
    </p:spTree>
    <p:extLst>
      <p:ext uri="{BB962C8B-B14F-4D97-AF65-F5344CB8AC3E}">
        <p14:creationId xmlns:p14="http://schemas.microsoft.com/office/powerpoint/2010/main" val="2062341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0B9987-9F17-4AF7-B48F-46FFEFB89A10}" type="slidenum">
              <a:rPr lang="en-US" smtClean="0"/>
              <a:t>2</a:t>
            </a:fld>
            <a:endParaRPr lang="en-US"/>
          </a:p>
        </p:txBody>
      </p:sp>
    </p:spTree>
    <p:extLst>
      <p:ext uri="{BB962C8B-B14F-4D97-AF65-F5344CB8AC3E}">
        <p14:creationId xmlns:p14="http://schemas.microsoft.com/office/powerpoint/2010/main" val="18303873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0B9987-9F17-4AF7-B48F-46FFEFB89A10}" type="slidenum">
              <a:rPr lang="en-US" smtClean="0"/>
              <a:t>26</a:t>
            </a:fld>
            <a:endParaRPr lang="en-US"/>
          </a:p>
        </p:txBody>
      </p:sp>
    </p:spTree>
    <p:extLst>
      <p:ext uri="{BB962C8B-B14F-4D97-AF65-F5344CB8AC3E}">
        <p14:creationId xmlns:p14="http://schemas.microsoft.com/office/powerpoint/2010/main" val="1465305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1CBA6-2094-EEB2-0A4B-45680489DB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B212E7-4D01-1BE1-DE58-EB6774191D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7B8724-5EBE-A987-7C00-3E2959EB82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2BDD25-98DC-A7DE-AD00-FD47F7C9CABC}"/>
              </a:ext>
            </a:extLst>
          </p:cNvPr>
          <p:cNvSpPr>
            <a:spLocks noGrp="1"/>
          </p:cNvSpPr>
          <p:nvPr>
            <p:ph type="sldNum" sz="quarter" idx="10"/>
          </p:nvPr>
        </p:nvSpPr>
        <p:spPr/>
        <p:txBody>
          <a:bodyPr/>
          <a:lstStyle/>
          <a:p>
            <a:fld id="{C30B9987-9F17-4AF7-B48F-46FFEFB89A10}" type="slidenum">
              <a:rPr lang="en-US" smtClean="0"/>
              <a:t>27</a:t>
            </a:fld>
            <a:endParaRPr lang="en-US"/>
          </a:p>
        </p:txBody>
      </p:sp>
    </p:spTree>
    <p:extLst>
      <p:ext uri="{BB962C8B-B14F-4D97-AF65-F5344CB8AC3E}">
        <p14:creationId xmlns:p14="http://schemas.microsoft.com/office/powerpoint/2010/main" val="1077581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EBC40-3895-4E3D-B82E-B222217BF8BB}" type="slidenum">
              <a:rPr lang="en-US" smtClean="0"/>
              <a:t>28</a:t>
            </a:fld>
            <a:endParaRPr lang="en-US"/>
          </a:p>
        </p:txBody>
      </p:sp>
    </p:spTree>
    <p:extLst>
      <p:ext uri="{BB962C8B-B14F-4D97-AF65-F5344CB8AC3E}">
        <p14:creationId xmlns:p14="http://schemas.microsoft.com/office/powerpoint/2010/main" val="1700906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0B9987-9F17-4AF7-B48F-46FFEFB89A10}" type="slidenum">
              <a:rPr lang="en-US" smtClean="0"/>
              <a:t>29</a:t>
            </a:fld>
            <a:endParaRPr lang="en-US"/>
          </a:p>
        </p:txBody>
      </p:sp>
    </p:spTree>
    <p:extLst>
      <p:ext uri="{BB962C8B-B14F-4D97-AF65-F5344CB8AC3E}">
        <p14:creationId xmlns:p14="http://schemas.microsoft.com/office/powerpoint/2010/main" val="1897365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CECB9-C63B-1330-92B3-914D25FD0F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9B9E9-75A3-C317-0646-9E24ED49C3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27B714-26D2-C540-91BC-34C268EC31FC}"/>
              </a:ext>
            </a:extLst>
          </p:cNvPr>
          <p:cNvSpPr>
            <a:spLocks noGrp="1"/>
          </p:cNvSpPr>
          <p:nvPr>
            <p:ph type="body" idx="1"/>
          </p:nvPr>
        </p:nvSpPr>
        <p:spPr/>
        <p:txBody>
          <a:bodyPr/>
          <a:lstStyle/>
          <a:p>
            <a:r>
              <a:rPr lang="en-US" b="0" dirty="0"/>
              <a:t>Effective Team Members </a:t>
            </a:r>
          </a:p>
        </p:txBody>
      </p:sp>
      <p:sp>
        <p:nvSpPr>
          <p:cNvPr id="4" name="Slide Number Placeholder 3">
            <a:extLst>
              <a:ext uri="{FF2B5EF4-FFF2-40B4-BE49-F238E27FC236}">
                <a16:creationId xmlns:a16="http://schemas.microsoft.com/office/drawing/2014/main" id="{5DCCBBE4-756F-81C2-B070-BACB44BCC130}"/>
              </a:ext>
            </a:extLst>
          </p:cNvPr>
          <p:cNvSpPr>
            <a:spLocks noGrp="1"/>
          </p:cNvSpPr>
          <p:nvPr>
            <p:ph type="sldNum" sz="quarter" idx="10"/>
          </p:nvPr>
        </p:nvSpPr>
        <p:spPr/>
        <p:txBody>
          <a:bodyPr/>
          <a:lstStyle/>
          <a:p>
            <a:fld id="{C30B9987-9F17-4AF7-B48F-46FFEFB89A10}" type="slidenum">
              <a:rPr lang="en-US" smtClean="0"/>
              <a:t>30</a:t>
            </a:fld>
            <a:endParaRPr lang="en-US"/>
          </a:p>
        </p:txBody>
      </p:sp>
    </p:spTree>
    <p:extLst>
      <p:ext uri="{BB962C8B-B14F-4D97-AF65-F5344CB8AC3E}">
        <p14:creationId xmlns:p14="http://schemas.microsoft.com/office/powerpoint/2010/main" val="1525558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C234B"/>
                </a:solidFill>
                <a:effectLst/>
                <a:latin typeface="MiloWeb"/>
              </a:rPr>
              <a:t>Wellbeing Topics On-Demand can be a part of your wellness journey. </a:t>
            </a:r>
          </a:p>
          <a:p>
            <a:pPr algn="l"/>
            <a:endParaRPr lang="en-US" b="0" i="0" dirty="0">
              <a:solidFill>
                <a:srgbClr val="0C234B"/>
              </a:solidFill>
              <a:effectLst/>
              <a:latin typeface="MiloWeb"/>
            </a:endParaRPr>
          </a:p>
          <a:p>
            <a:pPr algn="l"/>
            <a:r>
              <a:rPr lang="en-US" b="0" i="0" dirty="0">
                <a:solidFill>
                  <a:srgbClr val="403635"/>
                </a:solidFill>
                <a:effectLst/>
                <a:latin typeface="MiloWeb"/>
              </a:rPr>
              <a:t>Take charge of your wellness, on your own time.</a:t>
            </a:r>
            <a:endParaRPr lang="en-US" b="0" i="0" dirty="0">
              <a:solidFill>
                <a:srgbClr val="0C234B"/>
              </a:solidFill>
              <a:effectLst/>
              <a:latin typeface="MiloWeb"/>
            </a:endParaRPr>
          </a:p>
          <a:p>
            <a:pPr algn="l"/>
            <a:endParaRPr lang="en-US" b="0" i="0" dirty="0">
              <a:solidFill>
                <a:srgbClr val="0C234B"/>
              </a:solidFill>
              <a:effectLst/>
              <a:latin typeface="MiloWeb"/>
            </a:endParaRPr>
          </a:p>
          <a:p>
            <a:pPr algn="l"/>
            <a:r>
              <a:rPr lang="en-US" b="0" i="0" dirty="0">
                <a:solidFill>
                  <a:srgbClr val="403635"/>
                </a:solidFill>
                <a:effectLst/>
                <a:latin typeface="MiloWeb"/>
              </a:rPr>
              <a:t>Do you want to expand your personal wellness toolkit, or to invest in your team's well-being? We've prepared content on a wide variety of topics. Build your knowledge, skills, and abilities – whenever you're ready.</a:t>
            </a:r>
            <a:endParaRPr lang="en-US" b="0" i="0" dirty="0">
              <a:solidFill>
                <a:srgbClr val="49595E"/>
              </a:solidFill>
              <a:effectLst/>
              <a:latin typeface="MiloWeb"/>
            </a:endParaRP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B9987-9F17-4AF7-B48F-46FFEFB89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417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11419-E8A6-2EBA-AF86-26B350AECD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C4DA5C-0D31-61D2-985B-F5D9A778DB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79ED27-3428-5601-9A4B-BADFCB41C5F2}"/>
              </a:ext>
            </a:extLst>
          </p:cNvPr>
          <p:cNvSpPr>
            <a:spLocks noGrp="1"/>
          </p:cNvSpPr>
          <p:nvPr>
            <p:ph type="body" idx="1"/>
          </p:nvPr>
        </p:nvSpPr>
        <p:spPr/>
        <p:txBody>
          <a:bodyPr/>
          <a:lstStyle/>
          <a:p>
            <a:pPr algn="l"/>
            <a:r>
              <a:rPr lang="en-US" b="0" i="0" dirty="0">
                <a:solidFill>
                  <a:srgbClr val="0C234B"/>
                </a:solidFill>
                <a:effectLst/>
                <a:latin typeface="MiloWeb"/>
              </a:rPr>
              <a:t>Wellbeing Topics On-Demand can be a part of your wellness journey. </a:t>
            </a:r>
          </a:p>
          <a:p>
            <a:pPr algn="l"/>
            <a:endParaRPr lang="en-US" b="0" i="0" dirty="0">
              <a:solidFill>
                <a:srgbClr val="0C234B"/>
              </a:solidFill>
              <a:effectLst/>
              <a:latin typeface="MiloWeb"/>
            </a:endParaRPr>
          </a:p>
          <a:p>
            <a:pPr algn="l"/>
            <a:r>
              <a:rPr lang="en-US" b="0" i="0" dirty="0">
                <a:solidFill>
                  <a:srgbClr val="403635"/>
                </a:solidFill>
                <a:effectLst/>
                <a:latin typeface="MiloWeb"/>
              </a:rPr>
              <a:t>Take charge of your wellness, on your own time.</a:t>
            </a:r>
            <a:endParaRPr lang="en-US" b="0" i="0" dirty="0">
              <a:solidFill>
                <a:srgbClr val="0C234B"/>
              </a:solidFill>
              <a:effectLst/>
              <a:latin typeface="MiloWeb"/>
            </a:endParaRPr>
          </a:p>
          <a:p>
            <a:pPr algn="l"/>
            <a:endParaRPr lang="en-US" b="0" i="0" dirty="0">
              <a:solidFill>
                <a:srgbClr val="0C234B"/>
              </a:solidFill>
              <a:effectLst/>
              <a:latin typeface="MiloWeb"/>
            </a:endParaRPr>
          </a:p>
          <a:p>
            <a:pPr algn="l"/>
            <a:r>
              <a:rPr lang="en-US" b="0" i="0" dirty="0">
                <a:solidFill>
                  <a:srgbClr val="403635"/>
                </a:solidFill>
                <a:effectLst/>
                <a:latin typeface="MiloWeb"/>
              </a:rPr>
              <a:t>Do you want to expand your personal wellness toolkit, or to invest in your team's well-being? We've prepared content on a wide variety of topics. Build your knowledge, skills, and abilities – whenever you're ready.</a:t>
            </a:r>
            <a:endParaRPr lang="en-US" b="0" i="0" dirty="0">
              <a:solidFill>
                <a:srgbClr val="49595E"/>
              </a:solidFill>
              <a:effectLst/>
              <a:latin typeface="MiloWeb"/>
            </a:endParaRPr>
          </a:p>
          <a:p>
            <a:endParaRPr lang="en-US" baseline="0" dirty="0"/>
          </a:p>
        </p:txBody>
      </p:sp>
      <p:sp>
        <p:nvSpPr>
          <p:cNvPr id="4" name="Slide Number Placeholder 3">
            <a:extLst>
              <a:ext uri="{FF2B5EF4-FFF2-40B4-BE49-F238E27FC236}">
                <a16:creationId xmlns:a16="http://schemas.microsoft.com/office/drawing/2014/main" id="{01D444D3-FF81-5A02-EC17-E2FC670D46F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B9987-9F17-4AF7-B48F-46FFEFB89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8634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A526E-92A7-63BF-7CF5-B935445D26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C0702C-6D98-5F95-43C4-B15FE9CDE3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44A4DD-7718-F276-0611-335706C7C2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194F81-AC45-F778-EF82-B0DD22687347}"/>
              </a:ext>
            </a:extLst>
          </p:cNvPr>
          <p:cNvSpPr>
            <a:spLocks noGrp="1"/>
          </p:cNvSpPr>
          <p:nvPr>
            <p:ph type="sldNum" sz="quarter" idx="10"/>
          </p:nvPr>
        </p:nvSpPr>
        <p:spPr/>
        <p:txBody>
          <a:bodyPr/>
          <a:lstStyle/>
          <a:p>
            <a:fld id="{238EBC40-3895-4E3D-B82E-B222217BF8BB}" type="slidenum">
              <a:rPr lang="en-US" smtClean="0"/>
              <a:t>34</a:t>
            </a:fld>
            <a:endParaRPr lang="en-US"/>
          </a:p>
        </p:txBody>
      </p:sp>
    </p:spTree>
    <p:extLst>
      <p:ext uri="{BB962C8B-B14F-4D97-AF65-F5344CB8AC3E}">
        <p14:creationId xmlns:p14="http://schemas.microsoft.com/office/powerpoint/2010/main" val="2054354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EBC40-3895-4E3D-B82E-B222217BF8BB}" type="slidenum">
              <a:rPr lang="en-US" smtClean="0"/>
              <a:t>35</a:t>
            </a:fld>
            <a:endParaRPr lang="en-US"/>
          </a:p>
        </p:txBody>
      </p:sp>
    </p:spTree>
    <p:extLst>
      <p:ext uri="{BB962C8B-B14F-4D97-AF65-F5344CB8AC3E}">
        <p14:creationId xmlns:p14="http://schemas.microsoft.com/office/powerpoint/2010/main" val="3479128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2060"/>
                </a:solidFill>
                <a:latin typeface="Helvetica" panose="020B0604020202020204" pitchFamily="34" charset="0"/>
                <a:cs typeface="Helvetica" panose="020B0604020202020204" pitchFamily="34" charset="0"/>
              </a:rPr>
              <a:t>Don’t be upset if they don’t pick you</a:t>
            </a:r>
          </a:p>
          <a:p>
            <a:endParaRPr lang="en-US" dirty="0"/>
          </a:p>
        </p:txBody>
      </p:sp>
      <p:sp>
        <p:nvSpPr>
          <p:cNvPr id="4" name="Slide Number Placeholder 3"/>
          <p:cNvSpPr>
            <a:spLocks noGrp="1"/>
          </p:cNvSpPr>
          <p:nvPr>
            <p:ph type="sldNum" sz="quarter" idx="10"/>
          </p:nvPr>
        </p:nvSpPr>
        <p:spPr/>
        <p:txBody>
          <a:bodyPr/>
          <a:lstStyle/>
          <a:p>
            <a:fld id="{C30B9987-9F17-4AF7-B48F-46FFEFB89A10}" type="slidenum">
              <a:rPr lang="en-US" smtClean="0"/>
              <a:t>36</a:t>
            </a:fld>
            <a:endParaRPr lang="en-US"/>
          </a:p>
        </p:txBody>
      </p:sp>
    </p:spTree>
    <p:extLst>
      <p:ext uri="{BB962C8B-B14F-4D97-AF65-F5344CB8AC3E}">
        <p14:creationId xmlns:p14="http://schemas.microsoft.com/office/powerpoint/2010/main" val="3770679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p:txBody>
      </p:sp>
      <p:sp>
        <p:nvSpPr>
          <p:cNvPr id="4" name="Slide Number Placeholder 3"/>
          <p:cNvSpPr>
            <a:spLocks noGrp="1"/>
          </p:cNvSpPr>
          <p:nvPr>
            <p:ph type="sldNum" sz="quarter" idx="10"/>
          </p:nvPr>
        </p:nvSpPr>
        <p:spPr/>
        <p:txBody>
          <a:bodyPr/>
          <a:lstStyle/>
          <a:p>
            <a:fld id="{C30B9987-9F17-4AF7-B48F-46FFEFB89A10}" type="slidenum">
              <a:rPr lang="en-US" smtClean="0"/>
              <a:t>3</a:t>
            </a:fld>
            <a:endParaRPr lang="en-US"/>
          </a:p>
        </p:txBody>
      </p:sp>
    </p:spTree>
    <p:extLst>
      <p:ext uri="{BB962C8B-B14F-4D97-AF65-F5344CB8AC3E}">
        <p14:creationId xmlns:p14="http://schemas.microsoft.com/office/powerpoint/2010/main" val="11586278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BB882-B069-5E2D-0C7A-763C4C5F07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D0333B-58C1-91DB-82EA-32C7C331EE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DE29B5-60F5-E1F9-A1F5-B0E5072F7D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1D46B3-F24B-CCF1-BE51-FC4CD9E3F7D2}"/>
              </a:ext>
            </a:extLst>
          </p:cNvPr>
          <p:cNvSpPr>
            <a:spLocks noGrp="1"/>
          </p:cNvSpPr>
          <p:nvPr>
            <p:ph type="sldNum" sz="quarter" idx="10"/>
          </p:nvPr>
        </p:nvSpPr>
        <p:spPr/>
        <p:txBody>
          <a:bodyPr/>
          <a:lstStyle/>
          <a:p>
            <a:fld id="{C30B9987-9F17-4AF7-B48F-46FFEFB89A10}" type="slidenum">
              <a:rPr lang="en-US" smtClean="0"/>
              <a:t>37</a:t>
            </a:fld>
            <a:endParaRPr lang="en-US"/>
          </a:p>
        </p:txBody>
      </p:sp>
    </p:spTree>
    <p:extLst>
      <p:ext uri="{BB962C8B-B14F-4D97-AF65-F5344CB8AC3E}">
        <p14:creationId xmlns:p14="http://schemas.microsoft.com/office/powerpoint/2010/main" val="2224757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0B9987-9F17-4AF7-B48F-46FFEFB89A10}" type="slidenum">
              <a:rPr lang="en-US" smtClean="0"/>
              <a:t>38</a:t>
            </a:fld>
            <a:endParaRPr lang="en-US"/>
          </a:p>
        </p:txBody>
      </p:sp>
    </p:spTree>
    <p:extLst>
      <p:ext uri="{BB962C8B-B14F-4D97-AF65-F5344CB8AC3E}">
        <p14:creationId xmlns:p14="http://schemas.microsoft.com/office/powerpoint/2010/main" val="11483583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8420E-F5EB-7C9C-2A6F-16FBE45738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60EDAD-F2EE-CD67-AB8E-A9FA73C135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C11F84-9BA0-92D0-99C5-7E3301D96D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B96821-1CE5-2E51-B2DB-A0B3629B4C3C}"/>
              </a:ext>
            </a:extLst>
          </p:cNvPr>
          <p:cNvSpPr>
            <a:spLocks noGrp="1"/>
          </p:cNvSpPr>
          <p:nvPr>
            <p:ph type="sldNum" sz="quarter" idx="10"/>
          </p:nvPr>
        </p:nvSpPr>
        <p:spPr/>
        <p:txBody>
          <a:bodyPr/>
          <a:lstStyle/>
          <a:p>
            <a:fld id="{C30B9987-9F17-4AF7-B48F-46FFEFB89A10}" type="slidenum">
              <a:rPr lang="en-US" smtClean="0"/>
              <a:t>39</a:t>
            </a:fld>
            <a:endParaRPr lang="en-US"/>
          </a:p>
        </p:txBody>
      </p:sp>
    </p:spTree>
    <p:extLst>
      <p:ext uri="{BB962C8B-B14F-4D97-AF65-F5344CB8AC3E}">
        <p14:creationId xmlns:p14="http://schemas.microsoft.com/office/powerpoint/2010/main" val="6794108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It</a:t>
            </a:r>
            <a:r>
              <a:rPr lang="en-US" baseline="0" dirty="0"/>
              <a:t> is recommended that you take notes to determine next steps as well as observations.  These observations may allow you to gain perspective and resources for the next conversation. </a:t>
            </a:r>
            <a:r>
              <a:rPr lang="en-US" sz="2800" dirty="0"/>
              <a:t>Reflect: What went well and what could go better? </a:t>
            </a:r>
          </a:p>
          <a:p>
            <a:pPr marL="742950" lvl="1" indent="-285750">
              <a:buFont typeface="Arial" panose="020B0604020202020204" pitchFamily="34" charset="0"/>
              <a:buChar char="•"/>
            </a:pPr>
            <a:r>
              <a:rPr lang="en-US" sz="2800" dirty="0"/>
              <a:t>Emotion</a:t>
            </a:r>
          </a:p>
          <a:p>
            <a:pPr marL="742950" lvl="1" indent="-285750">
              <a:buFont typeface="Arial" panose="020B0604020202020204" pitchFamily="34" charset="0"/>
              <a:buChar char="•"/>
            </a:pPr>
            <a:r>
              <a:rPr lang="en-US" sz="2800" dirty="0"/>
              <a:t>Family Dynamics</a:t>
            </a:r>
          </a:p>
          <a:p>
            <a:pPr marL="742950" lvl="1" indent="-285750">
              <a:buFont typeface="Arial" panose="020B0604020202020204" pitchFamily="34" charset="0"/>
              <a:buChar char="•"/>
            </a:pPr>
            <a:r>
              <a:rPr lang="en-US" sz="2800" dirty="0"/>
              <a:t>Supports</a:t>
            </a:r>
          </a:p>
          <a:p>
            <a:pPr marL="742950" lvl="1" indent="-285750">
              <a:buFont typeface="Arial" panose="020B0604020202020204" pitchFamily="34" charset="0"/>
              <a:buChar char="•"/>
            </a:pPr>
            <a:r>
              <a:rPr lang="en-US" sz="2800" dirty="0"/>
              <a:t>Communication – open, respectful, and active listening</a:t>
            </a:r>
          </a:p>
          <a:p>
            <a:pPr marL="742950" lvl="1" indent="-285750">
              <a:buFont typeface="Arial" panose="020B0604020202020204" pitchFamily="34" charset="0"/>
              <a:buChar char="•"/>
            </a:pPr>
            <a:r>
              <a:rPr lang="en-US" sz="2800" dirty="0"/>
              <a:t>Engaged</a:t>
            </a:r>
          </a:p>
          <a:p>
            <a:pPr lvl="1"/>
            <a:r>
              <a:rPr lang="en-US" sz="2800" dirty="0"/>
              <a:t>*write it down so you can look back</a:t>
            </a:r>
          </a:p>
          <a:p>
            <a:endParaRPr lang="en-US" dirty="0"/>
          </a:p>
        </p:txBody>
      </p:sp>
      <p:sp>
        <p:nvSpPr>
          <p:cNvPr id="4" name="Slide Number Placeholder 3"/>
          <p:cNvSpPr>
            <a:spLocks noGrp="1"/>
          </p:cNvSpPr>
          <p:nvPr>
            <p:ph type="sldNum" sz="quarter" idx="10"/>
          </p:nvPr>
        </p:nvSpPr>
        <p:spPr/>
        <p:txBody>
          <a:bodyPr/>
          <a:lstStyle/>
          <a:p>
            <a:fld id="{C30B9987-9F17-4AF7-B48F-46FFEFB89A10}" type="slidenum">
              <a:rPr lang="en-US" smtClean="0"/>
              <a:t>40</a:t>
            </a:fld>
            <a:endParaRPr lang="en-US"/>
          </a:p>
        </p:txBody>
      </p:sp>
    </p:spTree>
    <p:extLst>
      <p:ext uri="{BB962C8B-B14F-4D97-AF65-F5344CB8AC3E}">
        <p14:creationId xmlns:p14="http://schemas.microsoft.com/office/powerpoint/2010/main" val="3551209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have been using the same approach and it</a:t>
            </a:r>
            <a:r>
              <a:rPr lang="en-US" baseline="0" dirty="0"/>
              <a:t> is not working, try to evaluate why,  does the approach need to change?</a:t>
            </a:r>
          </a:p>
          <a:p>
            <a:r>
              <a:rPr lang="en-US" baseline="0" dirty="0"/>
              <a:t>Are we walking into the same “button pushing” scenario? </a:t>
            </a:r>
          </a:p>
          <a:p>
            <a:r>
              <a:rPr lang="en-US" baseline="0" dirty="0"/>
              <a:t>Does someone need to step in?</a:t>
            </a:r>
          </a:p>
          <a:p>
            <a:r>
              <a:rPr lang="en-US" dirty="0"/>
              <a:t>It May Go Better than Expected </a:t>
            </a:r>
          </a:p>
          <a:p>
            <a:r>
              <a:rPr lang="en-US" dirty="0"/>
              <a:t>Your Approach</a:t>
            </a:r>
          </a:p>
          <a:p>
            <a:r>
              <a:rPr lang="en-US" dirty="0"/>
              <a:t>Involve everyone </a:t>
            </a:r>
          </a:p>
          <a:p>
            <a:r>
              <a:rPr lang="en-US" dirty="0"/>
              <a:t>Honor emotions </a:t>
            </a:r>
          </a:p>
          <a:p>
            <a:r>
              <a:rPr lang="en-US" dirty="0"/>
              <a:t>Reassure </a:t>
            </a:r>
          </a:p>
          <a:p>
            <a:r>
              <a:rPr lang="en-US" dirty="0"/>
              <a:t>Together 	</a:t>
            </a:r>
          </a:p>
          <a:p>
            <a:r>
              <a:rPr lang="en-US" dirty="0"/>
              <a:t>Best possible will be done </a:t>
            </a:r>
          </a:p>
          <a:p>
            <a:r>
              <a:rPr lang="en-US" dirty="0"/>
              <a:t>Communication will continue </a:t>
            </a:r>
          </a:p>
          <a:p>
            <a:r>
              <a:rPr lang="en-US" dirty="0"/>
              <a:t>Self Care </a:t>
            </a:r>
          </a:p>
          <a:p>
            <a:endParaRPr lang="en-US" dirty="0"/>
          </a:p>
          <a:p>
            <a:r>
              <a:rPr lang="en-US" dirty="0"/>
              <a:t>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30B9987-9F17-4AF7-B48F-46FFEFB89A10}" type="slidenum">
              <a:rPr lang="en-US" smtClean="0"/>
              <a:t>41</a:t>
            </a:fld>
            <a:endParaRPr lang="en-US"/>
          </a:p>
        </p:txBody>
      </p:sp>
    </p:spTree>
    <p:extLst>
      <p:ext uri="{BB962C8B-B14F-4D97-AF65-F5344CB8AC3E}">
        <p14:creationId xmlns:p14="http://schemas.microsoft.com/office/powerpoint/2010/main" val="6122636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0B9987-9F17-4AF7-B48F-46FFEFB89A10}" type="slidenum">
              <a:rPr lang="en-US" smtClean="0"/>
              <a:t>42</a:t>
            </a:fld>
            <a:endParaRPr lang="en-US"/>
          </a:p>
        </p:txBody>
      </p:sp>
    </p:spTree>
    <p:extLst>
      <p:ext uri="{BB962C8B-B14F-4D97-AF65-F5344CB8AC3E}">
        <p14:creationId xmlns:p14="http://schemas.microsoft.com/office/powerpoint/2010/main" val="4972291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0F8102-075E-4EAD-B59B-CDD68738C390}" type="slidenum">
              <a:rPr lang="en-US" smtClean="0"/>
              <a:t>44</a:t>
            </a:fld>
            <a:endParaRPr lang="en-US"/>
          </a:p>
        </p:txBody>
      </p:sp>
    </p:spTree>
    <p:extLst>
      <p:ext uri="{BB962C8B-B14F-4D97-AF65-F5344CB8AC3E}">
        <p14:creationId xmlns:p14="http://schemas.microsoft.com/office/powerpoint/2010/main" val="8199815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6517F-DEBD-33CB-0103-92C09CFB4F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BE2830-37EB-497E-0C03-22D9B1BA83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078FF5-8AF3-8DB5-4322-DCDE289E59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C8706B-E9BA-7C55-BC7F-25CBA4B7C566}"/>
              </a:ext>
            </a:extLst>
          </p:cNvPr>
          <p:cNvSpPr>
            <a:spLocks noGrp="1"/>
          </p:cNvSpPr>
          <p:nvPr>
            <p:ph type="sldNum" sz="quarter" idx="10"/>
          </p:nvPr>
        </p:nvSpPr>
        <p:spPr/>
        <p:txBody>
          <a:bodyPr/>
          <a:lstStyle/>
          <a:p>
            <a:fld id="{C30B9987-9F17-4AF7-B48F-46FFEFB89A10}" type="slidenum">
              <a:rPr lang="en-US" smtClean="0"/>
              <a:t>45</a:t>
            </a:fld>
            <a:endParaRPr lang="en-US"/>
          </a:p>
        </p:txBody>
      </p:sp>
    </p:spTree>
    <p:extLst>
      <p:ext uri="{BB962C8B-B14F-4D97-AF65-F5344CB8AC3E}">
        <p14:creationId xmlns:p14="http://schemas.microsoft.com/office/powerpoint/2010/main" val="9510059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881A8-245B-F26F-3942-B38365B1CA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A6C30B-F250-C432-7884-A50B12B484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1643C1-12C8-A9DE-1870-A05D30405CA5}"/>
              </a:ext>
            </a:extLst>
          </p:cNvPr>
          <p:cNvSpPr>
            <a:spLocks noGrp="1"/>
          </p:cNvSpPr>
          <p:nvPr>
            <p:ph type="body" idx="1"/>
          </p:nvPr>
        </p:nvSpPr>
        <p:spPr/>
        <p:txBody>
          <a:bodyPr/>
          <a:lstStyle/>
          <a:p>
            <a:pPr marL="342900" indent="-342900">
              <a:buFont typeface="Arial" panose="020B0604020202020204" pitchFamily="34" charset="0"/>
              <a:buChar char="•"/>
            </a:pPr>
            <a:r>
              <a:rPr lang="en-US" sz="1200" dirty="0">
                <a:solidFill>
                  <a:srgbClr val="002060"/>
                </a:solidFill>
                <a:latin typeface="Helvetica" panose="020B0604020202020204" pitchFamily="34" charset="0"/>
                <a:cs typeface="Helvetica" panose="020B0604020202020204" pitchFamily="34" charset="0"/>
              </a:rPr>
              <a:t>Stress, burnout, and compassion fatigue are different and require different responses</a:t>
            </a:r>
          </a:p>
          <a:p>
            <a:pPr marL="342900" indent="-342900">
              <a:buFont typeface="Arial" panose="020B0604020202020204" pitchFamily="34" charset="0"/>
              <a:buChar char="•"/>
            </a:pPr>
            <a:r>
              <a:rPr lang="en-US" sz="1200" dirty="0">
                <a:solidFill>
                  <a:srgbClr val="002060"/>
                </a:solidFill>
                <a:latin typeface="Helvetica" panose="020B0604020202020204" pitchFamily="34" charset="0"/>
                <a:cs typeface="Helvetica" panose="020B0604020202020204" pitchFamily="34" charset="0"/>
              </a:rPr>
              <a:t>Know where you are and intervene early</a:t>
            </a:r>
          </a:p>
          <a:p>
            <a:pPr marL="342900" indent="-342900">
              <a:buFont typeface="Arial" panose="020B0604020202020204" pitchFamily="34" charset="0"/>
              <a:buChar char="•"/>
            </a:pPr>
            <a:r>
              <a:rPr lang="en-US" sz="1200" dirty="0">
                <a:solidFill>
                  <a:srgbClr val="002060"/>
                </a:solidFill>
                <a:latin typeface="Helvetica" panose="020B0604020202020204" pitchFamily="34" charset="0"/>
                <a:cs typeface="Helvetica" panose="020B0604020202020204" pitchFamily="34" charset="0"/>
              </a:rPr>
              <a:t>Boundaries They're the structure that makes sustainable caregiving possible. </a:t>
            </a:r>
          </a:p>
          <a:p>
            <a:pPr marL="342900" indent="-342900">
              <a:buFont typeface="Arial" panose="020B0604020202020204" pitchFamily="34" charset="0"/>
              <a:buChar char="•"/>
            </a:pPr>
            <a:r>
              <a:rPr lang="en-US" sz="1200" dirty="0">
                <a:solidFill>
                  <a:srgbClr val="002060"/>
                </a:solidFill>
                <a:latin typeface="Helvetica" panose="020B0604020202020204" pitchFamily="34" charset="0"/>
                <a:cs typeface="Helvetica" panose="020B0604020202020204" pitchFamily="34" charset="0"/>
              </a:rPr>
              <a:t>Start with one boundary and build from there.</a:t>
            </a:r>
          </a:p>
          <a:p>
            <a:pPr marL="342900" indent="-342900">
              <a:buFont typeface="Arial" panose="020B0604020202020204" pitchFamily="34" charset="0"/>
              <a:buChar char="•"/>
            </a:pPr>
            <a:r>
              <a:rPr lang="en-US" sz="1200" dirty="0">
                <a:solidFill>
                  <a:srgbClr val="002060"/>
                </a:solidFill>
                <a:latin typeface="Helvetica" panose="020B0604020202020204" pitchFamily="34" charset="0"/>
                <a:cs typeface="Helvetica" panose="020B0604020202020204" pitchFamily="34" charset="0"/>
              </a:rPr>
              <a:t>Self </a:t>
            </a:r>
            <a:r>
              <a:rPr lang="en-US" sz="1200" dirty="0" err="1">
                <a:solidFill>
                  <a:srgbClr val="002060"/>
                </a:solidFill>
                <a:latin typeface="Helvetica" panose="020B0604020202020204" pitchFamily="34" charset="0"/>
                <a:cs typeface="Helvetica" panose="020B0604020202020204" pitchFamily="34" charset="0"/>
              </a:rPr>
              <a:t>careWhat</a:t>
            </a:r>
            <a:r>
              <a:rPr lang="en-US" sz="1200" dirty="0">
                <a:solidFill>
                  <a:srgbClr val="002060"/>
                </a:solidFill>
                <a:latin typeface="Helvetica" panose="020B0604020202020204" pitchFamily="34" charset="0"/>
                <a:cs typeface="Helvetica" panose="020B0604020202020204" pitchFamily="34" charset="0"/>
              </a:rPr>
              <a:t> works for someone else may not work for you. </a:t>
            </a:r>
          </a:p>
          <a:p>
            <a:pPr marL="342900" indent="-342900">
              <a:buFont typeface="Arial" panose="020B0604020202020204" pitchFamily="34" charset="0"/>
              <a:buChar char="•"/>
            </a:pPr>
            <a:r>
              <a:rPr lang="en-US" sz="1200" dirty="0">
                <a:solidFill>
                  <a:srgbClr val="002060"/>
                </a:solidFill>
                <a:latin typeface="Helvetica" panose="020B0604020202020204" pitchFamily="34" charset="0"/>
                <a:cs typeface="Helvetica" panose="020B0604020202020204" pitchFamily="34" charset="0"/>
              </a:rPr>
              <a:t>Match your approach to your caregiving intensity and wellness priorities.</a:t>
            </a:r>
          </a:p>
          <a:p>
            <a:pPr marL="342900" indent="-342900">
              <a:buFont typeface="Arial" panose="020B0604020202020204" pitchFamily="34" charset="0"/>
              <a:buChar char="•"/>
            </a:pPr>
            <a:r>
              <a:rPr lang="en-US" sz="1200" dirty="0">
                <a:solidFill>
                  <a:srgbClr val="002060"/>
                </a:solidFill>
                <a:latin typeface="Helvetica" panose="020B0604020202020204" pitchFamily="34" charset="0"/>
                <a:cs typeface="Helvetica" panose="020B0604020202020204" pitchFamily="34" charset="0"/>
              </a:rPr>
              <a:t>Start small Micro-actions build into habits. </a:t>
            </a:r>
          </a:p>
          <a:p>
            <a:pPr marL="342900" indent="-342900">
              <a:buFont typeface="Arial" panose="020B0604020202020204" pitchFamily="34" charset="0"/>
              <a:buChar char="•"/>
            </a:pPr>
            <a:r>
              <a:rPr lang="en-US" sz="1200" dirty="0">
                <a:solidFill>
                  <a:srgbClr val="002060"/>
                </a:solidFill>
                <a:latin typeface="Helvetica" panose="020B0604020202020204" pitchFamily="34" charset="0"/>
                <a:cs typeface="Helvetica" panose="020B0604020202020204" pitchFamily="34" charset="0"/>
              </a:rPr>
              <a:t>Consistency matters more than intensity.</a:t>
            </a:r>
          </a:p>
          <a:p>
            <a:pPr marL="800100" lvl="1" indent="-342900">
              <a:buFont typeface="Arial" panose="020B0604020202020204" pitchFamily="34" charset="0"/>
              <a:buChar char="•"/>
            </a:pPr>
            <a:r>
              <a:rPr lang="en-US" sz="1200" dirty="0">
                <a:solidFill>
                  <a:srgbClr val="002060"/>
                </a:solidFill>
                <a:latin typeface="Helvetica" panose="020B0604020202020204" pitchFamily="34" charset="0"/>
                <a:cs typeface="Helvetica" panose="020B0604020202020204" pitchFamily="34" charset="0"/>
              </a:rPr>
              <a:t>Imperfection </a:t>
            </a:r>
            <a:r>
              <a:rPr lang="en-US" sz="2000" dirty="0">
                <a:solidFill>
                  <a:srgbClr val="002060"/>
                </a:solidFill>
                <a:latin typeface="Helvetica" panose="020B0604020202020204" pitchFamily="34" charset="0"/>
                <a:cs typeface="Helvetica" panose="020B0604020202020204" pitchFamily="34" charset="0"/>
              </a:rPr>
              <a:t>You may slip. </a:t>
            </a:r>
          </a:p>
          <a:p>
            <a:pPr marL="800100" lvl="1" indent="-342900">
              <a:buFont typeface="Arial" panose="020B0604020202020204" pitchFamily="34" charset="0"/>
              <a:buChar char="•"/>
            </a:pPr>
            <a:r>
              <a:rPr lang="en-US" sz="2000" dirty="0">
                <a:solidFill>
                  <a:srgbClr val="002060"/>
                </a:solidFill>
                <a:latin typeface="Helvetica" panose="020B0604020202020204" pitchFamily="34" charset="0"/>
                <a:cs typeface="Helvetica" panose="020B0604020202020204" pitchFamily="34" charset="0"/>
              </a:rPr>
              <a:t>You may have to restart. </a:t>
            </a:r>
          </a:p>
          <a:p>
            <a:pPr marL="800100" lvl="1" indent="-342900">
              <a:buFont typeface="Arial" panose="020B0604020202020204" pitchFamily="34" charset="0"/>
              <a:buChar char="•"/>
            </a:pPr>
            <a:r>
              <a:rPr lang="en-US" sz="2000" dirty="0">
                <a:solidFill>
                  <a:srgbClr val="002060"/>
                </a:solidFill>
                <a:latin typeface="Helvetica" panose="020B0604020202020204" pitchFamily="34" charset="0"/>
                <a:cs typeface="Helvetica" panose="020B0604020202020204" pitchFamily="34" charset="0"/>
              </a:rPr>
              <a:t>That's not failure, that's being human while caregiving.</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002060"/>
                </a:solidFill>
                <a:latin typeface="Helvetica" panose="020B0604020202020204" pitchFamily="34" charset="0"/>
                <a:cs typeface="Helvetica" panose="020B0604020202020204" pitchFamily="34" charset="0"/>
              </a:rPr>
              <a:t>You deserve Asking for </a:t>
            </a:r>
            <a:r>
              <a:rPr lang="en-US" sz="2000" dirty="0" err="1">
                <a:solidFill>
                  <a:srgbClr val="002060"/>
                </a:solidFill>
                <a:latin typeface="Helvetica" panose="020B0604020202020204" pitchFamily="34" charset="0"/>
                <a:cs typeface="Helvetica" panose="020B0604020202020204" pitchFamily="34" charset="0"/>
              </a:rPr>
              <a:t>help,family</a:t>
            </a:r>
            <a:r>
              <a:rPr lang="en-US" sz="2000" dirty="0">
                <a:solidFill>
                  <a:srgbClr val="002060"/>
                </a:solidFill>
                <a:latin typeface="Helvetica" panose="020B0604020202020204" pitchFamily="34" charset="0"/>
                <a:cs typeface="Helvetica" panose="020B0604020202020204" pitchFamily="34" charset="0"/>
              </a:rPr>
              <a:t>, friends, professionals, or systems is not weakness. It's wisdom.</a:t>
            </a:r>
          </a:p>
          <a:p>
            <a:pPr marL="800100" lvl="1" indent="-342900">
              <a:buFont typeface="Arial" panose="020B0604020202020204" pitchFamily="34" charset="0"/>
              <a:buChar char="•"/>
            </a:pPr>
            <a:endParaRPr lang="en-US" sz="2000" dirty="0">
              <a:solidFill>
                <a:srgbClr val="002060"/>
              </a:solidFill>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endParaRPr lang="en-US" sz="1200" dirty="0">
              <a:solidFill>
                <a:srgbClr val="002060"/>
              </a:solidFill>
              <a:latin typeface="Helvetica" panose="020B0604020202020204" pitchFamily="34" charset="0"/>
              <a:cs typeface="Helvetica"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05D59B27-DDC4-7CC6-07D3-2C31BAAF9C8F}"/>
              </a:ext>
            </a:extLst>
          </p:cNvPr>
          <p:cNvSpPr>
            <a:spLocks noGrp="1"/>
          </p:cNvSpPr>
          <p:nvPr>
            <p:ph type="sldNum" sz="quarter" idx="10"/>
          </p:nvPr>
        </p:nvSpPr>
        <p:spPr/>
        <p:txBody>
          <a:bodyPr/>
          <a:lstStyle/>
          <a:p>
            <a:fld id="{E2BED19C-2332-4299-BF60-E78FB2AA865D}" type="slidenum">
              <a:rPr lang="en-US" smtClean="0"/>
              <a:t>47</a:t>
            </a:fld>
            <a:endParaRPr lang="en-US"/>
          </a:p>
        </p:txBody>
      </p:sp>
    </p:spTree>
    <p:extLst>
      <p:ext uri="{BB962C8B-B14F-4D97-AF65-F5344CB8AC3E}">
        <p14:creationId xmlns:p14="http://schemas.microsoft.com/office/powerpoint/2010/main" val="15135678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0EE346-97E6-436A-87EA-D039FE836348}" type="slidenum">
              <a:rPr lang="en-US" smtClean="0"/>
              <a:t>48</a:t>
            </a:fld>
            <a:endParaRPr lang="en-US"/>
          </a:p>
        </p:txBody>
      </p:sp>
    </p:spTree>
    <p:extLst>
      <p:ext uri="{BB962C8B-B14F-4D97-AF65-F5344CB8AC3E}">
        <p14:creationId xmlns:p14="http://schemas.microsoft.com/office/powerpoint/2010/main" val="330528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often talk role changes with caregiving,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parent who cared for the child now needs his/ her help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spouse who was supposed to be the fun equal in the marriage is in need of help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Very unexpected emotions can arise with these changes in role.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With changes in needs, so can our emotions change.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Emotional “balance” particularly challenging if these needs change every day. </a:t>
            </a:r>
            <a:endParaRPr lang="en-US" dirty="0"/>
          </a:p>
          <a:p>
            <a:endParaRPr lang="en-US" dirty="0"/>
          </a:p>
        </p:txBody>
      </p:sp>
      <p:sp>
        <p:nvSpPr>
          <p:cNvPr id="4" name="Slide Number Placeholder 3"/>
          <p:cNvSpPr>
            <a:spLocks noGrp="1"/>
          </p:cNvSpPr>
          <p:nvPr>
            <p:ph type="sldNum" sz="quarter" idx="10"/>
          </p:nvPr>
        </p:nvSpPr>
        <p:spPr/>
        <p:txBody>
          <a:bodyPr/>
          <a:lstStyle/>
          <a:p>
            <a:fld id="{C30B9987-9F17-4AF7-B48F-46FFEFB89A10}" type="slidenum">
              <a:rPr lang="en-US" smtClean="0"/>
              <a:t>5</a:t>
            </a:fld>
            <a:endParaRPr lang="en-US"/>
          </a:p>
        </p:txBody>
      </p:sp>
    </p:spTree>
    <p:extLst>
      <p:ext uri="{BB962C8B-B14F-4D97-AF65-F5344CB8AC3E}">
        <p14:creationId xmlns:p14="http://schemas.microsoft.com/office/powerpoint/2010/main" val="20562585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78AE1E-680F-C647-86DE-AD9C84717B65}" type="slidenum">
              <a:rPr lang="en-US" smtClean="0"/>
              <a:t>49</a:t>
            </a:fld>
            <a:endParaRPr lang="en-US"/>
          </a:p>
        </p:txBody>
      </p:sp>
    </p:spTree>
    <p:extLst>
      <p:ext uri="{BB962C8B-B14F-4D97-AF65-F5344CB8AC3E}">
        <p14:creationId xmlns:p14="http://schemas.microsoft.com/office/powerpoint/2010/main" val="789717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1F1D8-7659-1961-62C8-8F32E9F007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6F708-DDE8-B327-E0EB-0925868EAC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D02101-1E3D-C5C5-8532-F74C682DAF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534245-F8A8-083B-2710-464515D24147}"/>
              </a:ext>
            </a:extLst>
          </p:cNvPr>
          <p:cNvSpPr>
            <a:spLocks noGrp="1"/>
          </p:cNvSpPr>
          <p:nvPr>
            <p:ph type="sldNum" sz="quarter" idx="10"/>
          </p:nvPr>
        </p:nvSpPr>
        <p:spPr/>
        <p:txBody>
          <a:bodyPr/>
          <a:lstStyle/>
          <a:p>
            <a:fld id="{C30B9987-9F17-4AF7-B48F-46FFEFB89A10}" type="slidenum">
              <a:rPr lang="en-US" smtClean="0"/>
              <a:t>6</a:t>
            </a:fld>
            <a:endParaRPr lang="en-US"/>
          </a:p>
        </p:txBody>
      </p:sp>
    </p:spTree>
    <p:extLst>
      <p:ext uri="{BB962C8B-B14F-4D97-AF65-F5344CB8AC3E}">
        <p14:creationId xmlns:p14="http://schemas.microsoft.com/office/powerpoint/2010/main" val="3911954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0B9987-9F17-4AF7-B48F-46FFEFB89A10}" type="slidenum">
              <a:rPr lang="en-US" smtClean="0"/>
              <a:t>7</a:t>
            </a:fld>
            <a:endParaRPr lang="en-US"/>
          </a:p>
        </p:txBody>
      </p:sp>
    </p:spTree>
    <p:extLst>
      <p:ext uri="{BB962C8B-B14F-4D97-AF65-F5344CB8AC3E}">
        <p14:creationId xmlns:p14="http://schemas.microsoft.com/office/powerpoint/2010/main" val="526960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0B9987-9F17-4AF7-B48F-46FFEFB89A10}" type="slidenum">
              <a:rPr lang="en-US" smtClean="0"/>
              <a:t>8</a:t>
            </a:fld>
            <a:endParaRPr lang="en-US"/>
          </a:p>
        </p:txBody>
      </p:sp>
    </p:spTree>
    <p:extLst>
      <p:ext uri="{BB962C8B-B14F-4D97-AF65-F5344CB8AC3E}">
        <p14:creationId xmlns:p14="http://schemas.microsoft.com/office/powerpoint/2010/main" val="4138360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0F8102-075E-4EAD-B59B-CDD68738C390}" type="slidenum">
              <a:rPr lang="en-US" smtClean="0"/>
              <a:t>9</a:t>
            </a:fld>
            <a:endParaRPr lang="en-US"/>
          </a:p>
        </p:txBody>
      </p:sp>
    </p:spTree>
    <p:extLst>
      <p:ext uri="{BB962C8B-B14F-4D97-AF65-F5344CB8AC3E}">
        <p14:creationId xmlns:p14="http://schemas.microsoft.com/office/powerpoint/2010/main" val="27329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Lourdes</a:t>
            </a:r>
          </a:p>
          <a:p>
            <a:endParaRPr lang="en-US" dirty="0"/>
          </a:p>
          <a:p>
            <a:r>
              <a:rPr lang="en-US" dirty="0"/>
              <a:t>Today’s presentation goal is to train you to identify the strategies and resources available for you and your loved ones. Learn some skills to navigate your daily activities and responsibilities, and embrace a proactive approach supported by planning and preparedness. Is it important to understand that we cannot change or control everything at the same time. Now is the time to get ahold of the self-assessment tool we discussed during the last session. Be sure to write down the tools and suggestions that can help you and your family with your primary challenges.</a:t>
            </a:r>
          </a:p>
        </p:txBody>
      </p:sp>
      <p:sp>
        <p:nvSpPr>
          <p:cNvPr id="4" name="Slide Number Placeholder 3"/>
          <p:cNvSpPr>
            <a:spLocks noGrp="1"/>
          </p:cNvSpPr>
          <p:nvPr>
            <p:ph type="sldNum" sz="quarter" idx="10"/>
          </p:nvPr>
        </p:nvSpPr>
        <p:spPr/>
        <p:txBody>
          <a:bodyPr/>
          <a:lstStyle/>
          <a:p>
            <a:fld id="{C30B9987-9F17-4AF7-B48F-46FFEFB89A10}" type="slidenum">
              <a:rPr lang="en-US" smtClean="0"/>
              <a:t>10</a:t>
            </a:fld>
            <a:endParaRPr lang="en-US"/>
          </a:p>
        </p:txBody>
      </p:sp>
    </p:spTree>
    <p:extLst>
      <p:ext uri="{BB962C8B-B14F-4D97-AF65-F5344CB8AC3E}">
        <p14:creationId xmlns:p14="http://schemas.microsoft.com/office/powerpoint/2010/main" val="1843493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F16F705-6B2E-45B5-84C6-1673E3066FBF}" type="datetimeFigureOut">
              <a:rPr lang="en-US" smtClean="0"/>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FE53C-3B1C-483F-A7EB-3B2F233696D7}" type="slidenum">
              <a:rPr lang="en-US" smtClean="0"/>
              <a:t>‹#›</a:t>
            </a:fld>
            <a:endParaRPr lang="en-US"/>
          </a:p>
        </p:txBody>
      </p:sp>
    </p:spTree>
    <p:extLst>
      <p:ext uri="{BB962C8B-B14F-4D97-AF65-F5344CB8AC3E}">
        <p14:creationId xmlns:p14="http://schemas.microsoft.com/office/powerpoint/2010/main" val="1108555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16F705-6B2E-45B5-84C6-1673E3066FBF}" type="datetimeFigureOut">
              <a:rPr lang="en-US" smtClean="0"/>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FE53C-3B1C-483F-A7EB-3B2F233696D7}" type="slidenum">
              <a:rPr lang="en-US" smtClean="0"/>
              <a:t>‹#›</a:t>
            </a:fld>
            <a:endParaRPr lang="en-US"/>
          </a:p>
        </p:txBody>
      </p:sp>
    </p:spTree>
    <p:extLst>
      <p:ext uri="{BB962C8B-B14F-4D97-AF65-F5344CB8AC3E}">
        <p14:creationId xmlns:p14="http://schemas.microsoft.com/office/powerpoint/2010/main" val="2115706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16F705-6B2E-45B5-84C6-1673E3066FBF}" type="datetimeFigureOut">
              <a:rPr lang="en-US" smtClean="0"/>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FE53C-3B1C-483F-A7EB-3B2F233696D7}" type="slidenum">
              <a:rPr lang="en-US" smtClean="0"/>
              <a:t>‹#›</a:t>
            </a:fld>
            <a:endParaRPr lang="en-US"/>
          </a:p>
        </p:txBody>
      </p:sp>
    </p:spTree>
    <p:extLst>
      <p:ext uri="{BB962C8B-B14F-4D97-AF65-F5344CB8AC3E}">
        <p14:creationId xmlns:p14="http://schemas.microsoft.com/office/powerpoint/2010/main" val="3603073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16F705-6B2E-45B5-84C6-1673E3066FBF}" type="datetimeFigureOut">
              <a:rPr lang="en-US" smtClean="0"/>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FE53C-3B1C-483F-A7EB-3B2F233696D7}" type="slidenum">
              <a:rPr lang="en-US" smtClean="0"/>
              <a:t>‹#›</a:t>
            </a:fld>
            <a:endParaRPr lang="en-US"/>
          </a:p>
        </p:txBody>
      </p:sp>
    </p:spTree>
    <p:extLst>
      <p:ext uri="{BB962C8B-B14F-4D97-AF65-F5344CB8AC3E}">
        <p14:creationId xmlns:p14="http://schemas.microsoft.com/office/powerpoint/2010/main" val="4053033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F16F705-6B2E-45B5-84C6-1673E3066FBF}" type="datetimeFigureOut">
              <a:rPr lang="en-US" smtClean="0"/>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FE53C-3B1C-483F-A7EB-3B2F233696D7}" type="slidenum">
              <a:rPr lang="en-US" smtClean="0"/>
              <a:t>‹#›</a:t>
            </a:fld>
            <a:endParaRPr lang="en-US"/>
          </a:p>
        </p:txBody>
      </p:sp>
    </p:spTree>
    <p:extLst>
      <p:ext uri="{BB962C8B-B14F-4D97-AF65-F5344CB8AC3E}">
        <p14:creationId xmlns:p14="http://schemas.microsoft.com/office/powerpoint/2010/main" val="1910404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F16F705-6B2E-45B5-84C6-1673E3066FBF}" type="datetimeFigureOut">
              <a:rPr lang="en-US" smtClean="0"/>
              <a:t>4/13/2026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AFE53C-3B1C-483F-A7EB-3B2F233696D7}" type="slidenum">
              <a:rPr lang="en-US" smtClean="0"/>
              <a:t>‹#›</a:t>
            </a:fld>
            <a:endParaRPr lang="en-US"/>
          </a:p>
        </p:txBody>
      </p:sp>
    </p:spTree>
    <p:extLst>
      <p:ext uri="{BB962C8B-B14F-4D97-AF65-F5344CB8AC3E}">
        <p14:creationId xmlns:p14="http://schemas.microsoft.com/office/powerpoint/2010/main" val="1079931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F16F705-6B2E-45B5-84C6-1673E3066FBF}" type="datetimeFigureOut">
              <a:rPr lang="en-US" smtClean="0"/>
              <a:t>4/13/2026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AFE53C-3B1C-483F-A7EB-3B2F233696D7}" type="slidenum">
              <a:rPr lang="en-US" smtClean="0"/>
              <a:t>‹#›</a:t>
            </a:fld>
            <a:endParaRPr lang="en-US"/>
          </a:p>
        </p:txBody>
      </p:sp>
    </p:spTree>
    <p:extLst>
      <p:ext uri="{BB962C8B-B14F-4D97-AF65-F5344CB8AC3E}">
        <p14:creationId xmlns:p14="http://schemas.microsoft.com/office/powerpoint/2010/main" val="2759919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F16F705-6B2E-45B5-84C6-1673E3066FBF}" type="datetimeFigureOut">
              <a:rPr lang="en-US" smtClean="0"/>
              <a:t>4/13/2026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AFE53C-3B1C-483F-A7EB-3B2F233696D7}" type="slidenum">
              <a:rPr lang="en-US" smtClean="0"/>
              <a:t>‹#›</a:t>
            </a:fld>
            <a:endParaRPr lang="en-US"/>
          </a:p>
        </p:txBody>
      </p:sp>
    </p:spTree>
    <p:extLst>
      <p:ext uri="{BB962C8B-B14F-4D97-AF65-F5344CB8AC3E}">
        <p14:creationId xmlns:p14="http://schemas.microsoft.com/office/powerpoint/2010/main" val="1025830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16F705-6B2E-45B5-84C6-1673E3066FBF}" type="datetimeFigureOut">
              <a:rPr lang="en-US" smtClean="0"/>
              <a:t>4/13/2026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AFE53C-3B1C-483F-A7EB-3B2F233696D7}" type="slidenum">
              <a:rPr lang="en-US" smtClean="0"/>
              <a:t>‹#›</a:t>
            </a:fld>
            <a:endParaRPr lang="en-US"/>
          </a:p>
        </p:txBody>
      </p:sp>
    </p:spTree>
    <p:extLst>
      <p:ext uri="{BB962C8B-B14F-4D97-AF65-F5344CB8AC3E}">
        <p14:creationId xmlns:p14="http://schemas.microsoft.com/office/powerpoint/2010/main" val="282971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F16F705-6B2E-45B5-84C6-1673E3066FBF}" type="datetimeFigureOut">
              <a:rPr lang="en-US" smtClean="0"/>
              <a:t>4/13/2026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AFE53C-3B1C-483F-A7EB-3B2F233696D7}" type="slidenum">
              <a:rPr lang="en-US" smtClean="0"/>
              <a:t>‹#›</a:t>
            </a:fld>
            <a:endParaRPr lang="en-US"/>
          </a:p>
        </p:txBody>
      </p:sp>
    </p:spTree>
    <p:extLst>
      <p:ext uri="{BB962C8B-B14F-4D97-AF65-F5344CB8AC3E}">
        <p14:creationId xmlns:p14="http://schemas.microsoft.com/office/powerpoint/2010/main" val="4060092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F16F705-6B2E-45B5-84C6-1673E3066FBF}" type="datetimeFigureOut">
              <a:rPr lang="en-US" smtClean="0"/>
              <a:t>4/13/2026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AFE53C-3B1C-483F-A7EB-3B2F233696D7}" type="slidenum">
              <a:rPr lang="en-US" smtClean="0"/>
              <a:t>‹#›</a:t>
            </a:fld>
            <a:endParaRPr lang="en-US"/>
          </a:p>
        </p:txBody>
      </p:sp>
    </p:spTree>
    <p:extLst>
      <p:ext uri="{BB962C8B-B14F-4D97-AF65-F5344CB8AC3E}">
        <p14:creationId xmlns:p14="http://schemas.microsoft.com/office/powerpoint/2010/main" val="3474459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16F705-6B2E-45B5-84C6-1673E3066FBF}" type="datetimeFigureOut">
              <a:rPr lang="en-US" smtClean="0"/>
              <a:t>4/13/2026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AFE53C-3B1C-483F-A7EB-3B2F233696D7}" type="slidenum">
              <a:rPr lang="en-US" smtClean="0"/>
              <a:t>‹#›</a:t>
            </a:fld>
            <a:endParaRPr lang="en-US"/>
          </a:p>
        </p:txBody>
      </p:sp>
    </p:spTree>
    <p:extLst>
      <p:ext uri="{BB962C8B-B14F-4D97-AF65-F5344CB8AC3E}">
        <p14:creationId xmlns:p14="http://schemas.microsoft.com/office/powerpoint/2010/main" val="2604922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hyperlink" Target="http://www.menti.com/" TargetMode="External"/><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5.jpe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4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4.png"/><Relationship Id="rId7" Type="http://schemas.openxmlformats.org/officeDocument/2006/relationships/image" Target="../media/image67.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hyperlink" Target="mailto:elawless@arizona.edu"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345464"/>
            <a:ext cx="3722867" cy="507585"/>
          </a:xfrm>
          <a:prstGeom prst="rect">
            <a:avLst/>
          </a:prstGeom>
          <a:solidFill>
            <a:srgbClr val="70B865"/>
          </a:solidFill>
          <a:ln>
            <a:solidFill>
              <a:srgbClr val="70B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0" y="-3"/>
            <a:ext cx="3733799" cy="6247592"/>
          </a:xfrm>
          <a:prstGeom prst="rect">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a:ea typeface="+mn-ea"/>
                <a:cs typeface="+mn-cs"/>
              </a:rPr>
              <a:t>ElderCare</a:t>
            </a:r>
            <a:r>
              <a:rPr kumimoji="0" lang="en-US" sz="2400" b="1" i="0" u="none" strike="noStrike" kern="1200" cap="none" spc="0" normalizeH="0" baseline="0" noProof="0" dirty="0">
                <a:ln>
                  <a:noFill/>
                </a:ln>
                <a:solidFill>
                  <a:prstClr val="white"/>
                </a:solidFill>
                <a:effectLst/>
                <a:uLnTx/>
                <a:uFillTx/>
                <a:latin typeface="Calibri"/>
                <a:ea typeface="+mn-ea"/>
                <a:cs typeface="+mn-cs"/>
              </a:rPr>
              <a:t> Connections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Calibri"/>
              </a:rPr>
              <a:t>Oregon State University </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a:rPr>
              <a:t>Join me on Menti.com: </a:t>
            </a:r>
          </a:p>
        </p:txBody>
      </p:sp>
      <p:sp>
        <p:nvSpPr>
          <p:cNvPr id="9" name="Content Placeholder 2"/>
          <p:cNvSpPr txBox="1">
            <a:spLocks/>
          </p:cNvSpPr>
          <p:nvPr/>
        </p:nvSpPr>
        <p:spPr>
          <a:xfrm>
            <a:off x="3903464" y="5548213"/>
            <a:ext cx="5830334" cy="104490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0C234B"/>
                </a:solidFill>
                <a:effectLst/>
                <a:uLnTx/>
                <a:uFillTx/>
                <a:latin typeface="Helvetica" charset="0"/>
                <a:ea typeface="Helvetica" charset="0"/>
                <a:cs typeface="Helvetica" charset="0"/>
              </a:rPr>
              <a:t>Eileen Lawless, MS, MSW, CPG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dirty="0">
                <a:solidFill>
                  <a:srgbClr val="0C234B"/>
                </a:solidFill>
                <a:latin typeface="Helvetica" charset="0"/>
                <a:ea typeface="Helvetica" charset="0"/>
                <a:cs typeface="Helvetica" charset="0"/>
              </a:rPr>
              <a:t>Specialist, Dependent Care </a:t>
            </a:r>
            <a:endParaRPr kumimoji="0" lang="en-US" sz="2000" b="0" i="0" u="none" strike="noStrike" kern="1200" cap="none" spc="0" normalizeH="0" baseline="0" noProof="0" dirty="0">
              <a:ln>
                <a:noFill/>
              </a:ln>
              <a:solidFill>
                <a:srgbClr val="0C234B"/>
              </a:solidFill>
              <a:effectLst/>
              <a:uLnTx/>
              <a:uFillTx/>
              <a:latin typeface="Helvetica" charset="0"/>
              <a:ea typeface="Helvetica" charset="0"/>
              <a:cs typeface="Helvetica" charset="0"/>
            </a:endParaRPr>
          </a:p>
        </p:txBody>
      </p:sp>
      <p:sp>
        <p:nvSpPr>
          <p:cNvPr id="11" name="Title 1"/>
          <p:cNvSpPr txBox="1">
            <a:spLocks/>
          </p:cNvSpPr>
          <p:nvPr/>
        </p:nvSpPr>
        <p:spPr>
          <a:xfrm>
            <a:off x="4231342" y="2901567"/>
            <a:ext cx="7180730" cy="2176511"/>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C234B"/>
                </a:solidFill>
                <a:effectLst/>
                <a:uLnTx/>
                <a:uFillTx/>
                <a:latin typeface="Helvetica" panose="020B0604020202020204" pitchFamily="34" charset="0"/>
                <a:ea typeface="Times New Roman" charset="0"/>
                <a:cs typeface="Helvetica" panose="020B0604020202020204" pitchFamily="34" charset="0"/>
              </a:rPr>
              <a:t>Creating a Care Plan: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C234B"/>
                </a:solidFill>
                <a:effectLst/>
                <a:uLnTx/>
                <a:uFillTx/>
                <a:latin typeface="Helvetica" panose="020B0604020202020204" pitchFamily="34" charset="0"/>
                <a:ea typeface="Times New Roman" charset="0"/>
                <a:cs typeface="Helvetica" panose="020B0604020202020204" pitchFamily="34" charset="0"/>
              </a:rPr>
              <a:t>Family Caregiving Conversation(s)</a:t>
            </a:r>
          </a:p>
        </p:txBody>
      </p:sp>
      <p:sp>
        <p:nvSpPr>
          <p:cNvPr id="19" name="Text Placeholder 5"/>
          <p:cNvSpPr txBox="1">
            <a:spLocks/>
          </p:cNvSpPr>
          <p:nvPr/>
        </p:nvSpPr>
        <p:spPr>
          <a:xfrm>
            <a:off x="208155" y="1372253"/>
            <a:ext cx="3695309" cy="1697706"/>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5200" b="1" i="0" u="none" strike="noStrike" kern="1200" cap="none" spc="0" normalizeH="0" baseline="0" noProof="0" dirty="0">
                <a:ln>
                  <a:noFill/>
                </a:ln>
                <a:solidFill>
                  <a:prstClr val="white"/>
                </a:solidFill>
                <a:effectLst/>
                <a:uLnTx/>
                <a:uFillTx/>
                <a:latin typeface="Helvetica" charset="0"/>
                <a:ea typeface="Helvetica" charset="0"/>
                <a:cs typeface="Helvetica" charset="0"/>
              </a:rPr>
              <a:t>Inspiring </a:t>
            </a:r>
            <a:r>
              <a:rPr kumimoji="0" lang="en-US" sz="5200" b="1" i="0" u="none" strike="noStrike" kern="1200" cap="none" spc="0" normalizeH="0" baseline="0" noProof="0" dirty="0" err="1">
                <a:ln>
                  <a:noFill/>
                </a:ln>
                <a:solidFill>
                  <a:srgbClr val="70B865"/>
                </a:solidFill>
                <a:effectLst/>
                <a:uLnTx/>
                <a:uFillTx/>
                <a:latin typeface="Helvetica" charset="0"/>
                <a:ea typeface="Helvetica" charset="0"/>
                <a:cs typeface="Helvetica" charset="0"/>
              </a:rPr>
              <a:t>WellBeing</a:t>
            </a:r>
            <a:endParaRPr kumimoji="0" lang="en-US" sz="5200" b="1" i="0" u="none" strike="noStrike" kern="1200" cap="none" spc="0" normalizeH="0" baseline="0" noProof="0" dirty="0">
              <a:ln>
                <a:noFill/>
              </a:ln>
              <a:solidFill>
                <a:srgbClr val="70B865"/>
              </a:solidFill>
              <a:effectLst/>
              <a:uLnTx/>
              <a:uFillTx/>
              <a:latin typeface="Helvetica" charset="0"/>
              <a:ea typeface="Helvetica" charset="0"/>
              <a:cs typeface="Helvetica" charset="0"/>
            </a:endParaRPr>
          </a:p>
        </p:txBody>
      </p:sp>
      <p:sp>
        <p:nvSpPr>
          <p:cNvPr id="16" name="Right Triangle 15"/>
          <p:cNvSpPr/>
          <p:nvPr/>
        </p:nvSpPr>
        <p:spPr>
          <a:xfrm rot="13495678">
            <a:off x="-212378" y="801680"/>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descr="A picture containing person, clothing, outdoor, grass&#10;&#10;Description automatically generated">
            <a:extLst>
              <a:ext uri="{FF2B5EF4-FFF2-40B4-BE49-F238E27FC236}">
                <a16:creationId xmlns:a16="http://schemas.microsoft.com/office/drawing/2014/main" id="{CF8D9A98-42F5-6090-883E-618DCA1246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60" t="16768" r="25104" b="1543"/>
          <a:stretch>
            <a:fillRect/>
          </a:stretch>
        </p:blipFill>
        <p:spPr>
          <a:xfrm>
            <a:off x="10138279" y="-3"/>
            <a:ext cx="2053721" cy="2535573"/>
          </a:xfrm>
          <a:prstGeom prst="rect">
            <a:avLst/>
          </a:prstGeom>
        </p:spPr>
      </p:pic>
      <p:pic>
        <p:nvPicPr>
          <p:cNvPr id="4" name="Picture 3" descr="A person standing in front of a planet&#10;&#10;Description automatically generated with medium confidence">
            <a:extLst>
              <a:ext uri="{FF2B5EF4-FFF2-40B4-BE49-F238E27FC236}">
                <a16:creationId xmlns:a16="http://schemas.microsoft.com/office/drawing/2014/main" id="{351603C9-F1F8-F500-C0E6-8A05515B8D2D}"/>
              </a:ext>
            </a:extLst>
          </p:cNvPr>
          <p:cNvPicPr>
            <a:picLocks noChangeAspect="1"/>
          </p:cNvPicPr>
          <p:nvPr/>
        </p:nvPicPr>
        <p:blipFill>
          <a:blip r:embed="rId4" cstate="print">
            <a:extLst>
              <a:ext uri="{28A0092B-C50C-407E-A947-70E740481C1C}">
                <a14:useLocalDpi xmlns:a14="http://schemas.microsoft.com/office/drawing/2010/main" val="0"/>
              </a:ext>
            </a:extLst>
          </a:blip>
          <a:srcRect b="9384"/>
          <a:stretch>
            <a:fillRect/>
          </a:stretch>
        </p:blipFill>
        <p:spPr>
          <a:xfrm>
            <a:off x="3722867" y="-3"/>
            <a:ext cx="2353957" cy="2535573"/>
          </a:xfrm>
          <a:prstGeom prst="rect">
            <a:avLst/>
          </a:prstGeom>
        </p:spPr>
      </p:pic>
      <p:pic>
        <p:nvPicPr>
          <p:cNvPr id="6" name="Picture 5" descr="A black background with blue text&#10;&#10;AI-generated content may be incorrect.">
            <a:extLst>
              <a:ext uri="{FF2B5EF4-FFF2-40B4-BE49-F238E27FC236}">
                <a16:creationId xmlns:a16="http://schemas.microsoft.com/office/drawing/2014/main" id="{64E15CD0-02FE-434D-4BAA-55FEEBF973EA}"/>
              </a:ext>
            </a:extLst>
          </p:cNvPr>
          <p:cNvPicPr>
            <a:picLocks noChangeAspect="1"/>
          </p:cNvPicPr>
          <p:nvPr/>
        </p:nvPicPr>
        <p:blipFill>
          <a:blip r:embed="rId5"/>
          <a:stretch>
            <a:fillRect/>
          </a:stretch>
        </p:blipFill>
        <p:spPr>
          <a:xfrm>
            <a:off x="10159022" y="6137549"/>
            <a:ext cx="1843924" cy="565291"/>
          </a:xfrm>
          <a:prstGeom prst="rect">
            <a:avLst/>
          </a:prstGeom>
        </p:spPr>
      </p:pic>
      <p:pic>
        <p:nvPicPr>
          <p:cNvPr id="8" name="Picture 7">
            <a:extLst>
              <a:ext uri="{FF2B5EF4-FFF2-40B4-BE49-F238E27FC236}">
                <a16:creationId xmlns:a16="http://schemas.microsoft.com/office/drawing/2014/main" id="{A76F6772-D876-8ED0-1626-AD35F0E74C79}"/>
              </a:ext>
            </a:extLst>
          </p:cNvPr>
          <p:cNvPicPr>
            <a:picLocks noChangeAspect="1"/>
          </p:cNvPicPr>
          <p:nvPr/>
        </p:nvPicPr>
        <p:blipFill rotWithShape="1">
          <a:blip r:embed="rId6"/>
          <a:srcRect l="14381" b="8611"/>
          <a:stretch>
            <a:fillRect/>
          </a:stretch>
        </p:blipFill>
        <p:spPr>
          <a:xfrm>
            <a:off x="6115178" y="-3"/>
            <a:ext cx="3975533" cy="2431436"/>
          </a:xfrm>
          <a:prstGeom prst="rect">
            <a:avLst/>
          </a:prstGeom>
        </p:spPr>
      </p:pic>
    </p:spTree>
    <p:extLst>
      <p:ext uri="{BB962C8B-B14F-4D97-AF65-F5344CB8AC3E}">
        <p14:creationId xmlns:p14="http://schemas.microsoft.com/office/powerpoint/2010/main" val="620238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ree Man Picking Hats in Rack Stock Photo">
            <a:extLst>
              <a:ext uri="{FF2B5EF4-FFF2-40B4-BE49-F238E27FC236}">
                <a16:creationId xmlns:a16="http://schemas.microsoft.com/office/drawing/2014/main" id="{3DB258B2-86A8-445A-08A8-F4DD428E4D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7922" y="-7754"/>
            <a:ext cx="4713848" cy="68657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696" y="6277782"/>
            <a:ext cx="1871676" cy="452493"/>
          </a:xfrm>
          <a:prstGeom prst="rect">
            <a:avLst/>
          </a:prstGeom>
        </p:spPr>
      </p:pic>
      <p:sp>
        <p:nvSpPr>
          <p:cNvPr id="13" name="Right Triangle 12">
            <a:extLst>
              <a:ext uri="{FF2B5EF4-FFF2-40B4-BE49-F238E27FC236}">
                <a16:creationId xmlns:a16="http://schemas.microsoft.com/office/drawing/2014/main" id="{54B1A6AF-F84D-B842-AC7D-6BBB349AE9F8}"/>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84348" y="4251287"/>
            <a:ext cx="10726496" cy="1138773"/>
          </a:xfrm>
          <a:prstGeom prst="rect">
            <a:avLst/>
          </a:prstGeom>
        </p:spPr>
        <p:txBody>
          <a:bodyPr wrap="square">
            <a:spAutoFit/>
          </a:bodyPr>
          <a:lstStyle/>
          <a:p>
            <a:r>
              <a:rPr lang="en-US" sz="2400" b="1" dirty="0">
                <a:solidFill>
                  <a:srgbClr val="0070C0"/>
                </a:solidFill>
                <a:latin typeface="Helvetica" panose="020B0604020202020204" pitchFamily="34" charset="0"/>
                <a:cs typeface="Helvetica" panose="020B0604020202020204" pitchFamily="34" charset="0"/>
                <a:hlinkClick r:id="rId5">
                  <a:extLst>
                    <a:ext uri="{A12FA001-AC4F-418D-AE19-62706E023703}">
                      <ahyp:hlinkClr xmlns:ahyp="http://schemas.microsoft.com/office/drawing/2018/hyperlinkcolor" val="tx"/>
                    </a:ext>
                  </a:extLst>
                </a:hlinkClick>
              </a:rPr>
              <a:t>www.menti.com</a:t>
            </a:r>
            <a:endParaRPr lang="en-US" sz="2400" b="1" dirty="0">
              <a:solidFill>
                <a:srgbClr val="0070C0"/>
              </a:solidFill>
              <a:latin typeface="Helvetica" panose="020B0604020202020204" pitchFamily="34" charset="0"/>
              <a:cs typeface="Helvetica" panose="020B0604020202020204" pitchFamily="34" charset="0"/>
            </a:endParaRPr>
          </a:p>
          <a:p>
            <a:r>
              <a:rPr lang="en-US" sz="4400" b="1" dirty="0">
                <a:solidFill>
                  <a:srgbClr val="0C234B"/>
                </a:solidFill>
                <a:latin typeface="Helvetica" panose="020B0604020202020204" pitchFamily="34" charset="0"/>
                <a:cs typeface="Helvetica" panose="020B0604020202020204" pitchFamily="34" charset="0"/>
              </a:rPr>
              <a:t>  </a:t>
            </a:r>
            <a:endParaRPr lang="en-US" sz="4400" dirty="0">
              <a:solidFill>
                <a:srgbClr val="002060"/>
              </a:solidFill>
              <a:latin typeface="Helvetica" panose="020B0604020202020204" pitchFamily="34" charset="0"/>
              <a:cs typeface="Helvetica" panose="020B0604020202020204" pitchFamily="34" charset="0"/>
            </a:endParaRPr>
          </a:p>
        </p:txBody>
      </p:sp>
      <p:sp>
        <p:nvSpPr>
          <p:cNvPr id="2" name="TextBox 1">
            <a:extLst>
              <a:ext uri="{FF2B5EF4-FFF2-40B4-BE49-F238E27FC236}">
                <a16:creationId xmlns:a16="http://schemas.microsoft.com/office/drawing/2014/main" id="{26EF3C9D-B926-41AE-8A87-03DAD49D9E7D}"/>
              </a:ext>
            </a:extLst>
          </p:cNvPr>
          <p:cNvSpPr txBox="1"/>
          <p:nvPr/>
        </p:nvSpPr>
        <p:spPr>
          <a:xfrm>
            <a:off x="1784348" y="1499188"/>
            <a:ext cx="4950380" cy="1569660"/>
          </a:xfrm>
          <a:prstGeom prst="rect">
            <a:avLst/>
          </a:prstGeom>
          <a:noFill/>
        </p:spPr>
        <p:txBody>
          <a:bodyPr wrap="square" rtlCol="0">
            <a:spAutoFit/>
          </a:bodyPr>
          <a:lstStyle/>
          <a:p>
            <a:r>
              <a:rPr lang="en-US" sz="3200" b="1" dirty="0">
                <a:solidFill>
                  <a:srgbClr val="002060"/>
                </a:solidFill>
                <a:latin typeface="Helvietica"/>
              </a:rPr>
              <a:t>Can you share some of the  “hats” or duties of your caregiving role? </a:t>
            </a:r>
          </a:p>
        </p:txBody>
      </p:sp>
      <p:sp>
        <p:nvSpPr>
          <p:cNvPr id="3" name="Right Triangle 2">
            <a:extLst>
              <a:ext uri="{FF2B5EF4-FFF2-40B4-BE49-F238E27FC236}">
                <a16:creationId xmlns:a16="http://schemas.microsoft.com/office/drawing/2014/main" id="{96E890FF-5A50-D2C0-8060-DA38A31DF5AA}"/>
              </a:ext>
            </a:extLst>
          </p:cNvPr>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7667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Triangle 12">
            <a:extLst>
              <a:ext uri="{FF2B5EF4-FFF2-40B4-BE49-F238E27FC236}">
                <a16:creationId xmlns:a16="http://schemas.microsoft.com/office/drawing/2014/main" id="{54B1A6AF-F84D-B842-AC7D-6BBB349AE9F8}"/>
              </a:ext>
            </a:extLst>
          </p:cNvPr>
          <p:cNvSpPr/>
          <p:nvPr/>
        </p:nvSpPr>
        <p:spPr>
          <a:xfrm rot="13495678">
            <a:off x="-212378" y="4271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EFB1D1E-BD18-49CD-EC65-77DB75B88F18}"/>
              </a:ext>
            </a:extLst>
          </p:cNvPr>
          <p:cNvSpPr txBox="1"/>
          <p:nvPr/>
        </p:nvSpPr>
        <p:spPr>
          <a:xfrm>
            <a:off x="1282150" y="259203"/>
            <a:ext cx="8745648" cy="769441"/>
          </a:xfrm>
          <a:prstGeom prst="rect">
            <a:avLst/>
          </a:prstGeom>
          <a:noFill/>
        </p:spPr>
        <p:txBody>
          <a:bodyPr wrap="square" rtlCol="0">
            <a:spAutoFit/>
          </a:bodyPr>
          <a:lstStyle/>
          <a:p>
            <a:r>
              <a:rPr lang="en-US" sz="4400" b="1" dirty="0">
                <a:solidFill>
                  <a:srgbClr val="0C234B"/>
                </a:solidFill>
              </a:rPr>
              <a:t>The Care Plan: Guide </a:t>
            </a:r>
          </a:p>
        </p:txBody>
      </p:sp>
      <p:sp>
        <p:nvSpPr>
          <p:cNvPr id="4" name="TextBox 3">
            <a:extLst>
              <a:ext uri="{FF2B5EF4-FFF2-40B4-BE49-F238E27FC236}">
                <a16:creationId xmlns:a16="http://schemas.microsoft.com/office/drawing/2014/main" id="{B9185CF2-430C-3A21-49DB-9B17A162FDCF}"/>
              </a:ext>
            </a:extLst>
          </p:cNvPr>
          <p:cNvSpPr txBox="1"/>
          <p:nvPr/>
        </p:nvSpPr>
        <p:spPr>
          <a:xfrm>
            <a:off x="4032069" y="1358537"/>
            <a:ext cx="184731" cy="646331"/>
          </a:xfrm>
          <a:prstGeom prst="rect">
            <a:avLst/>
          </a:prstGeom>
          <a:noFill/>
        </p:spPr>
        <p:txBody>
          <a:bodyPr wrap="none" rtlCol="0">
            <a:spAutoFit/>
          </a:bodyPr>
          <a:lstStyle/>
          <a:p>
            <a:endParaRPr lang="en-US" dirty="0"/>
          </a:p>
          <a:p>
            <a:endParaRPr lang="en-US" dirty="0"/>
          </a:p>
        </p:txBody>
      </p:sp>
      <p:sp>
        <p:nvSpPr>
          <p:cNvPr id="3" name="TextBox 2">
            <a:extLst>
              <a:ext uri="{FF2B5EF4-FFF2-40B4-BE49-F238E27FC236}">
                <a16:creationId xmlns:a16="http://schemas.microsoft.com/office/drawing/2014/main" id="{F932C6C6-50C5-6D7E-B633-9062A8877658}"/>
              </a:ext>
            </a:extLst>
          </p:cNvPr>
          <p:cNvSpPr txBox="1"/>
          <p:nvPr/>
        </p:nvSpPr>
        <p:spPr>
          <a:xfrm>
            <a:off x="1409291" y="1901592"/>
            <a:ext cx="4758046" cy="3046988"/>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rgbClr val="002060"/>
                </a:solidFill>
                <a:latin typeface="Helvetica" panose="020B0604020202020204" pitchFamily="34" charset="0"/>
                <a:cs typeface="Helvetica" panose="020B0604020202020204" pitchFamily="34" charset="0"/>
              </a:rPr>
              <a:t>Challenges </a:t>
            </a:r>
          </a:p>
          <a:p>
            <a:pPr marL="457200" indent="-457200">
              <a:buFont typeface="Arial" panose="020B0604020202020204" pitchFamily="34" charset="0"/>
              <a:buChar char="•"/>
            </a:pPr>
            <a:r>
              <a:rPr lang="en-US" sz="3200" dirty="0">
                <a:solidFill>
                  <a:srgbClr val="002060"/>
                </a:solidFill>
                <a:latin typeface="Helvetica" panose="020B0604020202020204" pitchFamily="34" charset="0"/>
                <a:cs typeface="Helvetica" panose="020B0604020202020204" pitchFamily="34" charset="0"/>
              </a:rPr>
              <a:t>Opportunities</a:t>
            </a:r>
          </a:p>
          <a:p>
            <a:pPr marL="457200" indent="-457200">
              <a:buFont typeface="Arial" panose="020B0604020202020204" pitchFamily="34" charset="0"/>
              <a:buChar char="•"/>
            </a:pPr>
            <a:r>
              <a:rPr lang="en-US" sz="3200" dirty="0">
                <a:solidFill>
                  <a:srgbClr val="002060"/>
                </a:solidFill>
                <a:latin typeface="Helvetica" panose="020B0604020202020204" pitchFamily="34" charset="0"/>
                <a:cs typeface="Helvetica" panose="020B0604020202020204" pitchFamily="34" charset="0"/>
              </a:rPr>
              <a:t>Steps to take  </a:t>
            </a:r>
          </a:p>
          <a:p>
            <a:pPr marL="457200" indent="-457200">
              <a:buFont typeface="Arial" panose="020B0604020202020204" pitchFamily="34" charset="0"/>
              <a:buChar char="•"/>
            </a:pPr>
            <a:r>
              <a:rPr lang="en-US" sz="3200" dirty="0">
                <a:solidFill>
                  <a:srgbClr val="002060"/>
                </a:solidFill>
                <a:latin typeface="Helvetica" panose="020B0604020202020204" pitchFamily="34" charset="0"/>
                <a:cs typeface="Helvetica" panose="020B0604020202020204" pitchFamily="34" charset="0"/>
              </a:rPr>
              <a:t>Tasks to complete </a:t>
            </a:r>
          </a:p>
          <a:p>
            <a:pPr marL="457200" indent="-457200">
              <a:buFont typeface="Arial" panose="020B0604020202020204" pitchFamily="34" charset="0"/>
              <a:buChar char="•"/>
            </a:pPr>
            <a:r>
              <a:rPr lang="en-US" sz="3200" dirty="0">
                <a:solidFill>
                  <a:srgbClr val="002060"/>
                </a:solidFill>
                <a:latin typeface="Helvetica" panose="020B0604020202020204" pitchFamily="34" charset="0"/>
                <a:cs typeface="Helvetica" panose="020B0604020202020204" pitchFamily="34" charset="0"/>
              </a:rPr>
              <a:t>People to call upon</a:t>
            </a:r>
          </a:p>
          <a:p>
            <a:pPr marL="457200" indent="-457200">
              <a:buFont typeface="Arial" panose="020B0604020202020204" pitchFamily="34" charset="0"/>
              <a:buChar char="•"/>
            </a:pPr>
            <a:r>
              <a:rPr lang="en-US" sz="3200" dirty="0">
                <a:solidFill>
                  <a:srgbClr val="002060"/>
                </a:solidFill>
                <a:latin typeface="Helvetica" panose="020B0604020202020204" pitchFamily="34" charset="0"/>
                <a:cs typeface="Helvetica" panose="020B0604020202020204" pitchFamily="34" charset="0"/>
              </a:rPr>
              <a:t>Self-care </a:t>
            </a:r>
          </a:p>
        </p:txBody>
      </p:sp>
      <p:sp>
        <p:nvSpPr>
          <p:cNvPr id="5" name="Right Triangle 4">
            <a:extLst>
              <a:ext uri="{FF2B5EF4-FFF2-40B4-BE49-F238E27FC236}">
                <a16:creationId xmlns:a16="http://schemas.microsoft.com/office/drawing/2014/main" id="{FA0D7246-F965-62A6-59FB-6B924E9DFDD9}"/>
              </a:ext>
            </a:extLst>
          </p:cNvPr>
          <p:cNvSpPr/>
          <p:nvPr/>
        </p:nvSpPr>
        <p:spPr>
          <a:xfrm rot="13495678">
            <a:off x="-212378" y="6492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E8853DEF-8BB0-FCCD-D702-E544A75EF707}"/>
              </a:ext>
            </a:extLst>
          </p:cNvPr>
          <p:cNvSpPr txBox="1">
            <a:spLocks/>
          </p:cNvSpPr>
          <p:nvPr/>
        </p:nvSpPr>
        <p:spPr>
          <a:xfrm rot="16200000">
            <a:off x="-397550" y="716707"/>
            <a:ext cx="2282413" cy="852209"/>
          </a:xfrm>
          <a:prstGeom prst="rect">
            <a:avLst/>
          </a:prstGeom>
        </p:spPr>
        <p:txBody>
          <a:bodyPr vert="horz" lIns="0" tIns="0" rIns="0" bIns="228600" rtlCol="0">
            <a:noAutofit/>
          </a:bodyPr>
          <a:lstStyle/>
          <a:p>
            <a:pPr lvl="0" defTabSz="457200">
              <a:lnSpc>
                <a:spcPct val="90000"/>
              </a:lnSpc>
              <a:defRPr/>
            </a:pPr>
            <a:r>
              <a:rPr lang="en-US" sz="2700" b="1" dirty="0">
                <a:solidFill>
                  <a:srgbClr val="70B865"/>
                </a:solidFill>
                <a:latin typeface="Helvetica" charset="0"/>
                <a:ea typeface="Helvetica" charset="0"/>
                <a:cs typeface="Helvetica" charset="0"/>
              </a:rPr>
              <a:t>Inspiring</a:t>
            </a:r>
          </a:p>
          <a:p>
            <a:pPr defTabSz="457200">
              <a:lnSpc>
                <a:spcPct val="90000"/>
              </a:lnSpc>
              <a:defRPr/>
            </a:pPr>
            <a:r>
              <a:rPr lang="en-US" sz="2700" b="1" dirty="0">
                <a:solidFill>
                  <a:srgbClr val="70B865"/>
                </a:solidFill>
                <a:latin typeface="Helvetica" charset="0"/>
                <a:ea typeface="Helvetica" charset="0"/>
                <a:cs typeface="Helvetica" charset="0"/>
              </a:rPr>
              <a:t>	</a:t>
            </a:r>
            <a:r>
              <a:rPr lang="en-US" sz="2700" b="1" dirty="0" err="1">
                <a:solidFill>
                  <a:srgbClr val="0C234B"/>
                </a:solidFill>
                <a:latin typeface="Helvetica" charset="0"/>
                <a:ea typeface="Helvetica" charset="0"/>
                <a:cs typeface="Helvetica" charset="0"/>
              </a:rPr>
              <a:t>WellBeing</a:t>
            </a:r>
            <a:endParaRPr lang="en-US" sz="2700" b="1" dirty="0">
              <a:solidFill>
                <a:schemeClr val="bg1"/>
              </a:solidFill>
              <a:latin typeface="Helvetica" charset="0"/>
              <a:ea typeface="Helvetica" charset="0"/>
              <a:cs typeface="Helvetica" charset="0"/>
            </a:endParaRPr>
          </a:p>
        </p:txBody>
      </p:sp>
      <p:pic>
        <p:nvPicPr>
          <p:cNvPr id="1028" name="Picture 4" descr="an insurance consultant visiting senior woman at home - nursing care plan stock pictures, royalty-free photos &amp; images">
            <a:extLst>
              <a:ext uri="{FF2B5EF4-FFF2-40B4-BE49-F238E27FC236}">
                <a16:creationId xmlns:a16="http://schemas.microsoft.com/office/drawing/2014/main" id="{A18DA14E-AECC-0742-6096-3CC5193171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18" t="11696" r="10438"/>
          <a:stretch/>
        </p:blipFill>
        <p:spPr bwMode="auto">
          <a:xfrm>
            <a:off x="6650621" y="1734206"/>
            <a:ext cx="4758046" cy="43872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ack background with blue text&#10;&#10;AI-generated content may be incorrect.">
            <a:extLst>
              <a:ext uri="{FF2B5EF4-FFF2-40B4-BE49-F238E27FC236}">
                <a16:creationId xmlns:a16="http://schemas.microsoft.com/office/drawing/2014/main" id="{E67D24E4-C0D6-4533-754B-597DA363FAAF}"/>
              </a:ext>
            </a:extLst>
          </p:cNvPr>
          <p:cNvPicPr>
            <a:picLocks noChangeAspect="1"/>
          </p:cNvPicPr>
          <p:nvPr/>
        </p:nvPicPr>
        <p:blipFill>
          <a:blip r:embed="rId4"/>
          <a:stretch>
            <a:fillRect/>
          </a:stretch>
        </p:blipFill>
        <p:spPr>
          <a:xfrm>
            <a:off x="10159022" y="6137549"/>
            <a:ext cx="1843924" cy="565291"/>
          </a:xfrm>
          <a:prstGeom prst="rect">
            <a:avLst/>
          </a:prstGeom>
        </p:spPr>
      </p:pic>
    </p:spTree>
    <p:extLst>
      <p:ext uri="{BB962C8B-B14F-4D97-AF65-F5344CB8AC3E}">
        <p14:creationId xmlns:p14="http://schemas.microsoft.com/office/powerpoint/2010/main" val="2559079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18784" t="24405" r="15926" b="10631"/>
          <a:stretch/>
        </p:blipFill>
        <p:spPr>
          <a:xfrm>
            <a:off x="1494086" y="1534152"/>
            <a:ext cx="3096582" cy="2054026"/>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1480"/>
          <a:stretch/>
        </p:blipFill>
        <p:spPr>
          <a:xfrm>
            <a:off x="8455542" y="1534152"/>
            <a:ext cx="3127713" cy="2054026"/>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555" b="3957"/>
          <a:stretch/>
        </p:blipFill>
        <p:spPr>
          <a:xfrm>
            <a:off x="4962525" y="1534152"/>
            <a:ext cx="3121873" cy="2054026"/>
          </a:xfrm>
          <a:prstGeom prst="rect">
            <a:avLst/>
          </a:prstGeom>
        </p:spPr>
      </p:pic>
      <p:sp>
        <p:nvSpPr>
          <p:cNvPr id="16" name="Right Triangle 15">
            <a:extLst>
              <a:ext uri="{FF2B5EF4-FFF2-40B4-BE49-F238E27FC236}">
                <a16:creationId xmlns:a16="http://schemas.microsoft.com/office/drawing/2014/main" id="{54B1A6AF-F84D-B842-AC7D-6BBB349AE9F8}"/>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454183" y="284137"/>
            <a:ext cx="10083529" cy="707886"/>
          </a:xfrm>
          <a:prstGeom prst="rect">
            <a:avLst/>
          </a:prstGeom>
          <a:noFill/>
        </p:spPr>
        <p:txBody>
          <a:bodyPr wrap="square" rtlCol="0">
            <a:spAutoFit/>
          </a:bodyPr>
          <a:lstStyle/>
          <a:p>
            <a:r>
              <a:rPr lang="en-US" sz="4000" b="1" dirty="0">
                <a:solidFill>
                  <a:srgbClr val="002060"/>
                </a:solidFill>
                <a:latin typeface="Helvetica" panose="020B0604020202020204" pitchFamily="34" charset="0"/>
                <a:cs typeface="Helvetica" panose="020B0604020202020204" pitchFamily="34" charset="0"/>
              </a:rPr>
              <a:t>The Care Plan: Details</a:t>
            </a:r>
          </a:p>
        </p:txBody>
      </p:sp>
      <p:sp>
        <p:nvSpPr>
          <p:cNvPr id="10" name="TextBox 9"/>
          <p:cNvSpPr txBox="1"/>
          <p:nvPr/>
        </p:nvSpPr>
        <p:spPr>
          <a:xfrm>
            <a:off x="1494086" y="4529042"/>
            <a:ext cx="3096581" cy="1492716"/>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2060"/>
                </a:solidFill>
              </a:rPr>
              <a:t>Medical </a:t>
            </a:r>
          </a:p>
          <a:p>
            <a:pPr marL="457200" indent="-457200">
              <a:buFont typeface="Arial" panose="020B0604020202020204" pitchFamily="34" charset="0"/>
              <a:buChar char="•"/>
            </a:pPr>
            <a:r>
              <a:rPr lang="en-US" sz="2800" dirty="0">
                <a:solidFill>
                  <a:srgbClr val="002060"/>
                </a:solidFill>
              </a:rPr>
              <a:t>Mental Health </a:t>
            </a:r>
          </a:p>
          <a:p>
            <a:pPr marL="457200" indent="-457200">
              <a:buFont typeface="Arial" panose="020B0604020202020204" pitchFamily="34" charset="0"/>
              <a:buChar char="•"/>
            </a:pPr>
            <a:r>
              <a:rPr lang="en-US" sz="2800" dirty="0">
                <a:solidFill>
                  <a:srgbClr val="002060"/>
                </a:solidFill>
              </a:rPr>
              <a:t>Financial </a:t>
            </a:r>
          </a:p>
          <a:p>
            <a:pPr marL="457200" indent="-457200">
              <a:buFont typeface="Arial" panose="020B0604020202020204" pitchFamily="34" charset="0"/>
              <a:buChar char="•"/>
            </a:pPr>
            <a:endParaRPr lang="en-US" sz="700" dirty="0"/>
          </a:p>
        </p:txBody>
      </p:sp>
      <p:sp>
        <p:nvSpPr>
          <p:cNvPr id="14" name="TextBox 13"/>
          <p:cNvSpPr txBox="1"/>
          <p:nvPr/>
        </p:nvSpPr>
        <p:spPr>
          <a:xfrm>
            <a:off x="8455541" y="4529042"/>
            <a:ext cx="3127713" cy="1661993"/>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2060"/>
                </a:solidFill>
              </a:rPr>
              <a:t>Will</a:t>
            </a:r>
          </a:p>
          <a:p>
            <a:pPr marL="457200" indent="-457200">
              <a:buFont typeface="Arial" panose="020B0604020202020204" pitchFamily="34" charset="0"/>
              <a:buChar char="•"/>
            </a:pPr>
            <a:r>
              <a:rPr lang="en-US" sz="2800" dirty="0">
                <a:solidFill>
                  <a:srgbClr val="002060"/>
                </a:solidFill>
              </a:rPr>
              <a:t>(Living) Trust</a:t>
            </a:r>
          </a:p>
          <a:p>
            <a:pPr marL="457200" indent="-457200">
              <a:buFont typeface="Arial" panose="020B0604020202020204" pitchFamily="34" charset="0"/>
              <a:buChar char="•"/>
            </a:pPr>
            <a:r>
              <a:rPr lang="en-US" sz="2800" dirty="0">
                <a:solidFill>
                  <a:srgbClr val="002060"/>
                </a:solidFill>
              </a:rPr>
              <a:t>Estate Planning </a:t>
            </a:r>
          </a:p>
          <a:p>
            <a:pPr marL="285750" indent="-285750">
              <a:buFont typeface="Arial" panose="020B0604020202020204" pitchFamily="34" charset="0"/>
              <a:buChar char="•"/>
            </a:pPr>
            <a:endParaRPr lang="en-US" dirty="0">
              <a:solidFill>
                <a:srgbClr val="002060"/>
              </a:solidFill>
            </a:endParaRPr>
          </a:p>
        </p:txBody>
      </p:sp>
      <p:sp>
        <p:nvSpPr>
          <p:cNvPr id="18" name="TextBox 17"/>
          <p:cNvSpPr txBox="1"/>
          <p:nvPr/>
        </p:nvSpPr>
        <p:spPr>
          <a:xfrm>
            <a:off x="4826227" y="4529042"/>
            <a:ext cx="3258171" cy="800219"/>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2060"/>
                </a:solidFill>
              </a:rPr>
              <a:t>Living Will</a:t>
            </a:r>
          </a:p>
          <a:p>
            <a:pPr marL="285750" indent="-285750">
              <a:buFont typeface="Arial" panose="020B0604020202020204" pitchFamily="34" charset="0"/>
              <a:buChar char="•"/>
            </a:pPr>
            <a:endParaRPr lang="en-US" dirty="0">
              <a:solidFill>
                <a:srgbClr val="002060"/>
              </a:solidFill>
            </a:endParaRPr>
          </a:p>
        </p:txBody>
      </p:sp>
      <p:sp>
        <p:nvSpPr>
          <p:cNvPr id="21" name="Rectangle 20"/>
          <p:cNvSpPr/>
          <p:nvPr/>
        </p:nvSpPr>
        <p:spPr>
          <a:xfrm>
            <a:off x="1387896" y="3590587"/>
            <a:ext cx="3250305" cy="830997"/>
          </a:xfrm>
          <a:prstGeom prst="rect">
            <a:avLst/>
          </a:prstGeom>
          <a:solidFill>
            <a:schemeClr val="bg1">
              <a:alpha val="79000"/>
            </a:schemeClr>
          </a:solidFill>
          <a:ln>
            <a:noFill/>
          </a:ln>
        </p:spPr>
        <p:txBody>
          <a:bodyPr wrap="square">
            <a:spAutoFit/>
          </a:bodyPr>
          <a:lstStyle/>
          <a:p>
            <a:pPr algn="ctr"/>
            <a:r>
              <a:rPr lang="en-US" sz="2400" b="1" dirty="0">
                <a:solidFill>
                  <a:srgbClr val="002060"/>
                </a:solidFill>
                <a:latin typeface="Helvetica" charset="0"/>
                <a:ea typeface="Helvetica" charset="0"/>
                <a:cs typeface="Helvetica" charset="0"/>
              </a:rPr>
              <a:t>Power of Attorney (POA)</a:t>
            </a:r>
            <a:endParaRPr lang="en-US" sz="2400" b="1" dirty="0">
              <a:solidFill>
                <a:srgbClr val="002060"/>
              </a:solidFill>
            </a:endParaRPr>
          </a:p>
        </p:txBody>
      </p:sp>
      <p:sp>
        <p:nvSpPr>
          <p:cNvPr id="22" name="Rectangle 21"/>
          <p:cNvSpPr/>
          <p:nvPr/>
        </p:nvSpPr>
        <p:spPr>
          <a:xfrm>
            <a:off x="4826226" y="3590587"/>
            <a:ext cx="3027602" cy="830997"/>
          </a:xfrm>
          <a:prstGeom prst="rect">
            <a:avLst/>
          </a:prstGeom>
          <a:solidFill>
            <a:schemeClr val="bg1">
              <a:alpha val="79000"/>
            </a:schemeClr>
          </a:solidFill>
          <a:ln>
            <a:noFill/>
          </a:ln>
        </p:spPr>
        <p:txBody>
          <a:bodyPr wrap="square">
            <a:spAutoFit/>
          </a:bodyPr>
          <a:lstStyle/>
          <a:p>
            <a:pPr algn="ctr"/>
            <a:r>
              <a:rPr lang="en-US" sz="2400" b="1" dirty="0">
                <a:solidFill>
                  <a:srgbClr val="0C234B"/>
                </a:solidFill>
                <a:latin typeface="Helvetica" charset="0"/>
                <a:ea typeface="Helvetica" charset="0"/>
                <a:cs typeface="Helvetica" charset="0"/>
              </a:rPr>
              <a:t>Documents and Directives</a:t>
            </a:r>
            <a:endParaRPr lang="en-US" sz="2400" b="1" dirty="0">
              <a:solidFill>
                <a:srgbClr val="0C234B"/>
              </a:solidFill>
            </a:endParaRPr>
          </a:p>
        </p:txBody>
      </p:sp>
      <p:sp>
        <p:nvSpPr>
          <p:cNvPr id="20" name="Rectangle 19"/>
          <p:cNvSpPr/>
          <p:nvPr/>
        </p:nvSpPr>
        <p:spPr>
          <a:xfrm>
            <a:off x="8455541" y="3590586"/>
            <a:ext cx="3127713" cy="830997"/>
          </a:xfrm>
          <a:prstGeom prst="rect">
            <a:avLst/>
          </a:prstGeom>
          <a:solidFill>
            <a:schemeClr val="bg1">
              <a:alpha val="79000"/>
            </a:schemeClr>
          </a:solidFill>
          <a:ln>
            <a:noFill/>
          </a:ln>
        </p:spPr>
        <p:txBody>
          <a:bodyPr wrap="square">
            <a:spAutoFit/>
          </a:bodyPr>
          <a:lstStyle/>
          <a:p>
            <a:pPr algn="ctr"/>
            <a:r>
              <a:rPr lang="en-US" sz="2400" b="1" dirty="0">
                <a:solidFill>
                  <a:srgbClr val="0C234B"/>
                </a:solidFill>
                <a:latin typeface="Helvetica" charset="0"/>
                <a:ea typeface="Helvetica" charset="0"/>
                <a:cs typeface="Helvetica" charset="0"/>
              </a:rPr>
              <a:t>Person and Directive</a:t>
            </a:r>
            <a:endParaRPr lang="en-US" sz="2400" b="1" dirty="0">
              <a:solidFill>
                <a:srgbClr val="0C234B"/>
              </a:solidFill>
            </a:endParaRPr>
          </a:p>
        </p:txBody>
      </p:sp>
      <p:sp>
        <p:nvSpPr>
          <p:cNvPr id="5" name="Right Triangle 4">
            <a:extLst>
              <a:ext uri="{FF2B5EF4-FFF2-40B4-BE49-F238E27FC236}">
                <a16:creationId xmlns:a16="http://schemas.microsoft.com/office/drawing/2014/main" id="{A47AC919-5AFD-728C-AEF8-A38420E46B66}"/>
              </a:ext>
            </a:extLst>
          </p:cNvPr>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blue text&#10;&#10;AI-generated content may be incorrect.">
            <a:extLst>
              <a:ext uri="{FF2B5EF4-FFF2-40B4-BE49-F238E27FC236}">
                <a16:creationId xmlns:a16="http://schemas.microsoft.com/office/drawing/2014/main" id="{07C01D59-1FE6-9511-CCEB-A5381D0E1883}"/>
              </a:ext>
            </a:extLst>
          </p:cNvPr>
          <p:cNvPicPr>
            <a:picLocks noChangeAspect="1"/>
          </p:cNvPicPr>
          <p:nvPr/>
        </p:nvPicPr>
        <p:blipFill>
          <a:blip r:embed="rId6"/>
          <a:stretch>
            <a:fillRect/>
          </a:stretch>
        </p:blipFill>
        <p:spPr>
          <a:xfrm>
            <a:off x="10159022" y="6137549"/>
            <a:ext cx="1843924" cy="565291"/>
          </a:xfrm>
          <a:prstGeom prst="rect">
            <a:avLst/>
          </a:prstGeom>
        </p:spPr>
      </p:pic>
    </p:spTree>
    <p:extLst>
      <p:ext uri="{BB962C8B-B14F-4D97-AF65-F5344CB8AC3E}">
        <p14:creationId xmlns:p14="http://schemas.microsoft.com/office/powerpoint/2010/main" val="2537788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group of people taking photo near brown wooden tree">
            <a:extLst>
              <a:ext uri="{FF2B5EF4-FFF2-40B4-BE49-F238E27FC236}">
                <a16:creationId xmlns:a16="http://schemas.microsoft.com/office/drawing/2014/main" id="{E70A33F8-772A-40E0-A3E7-EE553FC924B7}"/>
              </a:ext>
            </a:extLst>
          </p:cNvPr>
          <p:cNvPicPr>
            <a:picLocks noChangeAspect="1" noChangeArrowheads="1"/>
          </p:cNvPicPr>
          <p:nvPr/>
        </p:nvPicPr>
        <p:blipFill rotWithShape="1">
          <a:blip r:embed="rId2">
            <a:alphaModFix amt="27000"/>
            <a:extLst>
              <a:ext uri="{28A0092B-C50C-407E-A947-70E740481C1C}">
                <a14:useLocalDpi xmlns:a14="http://schemas.microsoft.com/office/drawing/2010/main" val="0"/>
              </a:ext>
            </a:extLst>
          </a:blip>
          <a:srcRect t="10939"/>
          <a:stretch/>
        </p:blipFill>
        <p:spPr bwMode="auto">
          <a:xfrm>
            <a:off x="0" y="0"/>
            <a:ext cx="12192000" cy="68733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7058B5E-2B93-4E8F-AD13-0645E521BBF0}"/>
              </a:ext>
            </a:extLst>
          </p:cNvPr>
          <p:cNvSpPr txBox="1"/>
          <p:nvPr/>
        </p:nvSpPr>
        <p:spPr>
          <a:xfrm>
            <a:off x="1557869" y="127148"/>
            <a:ext cx="7335278" cy="1015663"/>
          </a:xfrm>
          <a:prstGeom prst="rect">
            <a:avLst/>
          </a:prstGeom>
          <a:noFill/>
        </p:spPr>
        <p:txBody>
          <a:bodyPr wrap="none" rtlCol="0">
            <a:spAutoFit/>
          </a:bodyPr>
          <a:lstStyle/>
          <a:p>
            <a:r>
              <a:rPr lang="en-US" sz="6000" b="1" dirty="0">
                <a:solidFill>
                  <a:srgbClr val="002060"/>
                </a:solidFill>
                <a:latin typeface="Helvetica" panose="020B0604020202020204" pitchFamily="34" charset="0"/>
                <a:cs typeface="Helvetica" panose="020B0604020202020204" pitchFamily="34" charset="0"/>
              </a:rPr>
              <a:t>You Are Not Alone! </a:t>
            </a:r>
          </a:p>
        </p:txBody>
      </p:sp>
      <p:sp>
        <p:nvSpPr>
          <p:cNvPr id="6" name="Right Triangle 5">
            <a:extLst>
              <a:ext uri="{FF2B5EF4-FFF2-40B4-BE49-F238E27FC236}">
                <a16:creationId xmlns:a16="http://schemas.microsoft.com/office/drawing/2014/main" id="{04F1F9AF-4B9A-48F5-A981-7282489520FE}"/>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EE5BAC95-CD8C-4C7A-806F-B791ECADE3B4}"/>
              </a:ext>
            </a:extLst>
          </p:cNvPr>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blue text&#10;&#10;AI-generated content may be incorrect.">
            <a:extLst>
              <a:ext uri="{FF2B5EF4-FFF2-40B4-BE49-F238E27FC236}">
                <a16:creationId xmlns:a16="http://schemas.microsoft.com/office/drawing/2014/main" id="{23F984A0-DA5C-707E-971A-B25243893A54}"/>
              </a:ext>
            </a:extLst>
          </p:cNvPr>
          <p:cNvPicPr>
            <a:picLocks noChangeAspect="1"/>
          </p:cNvPicPr>
          <p:nvPr/>
        </p:nvPicPr>
        <p:blipFill>
          <a:blip r:embed="rId3"/>
          <a:stretch>
            <a:fillRect/>
          </a:stretch>
        </p:blipFill>
        <p:spPr>
          <a:xfrm>
            <a:off x="10159022" y="6137549"/>
            <a:ext cx="1843924" cy="565291"/>
          </a:xfrm>
          <a:prstGeom prst="rect">
            <a:avLst/>
          </a:prstGeom>
        </p:spPr>
      </p:pic>
    </p:spTree>
    <p:extLst>
      <p:ext uri="{BB962C8B-B14F-4D97-AF65-F5344CB8AC3E}">
        <p14:creationId xmlns:p14="http://schemas.microsoft.com/office/powerpoint/2010/main" val="3237902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Triangle 14"/>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5">
            <a:extLst>
              <a:ext uri="{FF2B5EF4-FFF2-40B4-BE49-F238E27FC236}">
                <a16:creationId xmlns:a16="http://schemas.microsoft.com/office/drawing/2014/main" id="{54B1A6AF-F84D-B842-AC7D-6BBB349AE9F8}"/>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26446" y="5867824"/>
            <a:ext cx="7836926" cy="923330"/>
          </a:xfrm>
          <a:prstGeom prst="rect">
            <a:avLst/>
          </a:prstGeom>
          <a:noFill/>
        </p:spPr>
        <p:txBody>
          <a:bodyPr wrap="square" rtlCol="0">
            <a:spAutoFit/>
          </a:bodyPr>
          <a:lstStyle/>
          <a:p>
            <a:r>
              <a:rPr lang="en-US" sz="5400" b="1" dirty="0">
                <a:solidFill>
                  <a:schemeClr val="bg1"/>
                </a:solidFill>
                <a:latin typeface="Helvetica" panose="020B0604020202020204" pitchFamily="34" charset="0"/>
                <a:cs typeface="Helvetica" panose="020B0604020202020204" pitchFamily="34" charset="0"/>
              </a:rPr>
              <a:t>Benefits of Caregiving</a:t>
            </a:r>
          </a:p>
        </p:txBody>
      </p:sp>
      <p:sp>
        <p:nvSpPr>
          <p:cNvPr id="9" name="TextBox 8"/>
          <p:cNvSpPr txBox="1"/>
          <p:nvPr/>
        </p:nvSpPr>
        <p:spPr>
          <a:xfrm>
            <a:off x="1663585" y="222753"/>
            <a:ext cx="8864829" cy="707886"/>
          </a:xfrm>
          <a:prstGeom prst="rect">
            <a:avLst/>
          </a:prstGeom>
          <a:noFill/>
        </p:spPr>
        <p:txBody>
          <a:bodyPr wrap="square" rtlCol="0">
            <a:spAutoFit/>
          </a:bodyPr>
          <a:lstStyle/>
          <a:p>
            <a:r>
              <a:rPr lang="en-US" sz="4000" b="1" dirty="0">
                <a:solidFill>
                  <a:srgbClr val="002060"/>
                </a:solidFill>
                <a:latin typeface="Helvetica" panose="020B0604020202020204" pitchFamily="34" charset="0"/>
                <a:cs typeface="Helvetica" panose="020B0604020202020204" pitchFamily="34" charset="0"/>
              </a:rPr>
              <a:t>The Legal and the Financial </a:t>
            </a:r>
          </a:p>
        </p:txBody>
      </p:sp>
      <p:sp>
        <p:nvSpPr>
          <p:cNvPr id="6" name="TextBox 5"/>
          <p:cNvSpPr txBox="1"/>
          <p:nvPr/>
        </p:nvSpPr>
        <p:spPr>
          <a:xfrm>
            <a:off x="6294741" y="1565990"/>
            <a:ext cx="5579708" cy="4678204"/>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C234B"/>
                </a:solidFill>
                <a:latin typeface="Helvetica" panose="020B0604020202020204" pitchFamily="34" charset="0"/>
                <a:cs typeface="Helvetica" panose="020B0604020202020204" pitchFamily="34" charset="0"/>
              </a:rPr>
              <a:t>Legal Considerations </a:t>
            </a:r>
          </a:p>
          <a:p>
            <a:pPr marL="914400" lvl="1" indent="-457200">
              <a:buFont typeface="Arial" panose="020B0604020202020204" pitchFamily="34" charset="0"/>
              <a:buChar char="•"/>
            </a:pPr>
            <a:r>
              <a:rPr lang="en-US" sz="3200" b="1" dirty="0">
                <a:solidFill>
                  <a:srgbClr val="0C234B"/>
                </a:solidFill>
                <a:latin typeface="Helvetica" panose="020B0604020202020204" pitchFamily="34" charset="0"/>
                <a:cs typeface="Helvetica" panose="020B0604020202020204" pitchFamily="34" charset="0"/>
              </a:rPr>
              <a:t>Power of Attorney</a:t>
            </a:r>
          </a:p>
          <a:p>
            <a:pPr marL="914400" lvl="1" indent="-457200">
              <a:buFont typeface="Arial" panose="020B0604020202020204" pitchFamily="34" charset="0"/>
              <a:buChar char="•"/>
            </a:pPr>
            <a:r>
              <a:rPr lang="en-US" sz="3200" b="1" dirty="0">
                <a:solidFill>
                  <a:srgbClr val="0C234B"/>
                </a:solidFill>
                <a:latin typeface="Helvetica" panose="020B0604020202020204" pitchFamily="34" charset="0"/>
                <a:cs typeface="Helvetica" panose="020B0604020202020204" pitchFamily="34" charset="0"/>
              </a:rPr>
              <a:t>Estate Planning</a:t>
            </a:r>
          </a:p>
          <a:p>
            <a:pPr marL="457200" indent="-457200">
              <a:buFont typeface="Arial" panose="020B0604020202020204" pitchFamily="34" charset="0"/>
              <a:buChar char="•"/>
            </a:pPr>
            <a:r>
              <a:rPr lang="en-US" sz="3200" b="1" dirty="0">
                <a:solidFill>
                  <a:srgbClr val="0C234B"/>
                </a:solidFill>
                <a:latin typeface="Helvetica" panose="020B0604020202020204" pitchFamily="34" charset="0"/>
                <a:cs typeface="Helvetica" panose="020B0604020202020204" pitchFamily="34" charset="0"/>
              </a:rPr>
              <a:t>Financial Considerations </a:t>
            </a:r>
          </a:p>
          <a:p>
            <a:pPr marL="914400" lvl="1" indent="-457200">
              <a:buFont typeface="Arial" panose="020B0604020202020204" pitchFamily="34" charset="0"/>
              <a:buChar char="•"/>
            </a:pPr>
            <a:r>
              <a:rPr lang="en-US" sz="3200" b="1" dirty="0">
                <a:solidFill>
                  <a:srgbClr val="0C234B"/>
                </a:solidFill>
                <a:latin typeface="Helvetica" panose="020B0604020202020204" pitchFamily="34" charset="0"/>
                <a:cs typeface="Helvetica" panose="020B0604020202020204" pitchFamily="34" charset="0"/>
              </a:rPr>
              <a:t>Medicare </a:t>
            </a:r>
          </a:p>
          <a:p>
            <a:pPr marL="914400" lvl="1" indent="-457200">
              <a:buFont typeface="Arial" panose="020B0604020202020204" pitchFamily="34" charset="0"/>
              <a:buChar char="•"/>
            </a:pPr>
            <a:r>
              <a:rPr lang="en-US" sz="3200" b="1" dirty="0">
                <a:solidFill>
                  <a:srgbClr val="0C234B"/>
                </a:solidFill>
                <a:latin typeface="Helvetica" panose="020B0604020202020204" pitchFamily="34" charset="0"/>
                <a:cs typeface="Helvetica" panose="020B0604020202020204" pitchFamily="34" charset="0"/>
              </a:rPr>
              <a:t>Medicaid </a:t>
            </a:r>
          </a:p>
          <a:p>
            <a:pPr marL="914400" lvl="1" indent="-457200">
              <a:buFont typeface="Arial" panose="020B0604020202020204" pitchFamily="34" charset="0"/>
              <a:buChar char="•"/>
            </a:pPr>
            <a:r>
              <a:rPr lang="en-US" sz="3200" b="1" dirty="0">
                <a:solidFill>
                  <a:srgbClr val="0C234B"/>
                </a:solidFill>
                <a:latin typeface="Helvetica" panose="020B0604020202020204" pitchFamily="34" charset="0"/>
                <a:cs typeface="Helvetica" panose="020B0604020202020204" pitchFamily="34" charset="0"/>
              </a:rPr>
              <a:t>Medical &amp; Long-Term Options </a:t>
            </a:r>
          </a:p>
          <a:p>
            <a:endParaRPr lang="en-US" sz="2400" dirty="0">
              <a:solidFill>
                <a:srgbClr val="0C234B"/>
              </a:solidFill>
              <a:latin typeface="Helvetica" panose="020B0604020202020204" pitchFamily="34" charset="0"/>
              <a:cs typeface="Helvetica" panose="020B0604020202020204" pitchFamily="34" charset="0"/>
            </a:endParaRPr>
          </a:p>
          <a:p>
            <a:endParaRPr lang="en-US" dirty="0"/>
          </a:p>
        </p:txBody>
      </p:sp>
      <p:pic>
        <p:nvPicPr>
          <p:cNvPr id="5126" name="Picture 6" descr="Free Woman Kissing Woman's Cheek Stock Photo">
            <a:extLst>
              <a:ext uri="{FF2B5EF4-FFF2-40B4-BE49-F238E27FC236}">
                <a16:creationId xmlns:a16="http://schemas.microsoft.com/office/drawing/2014/main" id="{670D622B-5633-5111-A211-9B621CDA0163}"/>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967959" y="1316181"/>
            <a:ext cx="4128040" cy="48298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black background with blue text&#10;&#10;AI-generated content may be incorrect.">
            <a:extLst>
              <a:ext uri="{FF2B5EF4-FFF2-40B4-BE49-F238E27FC236}">
                <a16:creationId xmlns:a16="http://schemas.microsoft.com/office/drawing/2014/main" id="{89CAA53F-493D-1319-BC94-877BE8007208}"/>
              </a:ext>
            </a:extLst>
          </p:cNvPr>
          <p:cNvPicPr>
            <a:picLocks noChangeAspect="1"/>
          </p:cNvPicPr>
          <p:nvPr/>
        </p:nvPicPr>
        <p:blipFill>
          <a:blip r:embed="rId4"/>
          <a:stretch>
            <a:fillRect/>
          </a:stretch>
        </p:blipFill>
        <p:spPr>
          <a:xfrm>
            <a:off x="10159022" y="6137549"/>
            <a:ext cx="1843924" cy="565291"/>
          </a:xfrm>
          <a:prstGeom prst="rect">
            <a:avLst/>
          </a:prstGeom>
        </p:spPr>
      </p:pic>
    </p:spTree>
    <p:extLst>
      <p:ext uri="{BB962C8B-B14F-4D97-AF65-F5344CB8AC3E}">
        <p14:creationId xmlns:p14="http://schemas.microsoft.com/office/powerpoint/2010/main" val="207868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additive="base">
                                        <p:cTn id="28"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 calcmode="lin" valueType="num">
                                      <p:cBhvr additive="base">
                                        <p:cTn id="34"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 calcmode="lin" valueType="num">
                                      <p:cBhvr additive="base">
                                        <p:cTn id="40"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6">
                                            <p:txEl>
                                              <p:pRg st="6" end="6"/>
                                            </p:txEl>
                                          </p:spTgt>
                                        </p:tgtEl>
                                        <p:attrNameLst>
                                          <p:attrName>style.visibility</p:attrName>
                                        </p:attrNameLst>
                                      </p:cBhvr>
                                      <p:to>
                                        <p:strVal val="visible"/>
                                      </p:to>
                                    </p:set>
                                    <p:anim calcmode="lin" valueType="num">
                                      <p:cBhvr additive="base">
                                        <p:cTn id="46"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ext Placeholder 5"/>
          <p:cNvSpPr txBox="1">
            <a:spLocks/>
          </p:cNvSpPr>
          <p:nvPr/>
        </p:nvSpPr>
        <p:spPr>
          <a:xfrm rot="16200000">
            <a:off x="-397550" y="716707"/>
            <a:ext cx="2282413" cy="852209"/>
          </a:xfrm>
          <a:prstGeom prst="rect">
            <a:avLst/>
          </a:prstGeom>
        </p:spPr>
        <p:txBody>
          <a:bodyPr vert="horz" lIns="0" tIns="0" rIns="0" bIns="228600" rtlCol="0">
            <a:noAutofit/>
          </a:bodyPr>
          <a:lstStyle/>
          <a:p>
            <a:pPr lvl="0" defTabSz="457200">
              <a:lnSpc>
                <a:spcPct val="90000"/>
              </a:lnSpc>
              <a:defRPr/>
            </a:pPr>
            <a:endParaRPr lang="en-US" sz="2700" b="1" dirty="0">
              <a:solidFill>
                <a:schemeClr val="bg1"/>
              </a:solidFill>
              <a:latin typeface="Helvetica" charset="0"/>
              <a:ea typeface="Helvetica" charset="0"/>
              <a:cs typeface="Helvetica" charset="0"/>
            </a:endParaRPr>
          </a:p>
        </p:txBody>
      </p:sp>
      <p:sp>
        <p:nvSpPr>
          <p:cNvPr id="6" name="Rectangle 5"/>
          <p:cNvSpPr/>
          <p:nvPr/>
        </p:nvSpPr>
        <p:spPr>
          <a:xfrm>
            <a:off x="1195873" y="403565"/>
            <a:ext cx="10170837" cy="769441"/>
          </a:xfrm>
          <a:prstGeom prst="rect">
            <a:avLst/>
          </a:prstGeom>
        </p:spPr>
        <p:txBody>
          <a:bodyPr wrap="square">
            <a:spAutoFit/>
          </a:bodyPr>
          <a:lstStyle/>
          <a:p>
            <a:r>
              <a:rPr lang="en-US" sz="4400" b="1" dirty="0">
                <a:solidFill>
                  <a:srgbClr val="002060"/>
                </a:solidFill>
                <a:latin typeface="Helvetica" panose="020B0604020202020204" pitchFamily="34" charset="0"/>
                <a:cs typeface="Helvetica" panose="020B0604020202020204" pitchFamily="34" charset="0"/>
              </a:rPr>
              <a:t>Caregiving Conversations Defined</a:t>
            </a:r>
          </a:p>
        </p:txBody>
      </p:sp>
      <p:sp>
        <p:nvSpPr>
          <p:cNvPr id="7" name="Rectangle 6"/>
          <p:cNvSpPr/>
          <p:nvPr/>
        </p:nvSpPr>
        <p:spPr>
          <a:xfrm rot="1797238">
            <a:off x="6599751" y="2458817"/>
            <a:ext cx="5493665" cy="830997"/>
          </a:xfrm>
          <a:prstGeom prst="rect">
            <a:avLst/>
          </a:prstGeom>
        </p:spPr>
        <p:txBody>
          <a:bodyPr wrap="square">
            <a:spAutoFit/>
          </a:bodyPr>
          <a:lstStyle/>
          <a:p>
            <a:pPr marL="0" lvl="1" algn="r"/>
            <a:r>
              <a:rPr lang="en-US" sz="2400" dirty="0">
                <a:solidFill>
                  <a:srgbClr val="1E5288"/>
                </a:solidFill>
              </a:rPr>
              <a:t>“If something should happen to me, I want to make sure we are all on the same page.”</a:t>
            </a:r>
          </a:p>
        </p:txBody>
      </p:sp>
      <p:sp>
        <p:nvSpPr>
          <p:cNvPr id="8" name="Rectangle 7"/>
          <p:cNvSpPr/>
          <p:nvPr/>
        </p:nvSpPr>
        <p:spPr>
          <a:xfrm>
            <a:off x="1811383" y="5346329"/>
            <a:ext cx="8686987" cy="461665"/>
          </a:xfrm>
          <a:prstGeom prst="rect">
            <a:avLst/>
          </a:prstGeom>
        </p:spPr>
        <p:txBody>
          <a:bodyPr wrap="square">
            <a:spAutoFit/>
          </a:bodyPr>
          <a:lstStyle/>
          <a:p>
            <a:pPr marL="0" lvl="1"/>
            <a:r>
              <a:rPr lang="en-US" sz="2400" dirty="0">
                <a:solidFill>
                  <a:srgbClr val="70B865"/>
                </a:solidFill>
              </a:rPr>
              <a:t>“I am noticing changes, so I want to be prepared for the future.”</a:t>
            </a:r>
          </a:p>
        </p:txBody>
      </p:sp>
      <p:sp>
        <p:nvSpPr>
          <p:cNvPr id="9" name="Rectangle 8"/>
          <p:cNvSpPr/>
          <p:nvPr/>
        </p:nvSpPr>
        <p:spPr>
          <a:xfrm rot="20638660">
            <a:off x="837544" y="1668148"/>
            <a:ext cx="5698988" cy="830997"/>
          </a:xfrm>
          <a:prstGeom prst="rect">
            <a:avLst/>
          </a:prstGeom>
        </p:spPr>
        <p:txBody>
          <a:bodyPr wrap="square">
            <a:spAutoFit/>
          </a:bodyPr>
          <a:lstStyle/>
          <a:p>
            <a:pPr marL="0" lvl="1"/>
            <a:r>
              <a:rPr lang="en-US" sz="2400" dirty="0">
                <a:solidFill>
                  <a:srgbClr val="A95C42"/>
                </a:solidFill>
              </a:rPr>
              <a:t>“This may be uncomfortable, but it is important we talk about my wishes.”</a:t>
            </a:r>
          </a:p>
        </p:txBody>
      </p:sp>
      <p:sp>
        <p:nvSpPr>
          <p:cNvPr id="11" name="Right Triangle 10">
            <a:extLst>
              <a:ext uri="{FF2B5EF4-FFF2-40B4-BE49-F238E27FC236}">
                <a16:creationId xmlns:a16="http://schemas.microsoft.com/office/drawing/2014/main" id="{54B1A6AF-F84D-B842-AC7D-6BBB349AE9F8}"/>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82FCE43-ED24-5FAD-B31C-7DF1659C6D06}"/>
              </a:ext>
            </a:extLst>
          </p:cNvPr>
          <p:cNvSpPr txBox="1"/>
          <p:nvPr/>
        </p:nvSpPr>
        <p:spPr>
          <a:xfrm>
            <a:off x="2826550" y="3189183"/>
            <a:ext cx="5852160" cy="1569660"/>
          </a:xfrm>
          <a:prstGeom prst="rect">
            <a:avLst/>
          </a:prstGeom>
          <a:noFill/>
        </p:spPr>
        <p:txBody>
          <a:bodyPr wrap="square" rtlCol="0">
            <a:spAutoFit/>
          </a:bodyPr>
          <a:lstStyle/>
          <a:p>
            <a:pPr algn="ctr"/>
            <a:r>
              <a:rPr lang="en-US" sz="2400" b="1" dirty="0">
                <a:latin typeface="Helvetica" panose="020B0604020202020204" pitchFamily="34" charset="0"/>
                <a:cs typeface="Helvetica" panose="020B0604020202020204" pitchFamily="34" charset="0"/>
              </a:rPr>
              <a:t>The discussion of topics like finances, legal issues, estate planning, living situations, diagnosis, care and treatment plans, safety, and driving.</a:t>
            </a:r>
          </a:p>
        </p:txBody>
      </p:sp>
      <p:pic>
        <p:nvPicPr>
          <p:cNvPr id="2" name="Picture 1" descr="A black background with blue text&#10;&#10;AI-generated content may be incorrect.">
            <a:extLst>
              <a:ext uri="{FF2B5EF4-FFF2-40B4-BE49-F238E27FC236}">
                <a16:creationId xmlns:a16="http://schemas.microsoft.com/office/drawing/2014/main" id="{A46FC16B-23C3-336B-AF54-42D470D45BD1}"/>
              </a:ext>
            </a:extLst>
          </p:cNvPr>
          <p:cNvPicPr>
            <a:picLocks noChangeAspect="1"/>
          </p:cNvPicPr>
          <p:nvPr/>
        </p:nvPicPr>
        <p:blipFill>
          <a:blip r:embed="rId3"/>
          <a:stretch>
            <a:fillRect/>
          </a:stretch>
        </p:blipFill>
        <p:spPr>
          <a:xfrm>
            <a:off x="10159022" y="6137549"/>
            <a:ext cx="1843924" cy="565291"/>
          </a:xfrm>
          <a:prstGeom prst="rect">
            <a:avLst/>
          </a:prstGeom>
        </p:spPr>
      </p:pic>
    </p:spTree>
    <p:extLst>
      <p:ext uri="{BB962C8B-B14F-4D97-AF65-F5344CB8AC3E}">
        <p14:creationId xmlns:p14="http://schemas.microsoft.com/office/powerpoint/2010/main" val="4767730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Triangle 14"/>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5">
            <a:extLst>
              <a:ext uri="{FF2B5EF4-FFF2-40B4-BE49-F238E27FC236}">
                <a16:creationId xmlns:a16="http://schemas.microsoft.com/office/drawing/2014/main" id="{54B1A6AF-F84D-B842-AC7D-6BBB349AE9F8}"/>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195873" y="361295"/>
            <a:ext cx="8993342" cy="707886"/>
          </a:xfrm>
          <a:prstGeom prst="rect">
            <a:avLst/>
          </a:prstGeom>
          <a:noFill/>
        </p:spPr>
        <p:txBody>
          <a:bodyPr wrap="square" rtlCol="0">
            <a:spAutoFit/>
          </a:bodyPr>
          <a:lstStyle/>
          <a:p>
            <a:r>
              <a:rPr lang="en-US" sz="4000" b="1" dirty="0">
                <a:solidFill>
                  <a:srgbClr val="0C234B"/>
                </a:solidFill>
                <a:latin typeface="Helvetica" panose="020B0604020202020204" pitchFamily="34" charset="0"/>
                <a:cs typeface="Helvetica" panose="020B0604020202020204" pitchFamily="34" charset="0"/>
              </a:rPr>
              <a:t>To Talk or Not to Talk</a:t>
            </a:r>
          </a:p>
        </p:txBody>
      </p:sp>
      <p:sp>
        <p:nvSpPr>
          <p:cNvPr id="9" name="TextBox 8"/>
          <p:cNvSpPr txBox="1"/>
          <p:nvPr/>
        </p:nvSpPr>
        <p:spPr>
          <a:xfrm>
            <a:off x="1458686" y="3761248"/>
            <a:ext cx="4688102" cy="2369880"/>
          </a:xfrm>
          <a:prstGeom prst="rect">
            <a:avLst/>
          </a:prstGeom>
          <a:noFill/>
        </p:spPr>
        <p:txBody>
          <a:bodyPr wrap="square" rtlCol="0">
            <a:spAutoFit/>
          </a:bodyPr>
          <a:lstStyle/>
          <a:p>
            <a:pPr algn="ctr"/>
            <a:r>
              <a:rPr lang="en-US" sz="3600" b="1" u="sng" dirty="0">
                <a:solidFill>
                  <a:srgbClr val="002060"/>
                </a:solidFill>
              </a:rPr>
              <a:t>Not Talking</a:t>
            </a:r>
            <a:endParaRPr lang="en-US" sz="2800" u="sng" dirty="0">
              <a:solidFill>
                <a:srgbClr val="002060"/>
              </a:solidFill>
            </a:endParaRPr>
          </a:p>
          <a:p>
            <a:pPr marL="457200" indent="-457200">
              <a:buFont typeface="Arial" panose="020B0604020202020204" pitchFamily="34" charset="0"/>
              <a:buChar char="•"/>
            </a:pPr>
            <a:r>
              <a:rPr lang="en-US" sz="2800" dirty="0">
                <a:solidFill>
                  <a:srgbClr val="002060"/>
                </a:solidFill>
              </a:rPr>
              <a:t>No legal directives or rights</a:t>
            </a:r>
          </a:p>
          <a:p>
            <a:pPr marL="457200" indent="-457200">
              <a:buFont typeface="Arial" panose="020B0604020202020204" pitchFamily="34" charset="0"/>
              <a:buChar char="•"/>
            </a:pPr>
            <a:r>
              <a:rPr lang="en-US" sz="2800" dirty="0">
                <a:solidFill>
                  <a:srgbClr val="002060"/>
                </a:solidFill>
              </a:rPr>
              <a:t>Guesswork</a:t>
            </a:r>
          </a:p>
          <a:p>
            <a:pPr marL="457200" indent="-457200">
              <a:buFont typeface="Arial" panose="020B0604020202020204" pitchFamily="34" charset="0"/>
              <a:buChar char="•"/>
            </a:pPr>
            <a:r>
              <a:rPr lang="en-US" sz="2800" dirty="0">
                <a:solidFill>
                  <a:srgbClr val="002060"/>
                </a:solidFill>
              </a:rPr>
              <a:t>Family Disagreements</a:t>
            </a:r>
          </a:p>
          <a:p>
            <a:pPr marL="457200" indent="-457200">
              <a:buFont typeface="Arial" panose="020B0604020202020204" pitchFamily="34" charset="0"/>
              <a:buChar char="•"/>
            </a:pPr>
            <a:r>
              <a:rPr lang="en-US" sz="2800" dirty="0">
                <a:solidFill>
                  <a:srgbClr val="002060"/>
                </a:solidFill>
              </a:rPr>
              <a:t>Regrets</a:t>
            </a:r>
          </a:p>
        </p:txBody>
      </p:sp>
      <p:sp>
        <p:nvSpPr>
          <p:cNvPr id="10" name="TextBox 9"/>
          <p:cNvSpPr txBox="1"/>
          <p:nvPr/>
        </p:nvSpPr>
        <p:spPr>
          <a:xfrm>
            <a:off x="6544189" y="3761248"/>
            <a:ext cx="5468141" cy="2369880"/>
          </a:xfrm>
          <a:prstGeom prst="rect">
            <a:avLst/>
          </a:prstGeom>
          <a:noFill/>
        </p:spPr>
        <p:txBody>
          <a:bodyPr wrap="square" rtlCol="0">
            <a:spAutoFit/>
          </a:bodyPr>
          <a:lstStyle/>
          <a:p>
            <a:pPr algn="ctr"/>
            <a:r>
              <a:rPr lang="en-US" sz="3600" b="1" u="sng" dirty="0">
                <a:solidFill>
                  <a:srgbClr val="002060"/>
                </a:solidFill>
              </a:rPr>
              <a:t>Talking</a:t>
            </a:r>
            <a:endParaRPr lang="en-US" sz="2800" u="sng" dirty="0">
              <a:solidFill>
                <a:srgbClr val="002060"/>
              </a:solidFill>
            </a:endParaRPr>
          </a:p>
          <a:p>
            <a:pPr marL="457200" indent="-457200">
              <a:buFont typeface="Arial" panose="020B0604020202020204" pitchFamily="34" charset="0"/>
              <a:buChar char="•"/>
            </a:pPr>
            <a:r>
              <a:rPr lang="en-US" sz="2800" dirty="0">
                <a:solidFill>
                  <a:srgbClr val="002060"/>
                </a:solidFill>
              </a:rPr>
              <a:t>Clear directives and decisions</a:t>
            </a:r>
          </a:p>
          <a:p>
            <a:pPr marL="457200" indent="-457200">
              <a:buFont typeface="Arial" panose="020B0604020202020204" pitchFamily="34" charset="0"/>
              <a:buChar char="•"/>
            </a:pPr>
            <a:r>
              <a:rPr lang="en-US" sz="2800" dirty="0">
                <a:solidFill>
                  <a:srgbClr val="002060"/>
                </a:solidFill>
              </a:rPr>
              <a:t>Peace of mind for all</a:t>
            </a:r>
          </a:p>
          <a:p>
            <a:pPr marL="457200" indent="-457200">
              <a:buFont typeface="Arial" panose="020B0604020202020204" pitchFamily="34" charset="0"/>
              <a:buChar char="•"/>
            </a:pPr>
            <a:r>
              <a:rPr lang="en-US" sz="2800" dirty="0">
                <a:solidFill>
                  <a:srgbClr val="002060"/>
                </a:solidFill>
              </a:rPr>
              <a:t>Better caregiving &amp; quality of life</a:t>
            </a:r>
          </a:p>
          <a:p>
            <a:pPr marL="457200" indent="-457200">
              <a:buFont typeface="Arial" panose="020B0604020202020204" pitchFamily="34" charset="0"/>
              <a:buChar char="•"/>
            </a:pPr>
            <a:r>
              <a:rPr lang="en-US" sz="2800" dirty="0">
                <a:solidFill>
                  <a:srgbClr val="002060"/>
                </a:solidFill>
              </a:rPr>
              <a:t>Less guilt, “healthier” grieving</a:t>
            </a: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artisticBlur radius="100"/>
                    </a14:imgEffect>
                  </a14:imgLayer>
                </a14:imgProps>
              </a:ext>
              <a:ext uri="{28A0092B-C50C-407E-A947-70E740481C1C}">
                <a14:useLocalDpi xmlns:a14="http://schemas.microsoft.com/office/drawing/2010/main" val="0"/>
              </a:ext>
            </a:extLst>
          </a:blip>
          <a:stretch>
            <a:fillRect/>
          </a:stretch>
        </p:blipFill>
        <p:spPr>
          <a:xfrm>
            <a:off x="1787581" y="1082284"/>
            <a:ext cx="4018447" cy="267896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9035" y="1082284"/>
            <a:ext cx="4018447" cy="2678964"/>
          </a:xfrm>
          <a:prstGeom prst="rect">
            <a:avLst/>
          </a:prstGeom>
        </p:spPr>
      </p:pic>
      <p:pic>
        <p:nvPicPr>
          <p:cNvPr id="3" name="Picture 2" descr="A black background with blue text&#10;&#10;AI-generated content may be incorrect.">
            <a:extLst>
              <a:ext uri="{FF2B5EF4-FFF2-40B4-BE49-F238E27FC236}">
                <a16:creationId xmlns:a16="http://schemas.microsoft.com/office/drawing/2014/main" id="{4FCE2A47-B537-9044-0AF8-2A5C8FC85A07}"/>
              </a:ext>
            </a:extLst>
          </p:cNvPr>
          <p:cNvPicPr>
            <a:picLocks noChangeAspect="1"/>
          </p:cNvPicPr>
          <p:nvPr/>
        </p:nvPicPr>
        <p:blipFill>
          <a:blip r:embed="rId6"/>
          <a:stretch>
            <a:fillRect/>
          </a:stretch>
        </p:blipFill>
        <p:spPr>
          <a:xfrm>
            <a:off x="10159022" y="6137549"/>
            <a:ext cx="1843924" cy="565291"/>
          </a:xfrm>
          <a:prstGeom prst="rect">
            <a:avLst/>
          </a:prstGeom>
        </p:spPr>
      </p:pic>
    </p:spTree>
    <p:extLst>
      <p:ext uri="{BB962C8B-B14F-4D97-AF65-F5344CB8AC3E}">
        <p14:creationId xmlns:p14="http://schemas.microsoft.com/office/powerpoint/2010/main" val="693579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117" r="35541"/>
          <a:stretch/>
        </p:blipFill>
        <p:spPr>
          <a:xfrm>
            <a:off x="1444426" y="1605"/>
            <a:ext cx="6411656" cy="6856395"/>
          </a:xfrm>
          <a:prstGeom prst="rect">
            <a:avLst/>
          </a:prstGeom>
        </p:spPr>
      </p:pic>
      <p:sp>
        <p:nvSpPr>
          <p:cNvPr id="16" name="Right Triangle 15">
            <a:extLst>
              <a:ext uri="{FF2B5EF4-FFF2-40B4-BE49-F238E27FC236}">
                <a16:creationId xmlns:a16="http://schemas.microsoft.com/office/drawing/2014/main" id="{54B1A6AF-F84D-B842-AC7D-6BBB349AE9F8}"/>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385255" y="493156"/>
            <a:ext cx="3510881" cy="5078313"/>
          </a:xfrm>
          <a:prstGeom prst="rect">
            <a:avLst/>
          </a:prstGeom>
          <a:noFill/>
        </p:spPr>
        <p:txBody>
          <a:bodyPr wrap="square" rtlCol="0">
            <a:spAutoFit/>
          </a:bodyPr>
          <a:lstStyle/>
          <a:p>
            <a:pPr algn="ctr"/>
            <a:r>
              <a:rPr lang="en-US" sz="3600" dirty="0">
                <a:solidFill>
                  <a:srgbClr val="1E5288"/>
                </a:solidFill>
              </a:rPr>
              <a:t>More than 90% of adults report that EOL conversations are important, but only about 27% have these conversations</a:t>
            </a:r>
          </a:p>
          <a:p>
            <a:pPr algn="ctr"/>
            <a:r>
              <a:rPr lang="en-US" sz="3600" dirty="0">
                <a:solidFill>
                  <a:srgbClr val="1E5288"/>
                </a:solidFill>
              </a:rPr>
              <a:t>Why? </a:t>
            </a:r>
            <a:endParaRPr lang="en-US" sz="2800" dirty="0"/>
          </a:p>
        </p:txBody>
      </p:sp>
      <p:sp>
        <p:nvSpPr>
          <p:cNvPr id="6" name="TextBox 5"/>
          <p:cNvSpPr txBox="1"/>
          <p:nvPr/>
        </p:nvSpPr>
        <p:spPr>
          <a:xfrm>
            <a:off x="8704368" y="5716009"/>
            <a:ext cx="3191768" cy="276999"/>
          </a:xfrm>
          <a:prstGeom prst="rect">
            <a:avLst/>
          </a:prstGeom>
          <a:noFill/>
        </p:spPr>
        <p:txBody>
          <a:bodyPr wrap="square" rtlCol="0">
            <a:spAutoFit/>
          </a:bodyPr>
          <a:lstStyle/>
          <a:p>
            <a:r>
              <a:rPr lang="en-US" sz="1200" i="1" dirty="0"/>
              <a:t>The Conversation Project National Survey (2022) </a:t>
            </a:r>
          </a:p>
        </p:txBody>
      </p:sp>
      <p:sp>
        <p:nvSpPr>
          <p:cNvPr id="2" name="Right Triangle 1">
            <a:extLst>
              <a:ext uri="{FF2B5EF4-FFF2-40B4-BE49-F238E27FC236}">
                <a16:creationId xmlns:a16="http://schemas.microsoft.com/office/drawing/2014/main" id="{669D354A-79BD-7C3A-AA7F-127707A5A82C}"/>
              </a:ext>
            </a:extLst>
          </p:cNvPr>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blue text&#10;&#10;AI-generated content may be incorrect.">
            <a:extLst>
              <a:ext uri="{FF2B5EF4-FFF2-40B4-BE49-F238E27FC236}">
                <a16:creationId xmlns:a16="http://schemas.microsoft.com/office/drawing/2014/main" id="{B82B30D2-26F9-2823-6AA3-065643E38350}"/>
              </a:ext>
            </a:extLst>
          </p:cNvPr>
          <p:cNvPicPr>
            <a:picLocks noChangeAspect="1"/>
          </p:cNvPicPr>
          <p:nvPr/>
        </p:nvPicPr>
        <p:blipFill>
          <a:blip r:embed="rId4"/>
          <a:stretch>
            <a:fillRect/>
          </a:stretch>
        </p:blipFill>
        <p:spPr>
          <a:xfrm>
            <a:off x="10159022" y="6137549"/>
            <a:ext cx="1843924" cy="565291"/>
          </a:xfrm>
          <a:prstGeom prst="rect">
            <a:avLst/>
          </a:prstGeom>
        </p:spPr>
      </p:pic>
    </p:spTree>
    <p:extLst>
      <p:ext uri="{BB962C8B-B14F-4D97-AF65-F5344CB8AC3E}">
        <p14:creationId xmlns:p14="http://schemas.microsoft.com/office/powerpoint/2010/main" val="3760817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39011" y="184666"/>
            <a:ext cx="1382139" cy="2282413"/>
            <a:chOff x="-212378" y="1605"/>
            <a:chExt cx="1382139" cy="2282413"/>
          </a:xfrm>
        </p:grpSpPr>
        <p:sp>
          <p:nvSpPr>
            <p:cNvPr id="6" name="Right Triangle 5"/>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5"/>
            <p:cNvSpPr txBox="1">
              <a:spLocks/>
            </p:cNvSpPr>
            <p:nvPr/>
          </p:nvSpPr>
          <p:spPr>
            <a:xfrm rot="16200000">
              <a:off x="-397550" y="716707"/>
              <a:ext cx="2282413" cy="852209"/>
            </a:xfrm>
            <a:prstGeom prst="rect">
              <a:avLst/>
            </a:prstGeom>
          </p:spPr>
          <p:txBody>
            <a:bodyPr vert="horz" lIns="0" tIns="0" rIns="0" bIns="228600" rtlCol="0">
              <a:noAutofit/>
            </a:bodyPr>
            <a:lstStyle/>
            <a:p>
              <a:pPr lvl="0" defTabSz="457200">
                <a:lnSpc>
                  <a:spcPct val="90000"/>
                </a:lnSpc>
                <a:defRPr/>
              </a:pPr>
              <a:r>
                <a:rPr lang="en-US" sz="2700" b="1" dirty="0">
                  <a:solidFill>
                    <a:srgbClr val="70B865"/>
                  </a:solidFill>
                  <a:latin typeface="Helvetica" charset="0"/>
                  <a:ea typeface="Helvetica" charset="0"/>
                  <a:cs typeface="Helvetica" charset="0"/>
                </a:rPr>
                <a:t>Inspiring</a:t>
              </a:r>
            </a:p>
            <a:p>
              <a:pPr defTabSz="457200">
                <a:lnSpc>
                  <a:spcPct val="90000"/>
                </a:lnSpc>
                <a:defRPr/>
              </a:pPr>
              <a:r>
                <a:rPr lang="en-US" sz="2700" b="1" dirty="0">
                  <a:solidFill>
                    <a:srgbClr val="70B865"/>
                  </a:solidFill>
                  <a:latin typeface="Helvetica" charset="0"/>
                  <a:ea typeface="Helvetica" charset="0"/>
                  <a:cs typeface="Helvetica" charset="0"/>
                </a:rPr>
                <a:t>	</a:t>
              </a:r>
              <a:r>
                <a:rPr lang="en-US" sz="2700" b="1" dirty="0" err="1">
                  <a:solidFill>
                    <a:srgbClr val="0C234B"/>
                  </a:solidFill>
                  <a:latin typeface="Helvetica" charset="0"/>
                  <a:ea typeface="Helvetica" charset="0"/>
                  <a:cs typeface="Helvetica" charset="0"/>
                </a:rPr>
                <a:t>WellBeing</a:t>
              </a:r>
              <a:endParaRPr lang="en-US" sz="2700" b="1" dirty="0">
                <a:solidFill>
                  <a:schemeClr val="bg1"/>
                </a:solidFill>
                <a:latin typeface="Helvetica" charset="0"/>
                <a:ea typeface="Helvetica" charset="0"/>
                <a:cs typeface="Helvetica" charset="0"/>
              </a:endParaRPr>
            </a:p>
          </p:txBody>
        </p:sp>
        <p:sp>
          <p:nvSpPr>
            <p:cNvPr id="8" name="Right Triangle 7">
              <a:extLst>
                <a:ext uri="{FF2B5EF4-FFF2-40B4-BE49-F238E27FC236}">
                  <a16:creationId xmlns:a16="http://schemas.microsoft.com/office/drawing/2014/main" id="{54B1A6AF-F84D-B842-AC7D-6BBB349AE9F8}"/>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0696" y="6277782"/>
            <a:ext cx="1871676" cy="452493"/>
          </a:xfrm>
          <a:prstGeom prst="rect">
            <a:avLst/>
          </a:prstGeom>
        </p:spPr>
      </p:pic>
      <p:sp>
        <p:nvSpPr>
          <p:cNvPr id="10" name="Title 1"/>
          <p:cNvSpPr txBox="1">
            <a:spLocks/>
          </p:cNvSpPr>
          <p:nvPr/>
        </p:nvSpPr>
        <p:spPr>
          <a:xfrm>
            <a:off x="1314787" y="325018"/>
            <a:ext cx="8975544" cy="702398"/>
          </a:xfrm>
          <a:prstGeom prst="rect">
            <a:avLst/>
          </a:prstGeom>
        </p:spPr>
        <p:txBody>
          <a:bodyPr vert="horz" lIns="91440" tIns="45720" rIns="91440" bIns="45720" rtlCol="0" anchor="ctr">
            <a:noAutofit/>
          </a:bodyPr>
          <a:lstStyle/>
          <a:p>
            <a:pPr algn="ctr">
              <a:lnSpc>
                <a:spcPct val="90000"/>
              </a:lnSpc>
              <a:spcBef>
                <a:spcPts val="1000"/>
              </a:spcBef>
              <a:defRPr/>
            </a:pPr>
            <a:endParaRPr lang="en-US" sz="4400" b="1" dirty="0">
              <a:solidFill>
                <a:srgbClr val="70B865"/>
              </a:solidFill>
              <a:latin typeface="Times New Roman" charset="0"/>
              <a:ea typeface="Times New Roman" charset="0"/>
              <a:cs typeface="Times New Roman" charset="0"/>
            </a:endParaRPr>
          </a:p>
        </p:txBody>
      </p:sp>
      <p:sp>
        <p:nvSpPr>
          <p:cNvPr id="4" name="TextBox 3">
            <a:extLst>
              <a:ext uri="{FF2B5EF4-FFF2-40B4-BE49-F238E27FC236}">
                <a16:creationId xmlns:a16="http://schemas.microsoft.com/office/drawing/2014/main" id="{51F02E44-4B70-780D-CED9-4F0FE6C4E571}"/>
              </a:ext>
            </a:extLst>
          </p:cNvPr>
          <p:cNvSpPr txBox="1"/>
          <p:nvPr/>
        </p:nvSpPr>
        <p:spPr>
          <a:xfrm>
            <a:off x="1901669" y="367464"/>
            <a:ext cx="6781800" cy="584775"/>
          </a:xfrm>
          <a:prstGeom prst="rect">
            <a:avLst/>
          </a:prstGeom>
          <a:noFill/>
        </p:spPr>
        <p:txBody>
          <a:bodyPr wrap="square" rtlCol="0">
            <a:spAutoFit/>
          </a:bodyPr>
          <a:lstStyle/>
          <a:p>
            <a:pPr>
              <a:buNone/>
            </a:pPr>
            <a:r>
              <a:rPr lang="en-US" sz="3200" b="1" dirty="0">
                <a:solidFill>
                  <a:srgbClr val="002060"/>
                </a:solidFill>
                <a:latin typeface="Helvetica" panose="020B0604020202020204"/>
                <a:cs typeface="Helvetica" panose="020B0604020202020204"/>
              </a:rPr>
              <a:t>Why? Contexts of Caregiving </a:t>
            </a:r>
          </a:p>
        </p:txBody>
      </p:sp>
      <p:sp>
        <p:nvSpPr>
          <p:cNvPr id="14" name="TextBox 13">
            <a:extLst>
              <a:ext uri="{FF2B5EF4-FFF2-40B4-BE49-F238E27FC236}">
                <a16:creationId xmlns:a16="http://schemas.microsoft.com/office/drawing/2014/main" id="{ADFBE50A-74C3-66D3-B94F-EBDFD0193383}"/>
              </a:ext>
            </a:extLst>
          </p:cNvPr>
          <p:cNvSpPr txBox="1"/>
          <p:nvPr/>
        </p:nvSpPr>
        <p:spPr>
          <a:xfrm>
            <a:off x="1608684" y="1193429"/>
            <a:ext cx="9467850" cy="4893647"/>
          </a:xfrm>
          <a:prstGeom prst="rect">
            <a:avLst/>
          </a:prstGeom>
          <a:noFill/>
        </p:spPr>
        <p:txBody>
          <a:bodyPr wrap="square">
            <a:spAutoFit/>
          </a:bodyPr>
          <a:lstStyle/>
          <a:p>
            <a:pPr>
              <a:buNone/>
            </a:pPr>
            <a:r>
              <a:rPr lang="en-US" sz="2400" b="1" dirty="0">
                <a:solidFill>
                  <a:srgbClr val="002060"/>
                </a:solidFill>
                <a:latin typeface="Helvetica" panose="020B0604020202020204"/>
                <a:cs typeface="Helvetica" panose="020B0604020202020204"/>
              </a:rPr>
              <a:t>Cultural expectations</a:t>
            </a:r>
            <a:r>
              <a:rPr lang="en-US" sz="2400" dirty="0">
                <a:solidFill>
                  <a:srgbClr val="002060"/>
                </a:solidFill>
                <a:latin typeface="Helvetica" panose="020B0604020202020204"/>
                <a:cs typeface="Helvetica" panose="020B0604020202020204"/>
              </a:rPr>
              <a:t> shape caregiving responsibilities</a:t>
            </a:r>
          </a:p>
          <a:p>
            <a:pPr>
              <a:buFont typeface="Arial" panose="020B0604020202020204" pitchFamily="34" charset="0"/>
              <a:buChar char="•"/>
            </a:pPr>
            <a:r>
              <a:rPr lang="en-US" sz="2400" b="1" dirty="0">
                <a:solidFill>
                  <a:srgbClr val="002060"/>
                </a:solidFill>
                <a:latin typeface="Helvetica" panose="020B0604020202020204"/>
                <a:cs typeface="Helvetica" panose="020B0604020202020204"/>
              </a:rPr>
              <a:t>Intergenerational solidarity</a:t>
            </a:r>
            <a:r>
              <a:rPr lang="en-US" sz="2400" dirty="0">
                <a:solidFill>
                  <a:srgbClr val="002060"/>
                </a:solidFill>
                <a:latin typeface="Helvetica" panose="020B0604020202020204"/>
                <a:cs typeface="Helvetica" panose="020B0604020202020204"/>
              </a:rPr>
              <a:t> </a:t>
            </a:r>
          </a:p>
          <a:p>
            <a:pPr>
              <a:buFont typeface="Arial" panose="020B0604020202020204" pitchFamily="34" charset="0"/>
              <a:buChar char="•"/>
            </a:pPr>
            <a:r>
              <a:rPr lang="en-US" sz="2400" dirty="0">
                <a:solidFill>
                  <a:srgbClr val="002060"/>
                </a:solidFill>
                <a:latin typeface="Helvetica" panose="020B0604020202020204"/>
                <a:cs typeface="Helvetica" panose="020B0604020202020204"/>
              </a:rPr>
              <a:t>"filial piety“</a:t>
            </a:r>
          </a:p>
          <a:p>
            <a:pPr>
              <a:buFont typeface="Arial" panose="020B0604020202020204" pitchFamily="34" charset="0"/>
              <a:buChar char="•"/>
            </a:pPr>
            <a:r>
              <a:rPr lang="en-US" sz="2400" dirty="0">
                <a:solidFill>
                  <a:srgbClr val="002060"/>
                </a:solidFill>
                <a:latin typeface="Helvetica" panose="020B0604020202020204"/>
                <a:cs typeface="Helvetica" panose="020B0604020202020204"/>
              </a:rPr>
              <a:t>“familism” </a:t>
            </a:r>
          </a:p>
          <a:p>
            <a:pPr lvl="1">
              <a:buFont typeface="Arial" panose="020B0604020202020204" pitchFamily="34" charset="0"/>
              <a:buChar char="•"/>
            </a:pPr>
            <a:r>
              <a:rPr lang="en-US" sz="2400" dirty="0">
                <a:solidFill>
                  <a:srgbClr val="002060"/>
                </a:solidFill>
                <a:latin typeface="Helvetica" panose="020B0604020202020204"/>
                <a:cs typeface="Helvetica" panose="020B0604020202020204"/>
              </a:rPr>
              <a:t>Family interests and obligations over individual ones, emphasizing </a:t>
            </a:r>
          </a:p>
          <a:p>
            <a:pPr lvl="1">
              <a:buFont typeface="Arial" panose="020B0604020202020204" pitchFamily="34" charset="0"/>
              <a:buChar char="•"/>
            </a:pPr>
            <a:r>
              <a:rPr lang="en-US" sz="2400" dirty="0">
                <a:solidFill>
                  <a:srgbClr val="002060"/>
                </a:solidFill>
                <a:latin typeface="Helvetica" panose="020B0604020202020204"/>
                <a:cs typeface="Helvetica" panose="020B0604020202020204"/>
              </a:rPr>
              <a:t>strong family ties </a:t>
            </a:r>
          </a:p>
          <a:p>
            <a:pPr>
              <a:buFont typeface="Arial" panose="020B0604020202020204" pitchFamily="34" charset="0"/>
              <a:buChar char="•"/>
            </a:pPr>
            <a:r>
              <a:rPr lang="en-US" sz="2400" dirty="0">
                <a:solidFill>
                  <a:srgbClr val="002060"/>
                </a:solidFill>
                <a:latin typeface="Helvetica" panose="020B0604020202020204"/>
                <a:cs typeface="Helvetica" panose="020B0604020202020204"/>
              </a:rPr>
              <a:t>Interdependence, “</a:t>
            </a:r>
            <a:r>
              <a:rPr lang="en-US" sz="2400" dirty="0" err="1">
                <a:solidFill>
                  <a:srgbClr val="002060"/>
                </a:solidFill>
                <a:latin typeface="Helvetica" panose="020B0604020202020204"/>
                <a:cs typeface="Helvetica" panose="020B0604020202020204"/>
              </a:rPr>
              <a:t>intervulnerability</a:t>
            </a:r>
            <a:r>
              <a:rPr lang="en-US" sz="2400" dirty="0">
                <a:solidFill>
                  <a:srgbClr val="002060"/>
                </a:solidFill>
                <a:latin typeface="Helvetica" panose="020B0604020202020204"/>
                <a:cs typeface="Helvetica" panose="020B0604020202020204"/>
              </a:rPr>
              <a:t>”</a:t>
            </a:r>
          </a:p>
          <a:p>
            <a:pPr>
              <a:buFont typeface="Arial" panose="020B0604020202020204" pitchFamily="34" charset="0"/>
              <a:buChar char="•"/>
            </a:pPr>
            <a:r>
              <a:rPr lang="en-US" sz="2400" dirty="0">
                <a:solidFill>
                  <a:srgbClr val="002060"/>
                </a:solidFill>
                <a:latin typeface="Helvetica" panose="020B0604020202020204"/>
                <a:cs typeface="Helvetica" panose="020B0604020202020204"/>
              </a:rPr>
              <a:t>Collective responsibility </a:t>
            </a:r>
          </a:p>
          <a:p>
            <a:pPr>
              <a:buFont typeface="Arial" panose="020B0604020202020204" pitchFamily="34" charset="0"/>
              <a:buChar char="•"/>
            </a:pPr>
            <a:r>
              <a:rPr lang="en-US" sz="2400" b="1" dirty="0">
                <a:solidFill>
                  <a:srgbClr val="002060"/>
                </a:solidFill>
                <a:latin typeface="Helvetica" panose="020B0604020202020204"/>
                <a:cs typeface="Helvetica" panose="020B0604020202020204"/>
              </a:rPr>
              <a:t>Debt of gratitude</a:t>
            </a:r>
            <a:r>
              <a:rPr lang="en-US" sz="2400" dirty="0">
                <a:solidFill>
                  <a:srgbClr val="002060"/>
                </a:solidFill>
                <a:latin typeface="Helvetica" panose="020B0604020202020204"/>
                <a:cs typeface="Helvetica" panose="020B0604020202020204"/>
              </a:rPr>
              <a:t> as motivation</a:t>
            </a:r>
          </a:p>
          <a:p>
            <a:pPr>
              <a:buFont typeface="Arial" panose="020B0604020202020204" pitchFamily="34" charset="0"/>
              <a:buChar char="•"/>
            </a:pPr>
            <a:r>
              <a:rPr lang="en-US" sz="2400" b="1" dirty="0">
                <a:solidFill>
                  <a:srgbClr val="002060"/>
                </a:solidFill>
                <a:latin typeface="Helvetica" panose="020B0604020202020204"/>
                <a:cs typeface="Helvetica" panose="020B0604020202020204"/>
              </a:rPr>
              <a:t>Gender dynamics</a:t>
            </a:r>
            <a:r>
              <a:rPr lang="en-US" sz="2400" dirty="0">
                <a:solidFill>
                  <a:srgbClr val="002060"/>
                </a:solidFill>
                <a:latin typeface="Helvetica" panose="020B0604020202020204"/>
                <a:cs typeface="Helvetica" panose="020B0604020202020204"/>
              </a:rPr>
              <a:t> in caregiving roles </a:t>
            </a:r>
          </a:p>
          <a:p>
            <a:pPr marL="742950" lvl="1" indent="-285750">
              <a:buFont typeface="Arial" panose="020B0604020202020204" pitchFamily="34" charset="0"/>
              <a:buChar char="•"/>
            </a:pPr>
            <a:r>
              <a:rPr lang="en-US" sz="2400" dirty="0">
                <a:solidFill>
                  <a:srgbClr val="002060"/>
                </a:solidFill>
                <a:latin typeface="Helvetica" panose="020B0604020202020204"/>
                <a:cs typeface="Helvetica" panose="020B0604020202020204"/>
              </a:rPr>
              <a:t>Women provide 60% of family care (3 in 5) (AARP &amp; NAC, 2025)</a:t>
            </a:r>
          </a:p>
          <a:p>
            <a:pPr marL="742950" lvl="1" indent="-285750">
              <a:buFont typeface="Arial" panose="020B0604020202020204" pitchFamily="34" charset="0"/>
              <a:buChar char="•"/>
            </a:pPr>
            <a:r>
              <a:rPr lang="en-US" sz="2400" dirty="0">
                <a:solidFill>
                  <a:srgbClr val="002060"/>
                </a:solidFill>
                <a:latin typeface="Helvetica" panose="020B0604020202020204"/>
                <a:cs typeface="Helvetica" panose="020B0604020202020204"/>
              </a:rPr>
              <a:t>Different expectations for sons vs. daughters</a:t>
            </a:r>
          </a:p>
        </p:txBody>
      </p:sp>
    </p:spTree>
    <p:extLst>
      <p:ext uri="{BB962C8B-B14F-4D97-AF65-F5344CB8AC3E}">
        <p14:creationId xmlns:p14="http://schemas.microsoft.com/office/powerpoint/2010/main" val="346505724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380A7-B918-BA1D-DD54-AACDAE9A4892}"/>
            </a:ext>
          </a:extLst>
        </p:cNvPr>
        <p:cNvGrpSpPr/>
        <p:nvPr/>
      </p:nvGrpSpPr>
      <p:grpSpPr>
        <a:xfrm>
          <a:off x="0" y="0"/>
          <a:ext cx="0" cy="0"/>
          <a:chOff x="0" y="0"/>
          <a:chExt cx="0" cy="0"/>
        </a:xfrm>
      </p:grpSpPr>
      <p:sp>
        <p:nvSpPr>
          <p:cNvPr id="10" name="Right Triangle 9">
            <a:extLst>
              <a:ext uri="{FF2B5EF4-FFF2-40B4-BE49-F238E27FC236}">
                <a16:creationId xmlns:a16="http://schemas.microsoft.com/office/drawing/2014/main" id="{E5665B79-03F8-741E-82DC-118661807E4A}"/>
              </a:ext>
            </a:extLst>
          </p:cNvPr>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9E20E154-9C35-148E-08F8-AC6F140B7E4A}"/>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3555333-33CC-516A-1FD4-594C732BF472}"/>
              </a:ext>
            </a:extLst>
          </p:cNvPr>
          <p:cNvSpPr txBox="1"/>
          <p:nvPr/>
        </p:nvSpPr>
        <p:spPr>
          <a:xfrm>
            <a:off x="6668153" y="1707757"/>
            <a:ext cx="5188489" cy="830997"/>
          </a:xfrm>
          <a:prstGeom prst="rect">
            <a:avLst/>
          </a:prstGeom>
          <a:noFill/>
        </p:spPr>
        <p:txBody>
          <a:bodyPr wrap="square" rtlCol="0">
            <a:spAutoFit/>
          </a:bodyPr>
          <a:lstStyle/>
          <a:p>
            <a:endParaRPr lang="en-US" sz="1600" dirty="0">
              <a:solidFill>
                <a:srgbClr val="002060"/>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en-US" sz="1600" dirty="0">
              <a:solidFill>
                <a:srgbClr val="002060"/>
              </a:solidFill>
              <a:latin typeface="Helvetica" panose="020B0604020202020204" pitchFamily="34" charset="0"/>
              <a:cs typeface="Helvetica" panose="020B0604020202020204" pitchFamily="34" charset="0"/>
            </a:endParaRPr>
          </a:p>
          <a:p>
            <a:r>
              <a:rPr lang="en-US" sz="1600" dirty="0">
                <a:solidFill>
                  <a:srgbClr val="002060"/>
                </a:solidFill>
                <a:latin typeface="Helvetica" panose="020B0604020202020204" pitchFamily="34" charset="0"/>
                <a:cs typeface="Helvetica" panose="020B0604020202020204" pitchFamily="34" charset="0"/>
              </a:rPr>
              <a:t> </a:t>
            </a:r>
            <a:r>
              <a:rPr lang="en-US" sz="1600" dirty="0"/>
              <a:t> </a:t>
            </a:r>
          </a:p>
        </p:txBody>
      </p:sp>
      <p:pic>
        <p:nvPicPr>
          <p:cNvPr id="4" name="Picture 3" descr="A black background with blue text&#10;&#10;AI-generated content may be incorrect.">
            <a:extLst>
              <a:ext uri="{FF2B5EF4-FFF2-40B4-BE49-F238E27FC236}">
                <a16:creationId xmlns:a16="http://schemas.microsoft.com/office/drawing/2014/main" id="{210C749D-C574-F679-1308-F9B551DFE15D}"/>
              </a:ext>
            </a:extLst>
          </p:cNvPr>
          <p:cNvPicPr>
            <a:picLocks noChangeAspect="1"/>
          </p:cNvPicPr>
          <p:nvPr/>
        </p:nvPicPr>
        <p:blipFill>
          <a:blip r:embed="rId3"/>
          <a:stretch>
            <a:fillRect/>
          </a:stretch>
        </p:blipFill>
        <p:spPr>
          <a:xfrm>
            <a:off x="10159022" y="6137549"/>
            <a:ext cx="1843924" cy="565291"/>
          </a:xfrm>
          <a:prstGeom prst="rect">
            <a:avLst/>
          </a:prstGeom>
        </p:spPr>
      </p:pic>
      <p:sp>
        <p:nvSpPr>
          <p:cNvPr id="5" name="TextBox 4">
            <a:extLst>
              <a:ext uri="{FF2B5EF4-FFF2-40B4-BE49-F238E27FC236}">
                <a16:creationId xmlns:a16="http://schemas.microsoft.com/office/drawing/2014/main" id="{395C514B-7754-7908-8DF8-055A469AA25C}"/>
              </a:ext>
            </a:extLst>
          </p:cNvPr>
          <p:cNvSpPr txBox="1"/>
          <p:nvPr/>
        </p:nvSpPr>
        <p:spPr>
          <a:xfrm>
            <a:off x="418124" y="313975"/>
            <a:ext cx="11148923" cy="769441"/>
          </a:xfrm>
          <a:prstGeom prst="rect">
            <a:avLst/>
          </a:prstGeom>
          <a:noFill/>
        </p:spPr>
        <p:txBody>
          <a:bodyPr wrap="square" rtlCol="0">
            <a:spAutoFit/>
          </a:bodyPr>
          <a:lstStyle/>
          <a:p>
            <a:r>
              <a:rPr lang="en-US" sz="4400" b="1" dirty="0">
                <a:solidFill>
                  <a:srgbClr val="002060"/>
                </a:solidFill>
                <a:latin typeface="Helvetica" panose="020B0604020202020204" pitchFamily="34" charset="0"/>
                <a:cs typeface="Helvetica" panose="020B0604020202020204" pitchFamily="34" charset="0"/>
              </a:rPr>
              <a:t>The Paradox of Caregiving </a:t>
            </a:r>
            <a:endParaRPr lang="en-US" dirty="0"/>
          </a:p>
        </p:txBody>
      </p:sp>
      <p:sp>
        <p:nvSpPr>
          <p:cNvPr id="3" name="TextBox 2">
            <a:extLst>
              <a:ext uri="{FF2B5EF4-FFF2-40B4-BE49-F238E27FC236}">
                <a16:creationId xmlns:a16="http://schemas.microsoft.com/office/drawing/2014/main" id="{70925B8F-A0DB-90E8-5703-B82CC36B331F}"/>
              </a:ext>
            </a:extLst>
          </p:cNvPr>
          <p:cNvSpPr txBox="1"/>
          <p:nvPr/>
        </p:nvSpPr>
        <p:spPr>
          <a:xfrm>
            <a:off x="609055" y="2335098"/>
            <a:ext cx="6395248"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Love and resentment can coexist. </a:t>
            </a:r>
          </a:p>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Obligation and choice intertwine. </a:t>
            </a:r>
          </a:p>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Cultural honor and personal limits both matter. </a:t>
            </a:r>
          </a:p>
        </p:txBody>
      </p:sp>
      <p:pic>
        <p:nvPicPr>
          <p:cNvPr id="2050" name="Picture 2" descr="a sign that is on a pole in the water">
            <a:extLst>
              <a:ext uri="{FF2B5EF4-FFF2-40B4-BE49-F238E27FC236}">
                <a16:creationId xmlns:a16="http://schemas.microsoft.com/office/drawing/2014/main" id="{398D6FBD-2B83-74F8-12E7-1D43D7BEDD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1"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D361E22-F372-5F9E-6531-77D4BB873C18}"/>
              </a:ext>
            </a:extLst>
          </p:cNvPr>
          <p:cNvSpPr txBox="1"/>
          <p:nvPr/>
        </p:nvSpPr>
        <p:spPr>
          <a:xfrm>
            <a:off x="851208" y="5047160"/>
            <a:ext cx="5910943" cy="1200329"/>
          </a:xfrm>
          <a:prstGeom prst="rect">
            <a:avLst/>
          </a:prstGeom>
          <a:noFill/>
        </p:spPr>
        <p:txBody>
          <a:bodyPr wrap="square" rtlCol="0">
            <a:spAutoFit/>
          </a:bodyPr>
          <a:lstStyle/>
          <a:p>
            <a:r>
              <a:rPr lang="en-US" sz="2400" b="1" i="1" dirty="0">
                <a:solidFill>
                  <a:srgbClr val="002060"/>
                </a:solidFill>
                <a:latin typeface="Helvetica" panose="020B0604020202020204" pitchFamily="34" charset="0"/>
                <a:cs typeface="Helvetica" panose="020B0604020202020204" pitchFamily="34" charset="0"/>
              </a:rPr>
              <a:t>Understanding this complexity is the foundation for approaching conversations.</a:t>
            </a:r>
          </a:p>
        </p:txBody>
      </p:sp>
      <p:pic>
        <p:nvPicPr>
          <p:cNvPr id="7" name="Picture 6" descr="A black background with blue text&#10;&#10;AI-generated content may be incorrect.">
            <a:extLst>
              <a:ext uri="{FF2B5EF4-FFF2-40B4-BE49-F238E27FC236}">
                <a16:creationId xmlns:a16="http://schemas.microsoft.com/office/drawing/2014/main" id="{84B8DC40-C020-6154-9894-300F6BAE0041}"/>
              </a:ext>
            </a:extLst>
          </p:cNvPr>
          <p:cNvPicPr>
            <a:picLocks noChangeAspect="1"/>
          </p:cNvPicPr>
          <p:nvPr/>
        </p:nvPicPr>
        <p:blipFill>
          <a:blip r:embed="rId3"/>
          <a:stretch>
            <a:fillRect/>
          </a:stretch>
        </p:blipFill>
        <p:spPr>
          <a:xfrm>
            <a:off x="5587022" y="6137549"/>
            <a:ext cx="1843924" cy="565291"/>
          </a:xfrm>
          <a:prstGeom prst="rect">
            <a:avLst/>
          </a:prstGeom>
        </p:spPr>
      </p:pic>
    </p:spTree>
    <p:extLst>
      <p:ext uri="{BB962C8B-B14F-4D97-AF65-F5344CB8AC3E}">
        <p14:creationId xmlns:p14="http://schemas.microsoft.com/office/powerpoint/2010/main" val="906918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Triangle 14"/>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5">
            <a:extLst>
              <a:ext uri="{FF2B5EF4-FFF2-40B4-BE49-F238E27FC236}">
                <a16:creationId xmlns:a16="http://schemas.microsoft.com/office/drawing/2014/main" id="{54B1A6AF-F84D-B842-AC7D-6BBB349AE9F8}"/>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26446" y="5867824"/>
            <a:ext cx="7836926" cy="923330"/>
          </a:xfrm>
          <a:prstGeom prst="rect">
            <a:avLst/>
          </a:prstGeom>
          <a:noFill/>
        </p:spPr>
        <p:txBody>
          <a:bodyPr wrap="square" rtlCol="0">
            <a:spAutoFit/>
          </a:bodyPr>
          <a:lstStyle/>
          <a:p>
            <a:r>
              <a:rPr lang="en-US" sz="5400" b="1" dirty="0">
                <a:solidFill>
                  <a:schemeClr val="bg1"/>
                </a:solidFill>
                <a:latin typeface="Helvetica" panose="020B0604020202020204" pitchFamily="34" charset="0"/>
                <a:cs typeface="Helvetica" panose="020B0604020202020204" pitchFamily="34" charset="0"/>
              </a:rPr>
              <a:t>Benefits of Caregiving</a:t>
            </a:r>
          </a:p>
        </p:txBody>
      </p:sp>
      <p:sp>
        <p:nvSpPr>
          <p:cNvPr id="9" name="TextBox 8"/>
          <p:cNvSpPr txBox="1"/>
          <p:nvPr/>
        </p:nvSpPr>
        <p:spPr>
          <a:xfrm>
            <a:off x="1458686" y="282714"/>
            <a:ext cx="6188697" cy="707886"/>
          </a:xfrm>
          <a:prstGeom prst="rect">
            <a:avLst/>
          </a:prstGeom>
          <a:noFill/>
        </p:spPr>
        <p:txBody>
          <a:bodyPr wrap="square" rtlCol="0">
            <a:spAutoFit/>
          </a:bodyPr>
          <a:lstStyle/>
          <a:p>
            <a:r>
              <a:rPr lang="en-US" sz="4000" b="1" dirty="0">
                <a:solidFill>
                  <a:srgbClr val="002060"/>
                </a:solidFill>
                <a:latin typeface="Helvetica" panose="020B0604020202020204" pitchFamily="34" charset="0"/>
                <a:cs typeface="Helvetica" panose="020B0604020202020204" pitchFamily="34" charset="0"/>
              </a:rPr>
              <a:t>Our Caregiving Journey </a:t>
            </a:r>
          </a:p>
        </p:txBody>
      </p:sp>
      <p:sp>
        <p:nvSpPr>
          <p:cNvPr id="6" name="TextBox 5"/>
          <p:cNvSpPr txBox="1"/>
          <p:nvPr/>
        </p:nvSpPr>
        <p:spPr>
          <a:xfrm>
            <a:off x="4123192" y="2538013"/>
            <a:ext cx="7751257" cy="3385542"/>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C234B"/>
                </a:solidFill>
                <a:latin typeface="Helvetica" panose="020B0604020202020204"/>
                <a:cs typeface="Helvetica" panose="020B0604020202020204"/>
              </a:rPr>
              <a:t>Every caregiving situation is unique</a:t>
            </a:r>
          </a:p>
          <a:p>
            <a:pPr marL="457200" indent="-457200">
              <a:buFont typeface="Arial" panose="020B0604020202020204" pitchFamily="34" charset="0"/>
              <a:buChar char="•"/>
            </a:pPr>
            <a:r>
              <a:rPr lang="en-US" sz="2800" dirty="0">
                <a:solidFill>
                  <a:srgbClr val="0C234B"/>
                </a:solidFill>
                <a:latin typeface="Helvetica" panose="020B0604020202020204"/>
                <a:cs typeface="Helvetica" panose="020B0604020202020204"/>
              </a:rPr>
              <a:t>Today’s presentation</a:t>
            </a:r>
          </a:p>
          <a:p>
            <a:pPr marL="1371600" lvl="2" indent="-457200">
              <a:buFont typeface="Courier New" panose="02070309020205020404" pitchFamily="49" charset="0"/>
              <a:buChar char="o"/>
            </a:pPr>
            <a:r>
              <a:rPr lang="en-US" sz="2800" b="1" i="1" dirty="0">
                <a:solidFill>
                  <a:srgbClr val="002060"/>
                </a:solidFill>
                <a:effectLst/>
                <a:latin typeface="Helvetica" panose="020B0604020202020204"/>
                <a:ea typeface="Calibri" panose="020F0502020204030204" pitchFamily="34" charset="0"/>
                <a:cs typeface="Helvetica" panose="020B0604020202020204"/>
              </a:rPr>
              <a:t>not intended to serve as legal, financial, or medical advice but as a starting point of information and reflection</a:t>
            </a:r>
            <a:endParaRPr lang="en-US" sz="2800" b="1" i="1" dirty="0">
              <a:solidFill>
                <a:srgbClr val="002060"/>
              </a:solidFill>
              <a:latin typeface="Helvetica" panose="020B0604020202020204"/>
              <a:ea typeface="Calibri" panose="020F0502020204030204" pitchFamily="34" charset="0"/>
              <a:cs typeface="Helvetica" panose="020B0604020202020204"/>
            </a:endParaRPr>
          </a:p>
          <a:p>
            <a:endParaRPr lang="en-US" sz="2800" dirty="0">
              <a:latin typeface="Helvetica" panose="020B0604020202020204"/>
              <a:cs typeface="Helvetica" panose="020B0604020202020204"/>
            </a:endParaRPr>
          </a:p>
          <a:p>
            <a:endParaRPr lang="en-US" dirty="0"/>
          </a:p>
        </p:txBody>
      </p:sp>
      <p:pic>
        <p:nvPicPr>
          <p:cNvPr id="2" name="Picture 1">
            <a:extLst>
              <a:ext uri="{FF2B5EF4-FFF2-40B4-BE49-F238E27FC236}">
                <a16:creationId xmlns:a16="http://schemas.microsoft.com/office/drawing/2014/main" id="{06366DAB-4E41-4458-8D7D-1D2B47A5DB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93" t="42964" r="-15193" b="1440"/>
          <a:stretch/>
        </p:blipFill>
        <p:spPr bwMode="auto">
          <a:xfrm>
            <a:off x="317551" y="2499462"/>
            <a:ext cx="4152126" cy="34626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background with blue text&#10;&#10;AI-generated content may be incorrect.">
            <a:extLst>
              <a:ext uri="{FF2B5EF4-FFF2-40B4-BE49-F238E27FC236}">
                <a16:creationId xmlns:a16="http://schemas.microsoft.com/office/drawing/2014/main" id="{B5EF832B-AFF4-C9B7-752D-94BF22C8F983}"/>
              </a:ext>
            </a:extLst>
          </p:cNvPr>
          <p:cNvPicPr>
            <a:picLocks noChangeAspect="1"/>
          </p:cNvPicPr>
          <p:nvPr/>
        </p:nvPicPr>
        <p:blipFill>
          <a:blip r:embed="rId4"/>
          <a:stretch>
            <a:fillRect/>
          </a:stretch>
        </p:blipFill>
        <p:spPr>
          <a:xfrm>
            <a:off x="10159022" y="6137549"/>
            <a:ext cx="1843924" cy="565291"/>
          </a:xfrm>
          <a:prstGeom prst="rect">
            <a:avLst/>
          </a:prstGeom>
        </p:spPr>
      </p:pic>
    </p:spTree>
    <p:extLst>
      <p:ext uri="{BB962C8B-B14F-4D97-AF65-F5344CB8AC3E}">
        <p14:creationId xmlns:p14="http://schemas.microsoft.com/office/powerpoint/2010/main" val="3867114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ight Triangle 15">
            <a:extLst>
              <a:ext uri="{FF2B5EF4-FFF2-40B4-BE49-F238E27FC236}">
                <a16:creationId xmlns:a16="http://schemas.microsoft.com/office/drawing/2014/main" id="{54B1A6AF-F84D-B842-AC7D-6BBB349AE9F8}"/>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63392" y="0"/>
            <a:ext cx="9994256" cy="646331"/>
          </a:xfrm>
          <a:prstGeom prst="rect">
            <a:avLst/>
          </a:prstGeom>
          <a:noFill/>
        </p:spPr>
        <p:txBody>
          <a:bodyPr wrap="square" rtlCol="0">
            <a:spAutoFit/>
          </a:bodyPr>
          <a:lstStyle/>
          <a:p>
            <a:r>
              <a:rPr lang="en-US" sz="3600" b="1" dirty="0">
                <a:solidFill>
                  <a:srgbClr val="002060"/>
                </a:solidFill>
                <a:latin typeface="Helvetica" panose="020B0604020202020204" pitchFamily="34" charset="0"/>
                <a:cs typeface="Helvetica" panose="020B0604020202020204" pitchFamily="34" charset="0"/>
              </a:rPr>
              <a:t>Your Care Plan: Collect Information  </a:t>
            </a:r>
          </a:p>
        </p:txBody>
      </p:sp>
      <p:grpSp>
        <p:nvGrpSpPr>
          <p:cNvPr id="2" name="Group 1">
            <a:extLst>
              <a:ext uri="{FF2B5EF4-FFF2-40B4-BE49-F238E27FC236}">
                <a16:creationId xmlns:a16="http://schemas.microsoft.com/office/drawing/2014/main" id="{9567896E-D37F-2EB6-2592-BD0EBBC80BB1}"/>
              </a:ext>
            </a:extLst>
          </p:cNvPr>
          <p:cNvGrpSpPr/>
          <p:nvPr/>
        </p:nvGrpSpPr>
        <p:grpSpPr>
          <a:xfrm>
            <a:off x="1471603" y="2438338"/>
            <a:ext cx="9645965" cy="2628361"/>
            <a:chOff x="1296214" y="2517503"/>
            <a:chExt cx="9645965" cy="2628361"/>
          </a:xfrm>
        </p:grpSpPr>
        <p:sp>
          <p:nvSpPr>
            <p:cNvPr id="28" name="TextBox 27">
              <a:extLst>
                <a:ext uri="{FF2B5EF4-FFF2-40B4-BE49-F238E27FC236}">
                  <a16:creationId xmlns:a16="http://schemas.microsoft.com/office/drawing/2014/main" id="{F5FFB4B2-C1A2-C500-BCB9-823EDD10AB61}"/>
                </a:ext>
              </a:extLst>
            </p:cNvPr>
            <p:cNvSpPr txBox="1"/>
            <p:nvPr/>
          </p:nvSpPr>
          <p:spPr>
            <a:xfrm>
              <a:off x="1441342" y="4437978"/>
              <a:ext cx="1820150" cy="707886"/>
            </a:xfrm>
            <a:prstGeom prst="rect">
              <a:avLst/>
            </a:prstGeom>
            <a:noFill/>
          </p:spPr>
          <p:txBody>
            <a:bodyPr wrap="square" rtlCol="0">
              <a:spAutoFit/>
            </a:bodyPr>
            <a:lstStyle/>
            <a:p>
              <a:pPr algn="ctr"/>
              <a:r>
                <a:rPr lang="en-US" sz="2000" b="1" i="1" dirty="0">
                  <a:solidFill>
                    <a:srgbClr val="70B865"/>
                  </a:solidFill>
                </a:rPr>
                <a:t>Collect</a:t>
              </a:r>
            </a:p>
            <a:p>
              <a:pPr algn="ctr"/>
              <a:r>
                <a:rPr lang="en-US" sz="2000" b="1" i="1" dirty="0">
                  <a:solidFill>
                    <a:srgbClr val="70B865"/>
                  </a:solidFill>
                </a:rPr>
                <a:t>Information</a:t>
              </a:r>
              <a:endParaRPr lang="en-US" sz="2000" dirty="0"/>
            </a:p>
          </p:txBody>
        </p:sp>
        <p:sp>
          <p:nvSpPr>
            <p:cNvPr id="30" name="TextBox 29">
              <a:extLst>
                <a:ext uri="{FF2B5EF4-FFF2-40B4-BE49-F238E27FC236}">
                  <a16:creationId xmlns:a16="http://schemas.microsoft.com/office/drawing/2014/main" id="{446D9671-A701-2269-7473-45C655C75C61}"/>
                </a:ext>
              </a:extLst>
            </p:cNvPr>
            <p:cNvSpPr txBox="1"/>
            <p:nvPr/>
          </p:nvSpPr>
          <p:spPr>
            <a:xfrm>
              <a:off x="3261492" y="4437978"/>
              <a:ext cx="1820150" cy="707886"/>
            </a:xfrm>
            <a:prstGeom prst="rect">
              <a:avLst/>
            </a:prstGeom>
            <a:noFill/>
          </p:spPr>
          <p:txBody>
            <a:bodyPr wrap="square" rtlCol="0">
              <a:spAutoFit/>
            </a:bodyPr>
            <a:lstStyle/>
            <a:p>
              <a:pPr algn="ctr"/>
              <a:r>
                <a:rPr lang="en-US" sz="2000" b="1" i="1" dirty="0">
                  <a:solidFill>
                    <a:srgbClr val="70B865"/>
                  </a:solidFill>
                </a:rPr>
                <a:t>Define</a:t>
              </a:r>
            </a:p>
            <a:p>
              <a:pPr algn="ctr"/>
              <a:r>
                <a:rPr lang="en-US" sz="2000" b="1" i="1" dirty="0">
                  <a:solidFill>
                    <a:srgbClr val="70B865"/>
                  </a:solidFill>
                </a:rPr>
                <a:t>Priorities</a:t>
              </a:r>
              <a:endParaRPr lang="en-US" sz="2000" dirty="0"/>
            </a:p>
          </p:txBody>
        </p:sp>
        <p:sp>
          <p:nvSpPr>
            <p:cNvPr id="31" name="TextBox 30">
              <a:extLst>
                <a:ext uri="{FF2B5EF4-FFF2-40B4-BE49-F238E27FC236}">
                  <a16:creationId xmlns:a16="http://schemas.microsoft.com/office/drawing/2014/main" id="{A38E0E6B-4CE3-BCC4-3F7E-EBC611F227B1}"/>
                </a:ext>
              </a:extLst>
            </p:cNvPr>
            <p:cNvSpPr txBox="1"/>
            <p:nvPr/>
          </p:nvSpPr>
          <p:spPr>
            <a:xfrm>
              <a:off x="5281686" y="4437978"/>
              <a:ext cx="1820150" cy="707886"/>
            </a:xfrm>
            <a:prstGeom prst="rect">
              <a:avLst/>
            </a:prstGeom>
            <a:noFill/>
          </p:spPr>
          <p:txBody>
            <a:bodyPr wrap="square" rtlCol="0">
              <a:spAutoFit/>
            </a:bodyPr>
            <a:lstStyle/>
            <a:p>
              <a:pPr algn="ctr"/>
              <a:r>
                <a:rPr lang="en-US" sz="2000" b="1" i="1" dirty="0">
                  <a:solidFill>
                    <a:srgbClr val="70B865"/>
                  </a:solidFill>
                </a:rPr>
                <a:t>Talk </a:t>
              </a:r>
            </a:p>
            <a:p>
              <a:pPr algn="ctr"/>
              <a:r>
                <a:rPr lang="en-US" sz="2000" b="1" i="1" dirty="0">
                  <a:solidFill>
                    <a:srgbClr val="70B865"/>
                  </a:solidFill>
                </a:rPr>
                <a:t>Details</a:t>
              </a:r>
              <a:endParaRPr lang="en-US" sz="2000" dirty="0"/>
            </a:p>
          </p:txBody>
        </p:sp>
        <p:sp>
          <p:nvSpPr>
            <p:cNvPr id="32" name="TextBox 31">
              <a:extLst>
                <a:ext uri="{FF2B5EF4-FFF2-40B4-BE49-F238E27FC236}">
                  <a16:creationId xmlns:a16="http://schemas.microsoft.com/office/drawing/2014/main" id="{3C47A52B-AC7D-8147-46B4-52092B0AA106}"/>
                </a:ext>
              </a:extLst>
            </p:cNvPr>
            <p:cNvSpPr txBox="1"/>
            <p:nvPr/>
          </p:nvSpPr>
          <p:spPr>
            <a:xfrm>
              <a:off x="7301880" y="4437978"/>
              <a:ext cx="1494820" cy="707886"/>
            </a:xfrm>
            <a:prstGeom prst="rect">
              <a:avLst/>
            </a:prstGeom>
            <a:noFill/>
          </p:spPr>
          <p:txBody>
            <a:bodyPr wrap="square" rtlCol="0">
              <a:spAutoFit/>
            </a:bodyPr>
            <a:lstStyle/>
            <a:p>
              <a:pPr algn="ctr"/>
              <a:r>
                <a:rPr lang="en-US" sz="2000" b="1" i="1" dirty="0">
                  <a:solidFill>
                    <a:srgbClr val="70B865"/>
                  </a:solidFill>
                </a:rPr>
                <a:t>Complete </a:t>
              </a:r>
            </a:p>
            <a:p>
              <a:pPr algn="ctr"/>
              <a:r>
                <a:rPr lang="en-US" sz="2000" b="1" i="1" dirty="0">
                  <a:solidFill>
                    <a:srgbClr val="70B865"/>
                  </a:solidFill>
                </a:rPr>
                <a:t>&amp; Share</a:t>
              </a:r>
              <a:endParaRPr lang="en-US" sz="2000" dirty="0"/>
            </a:p>
          </p:txBody>
        </p:sp>
        <p:sp>
          <p:nvSpPr>
            <p:cNvPr id="33" name="TextBox 32">
              <a:extLst>
                <a:ext uri="{FF2B5EF4-FFF2-40B4-BE49-F238E27FC236}">
                  <a16:creationId xmlns:a16="http://schemas.microsoft.com/office/drawing/2014/main" id="{7CABF194-AB3D-A410-09A9-705A46EF05D2}"/>
                </a:ext>
              </a:extLst>
            </p:cNvPr>
            <p:cNvSpPr txBox="1"/>
            <p:nvPr/>
          </p:nvSpPr>
          <p:spPr>
            <a:xfrm>
              <a:off x="8919466" y="4437978"/>
              <a:ext cx="2022713" cy="707886"/>
            </a:xfrm>
            <a:prstGeom prst="rect">
              <a:avLst/>
            </a:prstGeom>
            <a:noFill/>
          </p:spPr>
          <p:txBody>
            <a:bodyPr wrap="square" rtlCol="0">
              <a:spAutoFit/>
            </a:bodyPr>
            <a:lstStyle/>
            <a:p>
              <a:pPr algn="ctr"/>
              <a:r>
                <a:rPr lang="en-US" sz="2000" b="1" i="1" dirty="0">
                  <a:solidFill>
                    <a:srgbClr val="70B865"/>
                  </a:solidFill>
                </a:rPr>
                <a:t>Schedule Next Conversation</a:t>
              </a:r>
              <a:endParaRPr lang="en-US" sz="2000" dirty="0"/>
            </a:p>
          </p:txBody>
        </p:sp>
        <p:pic>
          <p:nvPicPr>
            <p:cNvPr id="5" name="Picture 4" descr="A picture containing text, close&#10;&#10;Description automatically generated">
              <a:extLst>
                <a:ext uri="{FF2B5EF4-FFF2-40B4-BE49-F238E27FC236}">
                  <a16:creationId xmlns:a16="http://schemas.microsoft.com/office/drawing/2014/main" id="{946B675A-651A-E7D9-08E7-2C29D36F89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214" y="2517503"/>
              <a:ext cx="9599572" cy="1822994"/>
            </a:xfrm>
            <a:prstGeom prst="rect">
              <a:avLst/>
            </a:prstGeom>
          </p:spPr>
        </p:pic>
      </p:grpSp>
      <p:sp>
        <p:nvSpPr>
          <p:cNvPr id="4" name="Right Triangle 3">
            <a:extLst>
              <a:ext uri="{FF2B5EF4-FFF2-40B4-BE49-F238E27FC236}">
                <a16:creationId xmlns:a16="http://schemas.microsoft.com/office/drawing/2014/main" id="{8BB6FE4D-5737-5769-6807-C1BDC4A1805E}"/>
              </a:ext>
            </a:extLst>
          </p:cNvPr>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7A67CA26-BE6D-0C74-C1B4-FDCF20A101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9626" y="493156"/>
            <a:ext cx="2107599" cy="2101776"/>
          </a:xfrm>
          <a:prstGeom prst="rect">
            <a:avLst/>
          </a:prstGeom>
        </p:spPr>
      </p:pic>
      <p:sp>
        <p:nvSpPr>
          <p:cNvPr id="8" name="Arrow: Up 7">
            <a:extLst>
              <a:ext uri="{FF2B5EF4-FFF2-40B4-BE49-F238E27FC236}">
                <a16:creationId xmlns:a16="http://schemas.microsoft.com/office/drawing/2014/main" id="{BD6C16DE-B8CC-64AE-659B-84C46789DA80}"/>
              </a:ext>
            </a:extLst>
          </p:cNvPr>
          <p:cNvSpPr/>
          <p:nvPr/>
        </p:nvSpPr>
        <p:spPr>
          <a:xfrm>
            <a:off x="2354317" y="5066699"/>
            <a:ext cx="557049" cy="1626907"/>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blue text&#10;&#10;AI-generated content may be incorrect.">
            <a:extLst>
              <a:ext uri="{FF2B5EF4-FFF2-40B4-BE49-F238E27FC236}">
                <a16:creationId xmlns:a16="http://schemas.microsoft.com/office/drawing/2014/main" id="{A9A1AC13-7712-E812-3BF9-CC8AD57F5DFF}"/>
              </a:ext>
            </a:extLst>
          </p:cNvPr>
          <p:cNvPicPr>
            <a:picLocks noChangeAspect="1"/>
          </p:cNvPicPr>
          <p:nvPr/>
        </p:nvPicPr>
        <p:blipFill>
          <a:blip r:embed="rId5"/>
          <a:stretch>
            <a:fillRect/>
          </a:stretch>
        </p:blipFill>
        <p:spPr>
          <a:xfrm>
            <a:off x="10159022" y="6137549"/>
            <a:ext cx="1843924" cy="565291"/>
          </a:xfrm>
          <a:prstGeom prst="rect">
            <a:avLst/>
          </a:prstGeom>
        </p:spPr>
      </p:pic>
    </p:spTree>
    <p:extLst>
      <p:ext uri="{BB962C8B-B14F-4D97-AF65-F5344CB8AC3E}">
        <p14:creationId xmlns:p14="http://schemas.microsoft.com/office/powerpoint/2010/main" val="3594362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5BC3DB-2429-0B07-EF6A-01E17D31F8B3}"/>
              </a:ext>
            </a:extLst>
          </p:cNvPr>
          <p:cNvSpPr txBox="1"/>
          <p:nvPr/>
        </p:nvSpPr>
        <p:spPr>
          <a:xfrm>
            <a:off x="1410789" y="722811"/>
            <a:ext cx="7916091" cy="769441"/>
          </a:xfrm>
          <a:prstGeom prst="rect">
            <a:avLst/>
          </a:prstGeom>
          <a:noFill/>
        </p:spPr>
        <p:txBody>
          <a:bodyPr wrap="square" rtlCol="0">
            <a:spAutoFit/>
          </a:bodyPr>
          <a:lstStyle/>
          <a:p>
            <a:r>
              <a:rPr lang="en-US" sz="4400" b="1" dirty="0">
                <a:solidFill>
                  <a:srgbClr val="002060"/>
                </a:solidFill>
                <a:latin typeface="Helvetica" panose="020B0604020202020204" pitchFamily="34" charset="0"/>
                <a:cs typeface="Helvetica" panose="020B0604020202020204" pitchFamily="34" charset="0"/>
              </a:rPr>
              <a:t>Collect Information </a:t>
            </a:r>
          </a:p>
        </p:txBody>
      </p:sp>
      <p:sp>
        <p:nvSpPr>
          <p:cNvPr id="3" name="TextBox 2">
            <a:extLst>
              <a:ext uri="{FF2B5EF4-FFF2-40B4-BE49-F238E27FC236}">
                <a16:creationId xmlns:a16="http://schemas.microsoft.com/office/drawing/2014/main" id="{D7E2FC3A-FC5B-D521-440F-8DBC93F1E7E1}"/>
              </a:ext>
            </a:extLst>
          </p:cNvPr>
          <p:cNvSpPr txBox="1"/>
          <p:nvPr/>
        </p:nvSpPr>
        <p:spPr>
          <a:xfrm>
            <a:off x="1293795" y="2561337"/>
            <a:ext cx="6147135"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Diagnosis-Situation </a:t>
            </a:r>
          </a:p>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Community Resources </a:t>
            </a:r>
          </a:p>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University of Arizona  Resources</a:t>
            </a:r>
          </a:p>
        </p:txBody>
      </p:sp>
      <p:pic>
        <p:nvPicPr>
          <p:cNvPr id="4" name="Picture 3">
            <a:extLst>
              <a:ext uri="{FF2B5EF4-FFF2-40B4-BE49-F238E27FC236}">
                <a16:creationId xmlns:a16="http://schemas.microsoft.com/office/drawing/2014/main" id="{A876DCFD-F006-E339-B443-AA77B379B7C7}"/>
              </a:ext>
            </a:extLst>
          </p:cNvPr>
          <p:cNvPicPr>
            <a:picLocks noChangeAspect="1"/>
          </p:cNvPicPr>
          <p:nvPr/>
        </p:nvPicPr>
        <p:blipFill>
          <a:blip r:embed="rId2"/>
          <a:stretch>
            <a:fillRect/>
          </a:stretch>
        </p:blipFill>
        <p:spPr>
          <a:xfrm>
            <a:off x="10140696" y="6242463"/>
            <a:ext cx="1871634" cy="451143"/>
          </a:xfrm>
          <a:prstGeom prst="rect">
            <a:avLst/>
          </a:prstGeom>
        </p:spPr>
      </p:pic>
      <p:sp>
        <p:nvSpPr>
          <p:cNvPr id="5" name="Right Triangle 4">
            <a:extLst>
              <a:ext uri="{FF2B5EF4-FFF2-40B4-BE49-F238E27FC236}">
                <a16:creationId xmlns:a16="http://schemas.microsoft.com/office/drawing/2014/main" id="{6FA2F7AE-C78F-9517-0E1D-D64031742747}"/>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BC62D481-5E70-5812-BEAE-F59903C9458D}"/>
              </a:ext>
            </a:extLst>
          </p:cNvPr>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a group of light bulbs sitting on top of a blue table">
            <a:extLst>
              <a:ext uri="{FF2B5EF4-FFF2-40B4-BE49-F238E27FC236}">
                <a16:creationId xmlns:a16="http://schemas.microsoft.com/office/drawing/2014/main" id="{E8198820-F04F-7E68-EA8C-345F8EEEE4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0662" y="0"/>
            <a:ext cx="457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lack background with blue text&#10;&#10;AI-generated content may be incorrect.">
            <a:extLst>
              <a:ext uri="{FF2B5EF4-FFF2-40B4-BE49-F238E27FC236}">
                <a16:creationId xmlns:a16="http://schemas.microsoft.com/office/drawing/2014/main" id="{E8838291-2329-8902-FF36-A25FAF95709C}"/>
              </a:ext>
            </a:extLst>
          </p:cNvPr>
          <p:cNvPicPr>
            <a:picLocks noChangeAspect="1"/>
          </p:cNvPicPr>
          <p:nvPr/>
        </p:nvPicPr>
        <p:blipFill>
          <a:blip r:embed="rId4"/>
          <a:stretch>
            <a:fillRect/>
          </a:stretch>
        </p:blipFill>
        <p:spPr>
          <a:xfrm>
            <a:off x="179670" y="5959817"/>
            <a:ext cx="1843924" cy="565291"/>
          </a:xfrm>
          <a:prstGeom prst="rect">
            <a:avLst/>
          </a:prstGeom>
        </p:spPr>
      </p:pic>
    </p:spTree>
    <p:extLst>
      <p:ext uri="{BB962C8B-B14F-4D97-AF65-F5344CB8AC3E}">
        <p14:creationId xmlns:p14="http://schemas.microsoft.com/office/powerpoint/2010/main" val="2921804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F5206-E727-B53A-C126-C3698963850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146363-72B4-9F14-6169-2FD00B9917C5}"/>
              </a:ext>
            </a:extLst>
          </p:cNvPr>
          <p:cNvSpPr txBox="1"/>
          <p:nvPr/>
        </p:nvSpPr>
        <p:spPr>
          <a:xfrm>
            <a:off x="1410789" y="722811"/>
            <a:ext cx="9467418" cy="769441"/>
          </a:xfrm>
          <a:prstGeom prst="rect">
            <a:avLst/>
          </a:prstGeom>
          <a:noFill/>
        </p:spPr>
        <p:txBody>
          <a:bodyPr wrap="square" rtlCol="0">
            <a:spAutoFit/>
          </a:bodyPr>
          <a:lstStyle/>
          <a:p>
            <a:r>
              <a:rPr lang="en-US" sz="4400" b="1" dirty="0">
                <a:solidFill>
                  <a:srgbClr val="002060"/>
                </a:solidFill>
                <a:latin typeface="Helvetica" panose="020B0604020202020204" pitchFamily="34" charset="0"/>
                <a:cs typeface="Helvetica" panose="020B0604020202020204" pitchFamily="34" charset="0"/>
              </a:rPr>
              <a:t>Information: Power and Control </a:t>
            </a:r>
          </a:p>
        </p:txBody>
      </p:sp>
      <p:sp>
        <p:nvSpPr>
          <p:cNvPr id="3" name="TextBox 2">
            <a:extLst>
              <a:ext uri="{FF2B5EF4-FFF2-40B4-BE49-F238E27FC236}">
                <a16:creationId xmlns:a16="http://schemas.microsoft.com/office/drawing/2014/main" id="{0CF78748-6499-013A-FD34-5F4B541E08AB}"/>
              </a:ext>
            </a:extLst>
          </p:cNvPr>
          <p:cNvSpPr txBox="1"/>
          <p:nvPr/>
        </p:nvSpPr>
        <p:spPr>
          <a:xfrm>
            <a:off x="2005521" y="1659285"/>
            <a:ext cx="9378759"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Address Fear of the Unknown </a:t>
            </a:r>
          </a:p>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Dispel Myths </a:t>
            </a:r>
          </a:p>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Potential Stigma </a:t>
            </a:r>
          </a:p>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Clarity and Understanding, i.e., “Burden”</a:t>
            </a:r>
          </a:p>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Options </a:t>
            </a:r>
          </a:p>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Define Our Caregiving Community </a:t>
            </a:r>
          </a:p>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Better Foundation </a:t>
            </a:r>
          </a:p>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More prepared for best-case vs. worst-case scenario</a:t>
            </a:r>
          </a:p>
        </p:txBody>
      </p:sp>
      <p:sp>
        <p:nvSpPr>
          <p:cNvPr id="5" name="Right Triangle 4">
            <a:extLst>
              <a:ext uri="{FF2B5EF4-FFF2-40B4-BE49-F238E27FC236}">
                <a16:creationId xmlns:a16="http://schemas.microsoft.com/office/drawing/2014/main" id="{2DA217C8-B0D1-4345-572B-E7A1609FCBE8}"/>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DD4A7895-C63A-0348-2317-FD371EB2D2BA}"/>
              </a:ext>
            </a:extLst>
          </p:cNvPr>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hite windmills on green grass field under white clouds and blue sky">
            <a:extLst>
              <a:ext uri="{FF2B5EF4-FFF2-40B4-BE49-F238E27FC236}">
                <a16:creationId xmlns:a16="http://schemas.microsoft.com/office/drawing/2014/main" id="{1E56362E-CC46-0EC6-8735-FD2061B1439C}"/>
              </a:ext>
            </a:extLst>
          </p:cNvPr>
          <p:cNvPicPr>
            <a:picLocks noChangeAspect="1" noChangeArrowheads="1"/>
          </p:cNvPicPr>
          <p:nvPr/>
        </p:nvPicPr>
        <p:blipFill>
          <a:blip r:embed="rId2" cstate="print">
            <a:alphaModFix amt="35000"/>
            <a:extLst>
              <a:ext uri="{28A0092B-C50C-407E-A947-70E740481C1C}">
                <a14:useLocalDpi xmlns:a14="http://schemas.microsoft.com/office/drawing/2010/main" val="0"/>
              </a:ext>
            </a:extLst>
          </a:blip>
          <a:srcRect/>
          <a:stretch>
            <a:fillRect/>
          </a:stretch>
        </p:blipFill>
        <p:spPr bwMode="auto">
          <a:xfrm>
            <a:off x="0" y="1587"/>
            <a:ext cx="12192000" cy="68564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lack background with blue text&#10;&#10;AI-generated content may be incorrect.">
            <a:extLst>
              <a:ext uri="{FF2B5EF4-FFF2-40B4-BE49-F238E27FC236}">
                <a16:creationId xmlns:a16="http://schemas.microsoft.com/office/drawing/2014/main" id="{63DD3D97-4962-A4DA-C3CD-79DBA9310E99}"/>
              </a:ext>
            </a:extLst>
          </p:cNvPr>
          <p:cNvPicPr>
            <a:picLocks noChangeAspect="1"/>
          </p:cNvPicPr>
          <p:nvPr/>
        </p:nvPicPr>
        <p:blipFill>
          <a:blip r:embed="rId3"/>
          <a:stretch>
            <a:fillRect/>
          </a:stretch>
        </p:blipFill>
        <p:spPr>
          <a:xfrm>
            <a:off x="10159022" y="6137549"/>
            <a:ext cx="1843924" cy="565291"/>
          </a:xfrm>
          <a:prstGeom prst="rect">
            <a:avLst/>
          </a:prstGeom>
        </p:spPr>
      </p:pic>
    </p:spTree>
    <p:extLst>
      <p:ext uri="{BB962C8B-B14F-4D97-AF65-F5344CB8AC3E}">
        <p14:creationId xmlns:p14="http://schemas.microsoft.com/office/powerpoint/2010/main" val="2240114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DD200-4452-9030-0C1A-8BFA26F745A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145E3D9-52A2-3253-D408-45D55F187D64}"/>
              </a:ext>
            </a:extLst>
          </p:cNvPr>
          <p:cNvSpPr txBox="1"/>
          <p:nvPr/>
        </p:nvSpPr>
        <p:spPr>
          <a:xfrm>
            <a:off x="1362291" y="715238"/>
            <a:ext cx="9467418" cy="769441"/>
          </a:xfrm>
          <a:prstGeom prst="rect">
            <a:avLst/>
          </a:prstGeom>
          <a:noFill/>
        </p:spPr>
        <p:txBody>
          <a:bodyPr wrap="square" rtlCol="0">
            <a:spAutoFit/>
          </a:bodyPr>
          <a:lstStyle/>
          <a:p>
            <a:r>
              <a:rPr lang="en-US" sz="4400" b="1" dirty="0">
                <a:solidFill>
                  <a:srgbClr val="002060"/>
                </a:solidFill>
                <a:latin typeface="Helvetica" panose="020B0604020202020204" pitchFamily="34" charset="0"/>
                <a:cs typeface="Helvetica" panose="020B0604020202020204" pitchFamily="34" charset="0"/>
              </a:rPr>
              <a:t>Clarity….Choices</a:t>
            </a:r>
          </a:p>
        </p:txBody>
      </p:sp>
      <p:sp>
        <p:nvSpPr>
          <p:cNvPr id="3" name="TextBox 2">
            <a:extLst>
              <a:ext uri="{FF2B5EF4-FFF2-40B4-BE49-F238E27FC236}">
                <a16:creationId xmlns:a16="http://schemas.microsoft.com/office/drawing/2014/main" id="{DCE95F82-9206-E4C5-1AC3-B5EE3E0E5191}"/>
              </a:ext>
            </a:extLst>
          </p:cNvPr>
          <p:cNvSpPr txBox="1"/>
          <p:nvPr/>
        </p:nvSpPr>
        <p:spPr>
          <a:xfrm>
            <a:off x="1836436" y="1595021"/>
            <a:ext cx="6718985" cy="4832092"/>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“Will” </a:t>
            </a:r>
          </a:p>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POA</a:t>
            </a:r>
          </a:p>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Long Term Care Options </a:t>
            </a:r>
          </a:p>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“Aging in Place” </a:t>
            </a:r>
          </a:p>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Nursing Home /Skilled Nursing Facility </a:t>
            </a:r>
          </a:p>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Assisted Living </a:t>
            </a:r>
          </a:p>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Home Care </a:t>
            </a:r>
          </a:p>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Respite </a:t>
            </a:r>
          </a:p>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Hospice/ Palliative Care </a:t>
            </a:r>
          </a:p>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Medicaid/ Medicare </a:t>
            </a:r>
          </a:p>
          <a:p>
            <a:pPr marL="457200" indent="-457200">
              <a:buFont typeface="Arial" panose="020B0604020202020204" pitchFamily="34" charset="0"/>
              <a:buChar char="•"/>
            </a:pPr>
            <a:endParaRPr lang="en-US" sz="2800" dirty="0">
              <a:solidFill>
                <a:srgbClr val="00B050"/>
              </a:solidFill>
              <a:latin typeface="Helvetica" panose="020B0604020202020204" pitchFamily="34" charset="0"/>
              <a:cs typeface="Helvetica" panose="020B0604020202020204" pitchFamily="34" charset="0"/>
            </a:endParaRPr>
          </a:p>
        </p:txBody>
      </p:sp>
      <p:sp>
        <p:nvSpPr>
          <p:cNvPr id="5" name="Right Triangle 4">
            <a:extLst>
              <a:ext uri="{FF2B5EF4-FFF2-40B4-BE49-F238E27FC236}">
                <a16:creationId xmlns:a16="http://schemas.microsoft.com/office/drawing/2014/main" id="{7CF09881-EE6D-E484-ABB2-9FA0D23E4FCA}"/>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FB9326A6-561A-5ECB-D869-C634ADCA3EA0}"/>
              </a:ext>
            </a:extLst>
          </p:cNvPr>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10" descr="City lights focused in magnifying glass">
            <a:extLst>
              <a:ext uri="{FF2B5EF4-FFF2-40B4-BE49-F238E27FC236}">
                <a16:creationId xmlns:a16="http://schemas.microsoft.com/office/drawing/2014/main" id="{871477ED-4A16-00C0-0B41-CE55C1660DCE}"/>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t="12609" b="2996"/>
          <a:stretch/>
        </p:blipFill>
        <p:spPr>
          <a:xfrm>
            <a:off x="-3690" y="-10428"/>
            <a:ext cx="12192000" cy="6858001"/>
          </a:xfrm>
          <a:prstGeom prst="rect">
            <a:avLst/>
          </a:prstGeom>
        </p:spPr>
      </p:pic>
      <p:pic>
        <p:nvPicPr>
          <p:cNvPr id="9" name="Picture 8" descr="A black background with blue text&#10;&#10;AI-generated content may be incorrect.">
            <a:extLst>
              <a:ext uri="{FF2B5EF4-FFF2-40B4-BE49-F238E27FC236}">
                <a16:creationId xmlns:a16="http://schemas.microsoft.com/office/drawing/2014/main" id="{B12FD3D3-C192-41F2-9DC4-8A51A0284BD9}"/>
              </a:ext>
            </a:extLst>
          </p:cNvPr>
          <p:cNvPicPr>
            <a:picLocks noChangeAspect="1"/>
          </p:cNvPicPr>
          <p:nvPr/>
        </p:nvPicPr>
        <p:blipFill>
          <a:blip r:embed="rId3"/>
          <a:stretch>
            <a:fillRect/>
          </a:stretch>
        </p:blipFill>
        <p:spPr>
          <a:xfrm>
            <a:off x="10159022" y="6137549"/>
            <a:ext cx="1843924" cy="565291"/>
          </a:xfrm>
          <a:prstGeom prst="rect">
            <a:avLst/>
          </a:prstGeom>
        </p:spPr>
      </p:pic>
    </p:spTree>
    <p:extLst>
      <p:ext uri="{BB962C8B-B14F-4D97-AF65-F5344CB8AC3E}">
        <p14:creationId xmlns:p14="http://schemas.microsoft.com/office/powerpoint/2010/main" val="1226515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955C5-A65D-2616-68F1-D64B132042A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AD17578-C44F-1D2C-A1B0-039D7959D8FE}"/>
              </a:ext>
            </a:extLst>
          </p:cNvPr>
          <p:cNvSpPr txBox="1"/>
          <p:nvPr/>
        </p:nvSpPr>
        <p:spPr>
          <a:xfrm>
            <a:off x="1570931" y="373370"/>
            <a:ext cx="9467418" cy="769441"/>
          </a:xfrm>
          <a:prstGeom prst="rect">
            <a:avLst/>
          </a:prstGeom>
          <a:noFill/>
        </p:spPr>
        <p:txBody>
          <a:bodyPr wrap="square" rtlCol="0">
            <a:spAutoFit/>
          </a:bodyPr>
          <a:lstStyle/>
          <a:p>
            <a:r>
              <a:rPr lang="en-US" sz="4400" b="1" dirty="0">
                <a:solidFill>
                  <a:srgbClr val="002060"/>
                </a:solidFill>
                <a:latin typeface="Helvetica" panose="020B0604020202020204" pitchFamily="34" charset="0"/>
                <a:cs typeface="Helvetica" panose="020B0604020202020204" pitchFamily="34" charset="0"/>
              </a:rPr>
              <a:t>Involve and Acknowledge </a:t>
            </a:r>
          </a:p>
        </p:txBody>
      </p:sp>
      <p:sp>
        <p:nvSpPr>
          <p:cNvPr id="3" name="TextBox 2">
            <a:extLst>
              <a:ext uri="{FF2B5EF4-FFF2-40B4-BE49-F238E27FC236}">
                <a16:creationId xmlns:a16="http://schemas.microsoft.com/office/drawing/2014/main" id="{957CF2DB-1976-DF5F-F3B3-6FE0E3D94BAD}"/>
              </a:ext>
            </a:extLst>
          </p:cNvPr>
          <p:cNvSpPr txBox="1"/>
          <p:nvPr/>
        </p:nvSpPr>
        <p:spPr>
          <a:xfrm>
            <a:off x="1745824" y="1430627"/>
            <a:ext cx="5455903" cy="4832092"/>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Forms of Communication</a:t>
            </a:r>
          </a:p>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“Elderspeak” </a:t>
            </a:r>
          </a:p>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Sensory Considerations </a:t>
            </a:r>
          </a:p>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Cognitive/Health </a:t>
            </a:r>
          </a:p>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Group dynamics </a:t>
            </a:r>
          </a:p>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Culture </a:t>
            </a:r>
          </a:p>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Language</a:t>
            </a:r>
          </a:p>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Emotions</a:t>
            </a:r>
          </a:p>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Active Listening</a:t>
            </a:r>
          </a:p>
          <a:p>
            <a:pPr marL="457200" indent="-457200">
              <a:buFont typeface="Arial" panose="020B0604020202020204" pitchFamily="34" charset="0"/>
              <a:buChar char="•"/>
            </a:pPr>
            <a:endParaRPr lang="en-US" sz="2800" dirty="0">
              <a:solidFill>
                <a:srgbClr val="00B050"/>
              </a:solidFill>
              <a:latin typeface="Helvetica" panose="020B0604020202020204" pitchFamily="34" charset="0"/>
              <a:cs typeface="Helvetica" panose="020B0604020202020204" pitchFamily="34" charset="0"/>
            </a:endParaRPr>
          </a:p>
          <a:p>
            <a:endParaRPr lang="en-US" sz="2800" dirty="0">
              <a:solidFill>
                <a:srgbClr val="00B050"/>
              </a:solidFill>
              <a:latin typeface="Helvetica" panose="020B0604020202020204" pitchFamily="34" charset="0"/>
              <a:cs typeface="Helvetica" panose="020B0604020202020204" pitchFamily="34" charset="0"/>
            </a:endParaRPr>
          </a:p>
        </p:txBody>
      </p:sp>
      <p:sp>
        <p:nvSpPr>
          <p:cNvPr id="5" name="Right Triangle 4">
            <a:extLst>
              <a:ext uri="{FF2B5EF4-FFF2-40B4-BE49-F238E27FC236}">
                <a16:creationId xmlns:a16="http://schemas.microsoft.com/office/drawing/2014/main" id="{97D1DC29-C6EC-8663-02B8-3C3F1368D627}"/>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A7BE0E59-DC66-4721-8235-AC02DBA9273D}"/>
              </a:ext>
            </a:extLst>
          </p:cNvPr>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A9A6A7A-B2C3-F305-D5A8-45C4FEC0742E}"/>
              </a:ext>
            </a:extLst>
          </p:cNvPr>
          <p:cNvSpPr txBox="1"/>
          <p:nvPr/>
        </p:nvSpPr>
        <p:spPr>
          <a:xfrm>
            <a:off x="8698713" y="1305498"/>
            <a:ext cx="3380626" cy="1569660"/>
          </a:xfrm>
          <a:prstGeom prst="rect">
            <a:avLst/>
          </a:prstGeom>
          <a:noFill/>
        </p:spPr>
        <p:txBody>
          <a:bodyPr wrap="square" rtlCol="0">
            <a:spAutoFit/>
          </a:bodyPr>
          <a:lstStyle/>
          <a:p>
            <a:pPr algn="ctr"/>
            <a:r>
              <a:rPr lang="en-US" sz="3200" b="1" i="1" dirty="0">
                <a:solidFill>
                  <a:srgbClr val="70B865"/>
                </a:solidFill>
              </a:rPr>
              <a:t>Involving</a:t>
            </a:r>
            <a:r>
              <a:rPr lang="en-US" sz="3200" dirty="0"/>
              <a:t> and </a:t>
            </a:r>
            <a:r>
              <a:rPr lang="en-US" sz="3200" b="1" i="1" dirty="0">
                <a:solidFill>
                  <a:srgbClr val="70B865"/>
                </a:solidFill>
              </a:rPr>
              <a:t>Acknowledging</a:t>
            </a:r>
            <a:r>
              <a:rPr lang="en-US" sz="3200" dirty="0"/>
              <a:t> our loved one</a:t>
            </a:r>
          </a:p>
        </p:txBody>
      </p:sp>
      <p:cxnSp>
        <p:nvCxnSpPr>
          <p:cNvPr id="10" name="Straight Arrow Connector 9">
            <a:extLst>
              <a:ext uri="{FF2B5EF4-FFF2-40B4-BE49-F238E27FC236}">
                <a16:creationId xmlns:a16="http://schemas.microsoft.com/office/drawing/2014/main" id="{C9336E3B-110C-B784-7A0B-E4A11A6F0A98}"/>
              </a:ext>
            </a:extLst>
          </p:cNvPr>
          <p:cNvCxnSpPr>
            <a:cxnSpLocks/>
          </p:cNvCxnSpPr>
          <p:nvPr/>
        </p:nvCxnSpPr>
        <p:spPr>
          <a:xfrm flipH="1">
            <a:off x="9739920" y="2921705"/>
            <a:ext cx="400776" cy="802868"/>
          </a:xfrm>
          <a:prstGeom prst="straightConnector1">
            <a:avLst/>
          </a:prstGeom>
          <a:ln w="95250">
            <a:solidFill>
              <a:srgbClr val="70B865"/>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1" name="Diagram 10">
            <a:extLst>
              <a:ext uri="{FF2B5EF4-FFF2-40B4-BE49-F238E27FC236}">
                <a16:creationId xmlns:a16="http://schemas.microsoft.com/office/drawing/2014/main" id="{0F2DBC04-E814-8074-0801-C6C8D70DA621}"/>
              </a:ext>
            </a:extLst>
          </p:cNvPr>
          <p:cNvGraphicFramePr/>
          <p:nvPr>
            <p:extLst>
              <p:ext uri="{D42A27DB-BD31-4B8C-83A1-F6EECF244321}">
                <p14:modId xmlns:p14="http://schemas.microsoft.com/office/powerpoint/2010/main" val="1167089871"/>
              </p:ext>
            </p:extLst>
          </p:nvPr>
        </p:nvGraphicFramePr>
        <p:xfrm>
          <a:off x="5999654" y="3037845"/>
          <a:ext cx="5361442" cy="31522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Ellipse 19">
            <a:extLst>
              <a:ext uri="{FF2B5EF4-FFF2-40B4-BE49-F238E27FC236}">
                <a16:creationId xmlns:a16="http://schemas.microsoft.com/office/drawing/2014/main" id="{8F839974-7DBA-3650-9DBA-4A166FC56E1F}"/>
              </a:ext>
            </a:extLst>
          </p:cNvPr>
          <p:cNvSpPr/>
          <p:nvPr/>
        </p:nvSpPr>
        <p:spPr>
          <a:xfrm>
            <a:off x="8922832" y="950682"/>
            <a:ext cx="2932387" cy="2282414"/>
          </a:xfrm>
          <a:prstGeom prst="ellipse">
            <a:avLst/>
          </a:prstGeom>
          <a:solidFill>
            <a:srgbClr val="E71224">
              <a:alpha val="5000"/>
            </a:srgbClr>
          </a:solidFill>
          <a:ln w="762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pic>
        <p:nvPicPr>
          <p:cNvPr id="8" name="Picture 7" descr="A black background with blue text&#10;&#10;AI-generated content may be incorrect.">
            <a:extLst>
              <a:ext uri="{FF2B5EF4-FFF2-40B4-BE49-F238E27FC236}">
                <a16:creationId xmlns:a16="http://schemas.microsoft.com/office/drawing/2014/main" id="{B05F8DDA-0ADC-604B-239C-D3569586459C}"/>
              </a:ext>
            </a:extLst>
          </p:cNvPr>
          <p:cNvPicPr>
            <a:picLocks noChangeAspect="1"/>
          </p:cNvPicPr>
          <p:nvPr/>
        </p:nvPicPr>
        <p:blipFill>
          <a:blip r:embed="rId7"/>
          <a:stretch>
            <a:fillRect/>
          </a:stretch>
        </p:blipFill>
        <p:spPr>
          <a:xfrm>
            <a:off x="10159022" y="6137549"/>
            <a:ext cx="1843924" cy="565291"/>
          </a:xfrm>
          <a:prstGeom prst="rect">
            <a:avLst/>
          </a:prstGeom>
        </p:spPr>
      </p:pic>
    </p:spTree>
    <p:extLst>
      <p:ext uri="{BB962C8B-B14F-4D97-AF65-F5344CB8AC3E}">
        <p14:creationId xmlns:p14="http://schemas.microsoft.com/office/powerpoint/2010/main" val="1954397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C1A1C-070C-A66D-49F2-8CD43AF0D73F}"/>
            </a:ext>
          </a:extLst>
        </p:cNvPr>
        <p:cNvGrpSpPr/>
        <p:nvPr/>
      </p:nvGrpSpPr>
      <p:grpSpPr>
        <a:xfrm>
          <a:off x="0" y="0"/>
          <a:ext cx="0" cy="0"/>
          <a:chOff x="0" y="0"/>
          <a:chExt cx="0" cy="0"/>
        </a:xfrm>
      </p:grpSpPr>
      <p:sp>
        <p:nvSpPr>
          <p:cNvPr id="16" name="Right Triangle 15">
            <a:extLst>
              <a:ext uri="{FF2B5EF4-FFF2-40B4-BE49-F238E27FC236}">
                <a16:creationId xmlns:a16="http://schemas.microsoft.com/office/drawing/2014/main" id="{D4F8BF1B-B6EA-F469-67EB-25D0A1976497}"/>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EFC7258-0F6A-A83B-9F87-BDD00C771607}"/>
              </a:ext>
            </a:extLst>
          </p:cNvPr>
          <p:cNvSpPr txBox="1"/>
          <p:nvPr/>
        </p:nvSpPr>
        <p:spPr>
          <a:xfrm>
            <a:off x="1004047" y="0"/>
            <a:ext cx="6656253" cy="646331"/>
          </a:xfrm>
          <a:prstGeom prst="rect">
            <a:avLst/>
          </a:prstGeom>
          <a:noFill/>
        </p:spPr>
        <p:txBody>
          <a:bodyPr wrap="square" rtlCol="0">
            <a:spAutoFit/>
          </a:bodyPr>
          <a:lstStyle/>
          <a:p>
            <a:r>
              <a:rPr lang="en-US" sz="3600" b="1" dirty="0">
                <a:solidFill>
                  <a:srgbClr val="002060"/>
                </a:solidFill>
                <a:latin typeface="Helvetica" panose="020B0604020202020204" pitchFamily="34" charset="0"/>
                <a:cs typeface="Helvetica" panose="020B0604020202020204" pitchFamily="34" charset="0"/>
              </a:rPr>
              <a:t>Define Priorities </a:t>
            </a:r>
          </a:p>
        </p:txBody>
      </p:sp>
      <p:grpSp>
        <p:nvGrpSpPr>
          <p:cNvPr id="2" name="Group 1">
            <a:extLst>
              <a:ext uri="{FF2B5EF4-FFF2-40B4-BE49-F238E27FC236}">
                <a16:creationId xmlns:a16="http://schemas.microsoft.com/office/drawing/2014/main" id="{B16C866B-E283-DF9E-29D2-22FE3EAA14AA}"/>
              </a:ext>
            </a:extLst>
          </p:cNvPr>
          <p:cNvGrpSpPr/>
          <p:nvPr/>
        </p:nvGrpSpPr>
        <p:grpSpPr>
          <a:xfrm>
            <a:off x="1471603" y="2753648"/>
            <a:ext cx="9645965" cy="2628361"/>
            <a:chOff x="1296214" y="2517503"/>
            <a:chExt cx="9645965" cy="2628361"/>
          </a:xfrm>
        </p:grpSpPr>
        <p:sp>
          <p:nvSpPr>
            <p:cNvPr id="28" name="TextBox 27">
              <a:extLst>
                <a:ext uri="{FF2B5EF4-FFF2-40B4-BE49-F238E27FC236}">
                  <a16:creationId xmlns:a16="http://schemas.microsoft.com/office/drawing/2014/main" id="{CB7A4E90-D694-2DCB-8983-F9EC0AFD5FE6}"/>
                </a:ext>
              </a:extLst>
            </p:cNvPr>
            <p:cNvSpPr txBox="1"/>
            <p:nvPr/>
          </p:nvSpPr>
          <p:spPr>
            <a:xfrm>
              <a:off x="1441342" y="4437978"/>
              <a:ext cx="1820150" cy="707886"/>
            </a:xfrm>
            <a:prstGeom prst="rect">
              <a:avLst/>
            </a:prstGeom>
            <a:noFill/>
          </p:spPr>
          <p:txBody>
            <a:bodyPr wrap="square" rtlCol="0">
              <a:spAutoFit/>
            </a:bodyPr>
            <a:lstStyle/>
            <a:p>
              <a:pPr algn="ctr"/>
              <a:r>
                <a:rPr lang="en-US" sz="2000" b="1" i="1" dirty="0">
                  <a:solidFill>
                    <a:srgbClr val="70B865"/>
                  </a:solidFill>
                </a:rPr>
                <a:t>Collect</a:t>
              </a:r>
            </a:p>
            <a:p>
              <a:pPr algn="ctr"/>
              <a:r>
                <a:rPr lang="en-US" sz="2000" b="1" i="1" dirty="0">
                  <a:solidFill>
                    <a:srgbClr val="70B865"/>
                  </a:solidFill>
                </a:rPr>
                <a:t>Information</a:t>
              </a:r>
              <a:endParaRPr lang="en-US" sz="2000" dirty="0"/>
            </a:p>
          </p:txBody>
        </p:sp>
        <p:sp>
          <p:nvSpPr>
            <p:cNvPr id="30" name="TextBox 29">
              <a:extLst>
                <a:ext uri="{FF2B5EF4-FFF2-40B4-BE49-F238E27FC236}">
                  <a16:creationId xmlns:a16="http://schemas.microsoft.com/office/drawing/2014/main" id="{06A97114-2A79-B1FE-CDCD-978B90177A34}"/>
                </a:ext>
              </a:extLst>
            </p:cNvPr>
            <p:cNvSpPr txBox="1"/>
            <p:nvPr/>
          </p:nvSpPr>
          <p:spPr>
            <a:xfrm>
              <a:off x="3261492" y="4437978"/>
              <a:ext cx="1820150" cy="707886"/>
            </a:xfrm>
            <a:prstGeom prst="rect">
              <a:avLst/>
            </a:prstGeom>
            <a:noFill/>
          </p:spPr>
          <p:txBody>
            <a:bodyPr wrap="square" rtlCol="0">
              <a:spAutoFit/>
            </a:bodyPr>
            <a:lstStyle/>
            <a:p>
              <a:pPr algn="ctr"/>
              <a:r>
                <a:rPr lang="en-US" sz="2000" b="1" i="1" dirty="0">
                  <a:solidFill>
                    <a:srgbClr val="70B865"/>
                  </a:solidFill>
                </a:rPr>
                <a:t>Define</a:t>
              </a:r>
            </a:p>
            <a:p>
              <a:pPr algn="ctr"/>
              <a:r>
                <a:rPr lang="en-US" sz="2000" b="1" i="1" dirty="0">
                  <a:solidFill>
                    <a:srgbClr val="70B865"/>
                  </a:solidFill>
                </a:rPr>
                <a:t>Priorities</a:t>
              </a:r>
              <a:endParaRPr lang="en-US" sz="2000" dirty="0"/>
            </a:p>
          </p:txBody>
        </p:sp>
        <p:sp>
          <p:nvSpPr>
            <p:cNvPr id="31" name="TextBox 30">
              <a:extLst>
                <a:ext uri="{FF2B5EF4-FFF2-40B4-BE49-F238E27FC236}">
                  <a16:creationId xmlns:a16="http://schemas.microsoft.com/office/drawing/2014/main" id="{EC26CBEC-5FB5-DB51-D8FB-E68744803EF6}"/>
                </a:ext>
              </a:extLst>
            </p:cNvPr>
            <p:cNvSpPr txBox="1"/>
            <p:nvPr/>
          </p:nvSpPr>
          <p:spPr>
            <a:xfrm>
              <a:off x="5281686" y="4437978"/>
              <a:ext cx="1820150" cy="707886"/>
            </a:xfrm>
            <a:prstGeom prst="rect">
              <a:avLst/>
            </a:prstGeom>
            <a:noFill/>
          </p:spPr>
          <p:txBody>
            <a:bodyPr wrap="square" rtlCol="0">
              <a:spAutoFit/>
            </a:bodyPr>
            <a:lstStyle/>
            <a:p>
              <a:pPr algn="ctr"/>
              <a:r>
                <a:rPr lang="en-US" sz="2000" b="1" i="1" dirty="0">
                  <a:solidFill>
                    <a:srgbClr val="70B865"/>
                  </a:solidFill>
                </a:rPr>
                <a:t>Talk </a:t>
              </a:r>
            </a:p>
            <a:p>
              <a:pPr algn="ctr"/>
              <a:r>
                <a:rPr lang="en-US" sz="2000" b="1" i="1" dirty="0">
                  <a:solidFill>
                    <a:srgbClr val="70B865"/>
                  </a:solidFill>
                </a:rPr>
                <a:t>Details</a:t>
              </a:r>
              <a:endParaRPr lang="en-US" sz="2000" dirty="0"/>
            </a:p>
          </p:txBody>
        </p:sp>
        <p:sp>
          <p:nvSpPr>
            <p:cNvPr id="32" name="TextBox 31">
              <a:extLst>
                <a:ext uri="{FF2B5EF4-FFF2-40B4-BE49-F238E27FC236}">
                  <a16:creationId xmlns:a16="http://schemas.microsoft.com/office/drawing/2014/main" id="{77ADAD58-F64B-8E3F-A73A-6C69D150926F}"/>
                </a:ext>
              </a:extLst>
            </p:cNvPr>
            <p:cNvSpPr txBox="1"/>
            <p:nvPr/>
          </p:nvSpPr>
          <p:spPr>
            <a:xfrm>
              <a:off x="7301880" y="4437978"/>
              <a:ext cx="1494820" cy="707886"/>
            </a:xfrm>
            <a:prstGeom prst="rect">
              <a:avLst/>
            </a:prstGeom>
            <a:noFill/>
          </p:spPr>
          <p:txBody>
            <a:bodyPr wrap="square" rtlCol="0">
              <a:spAutoFit/>
            </a:bodyPr>
            <a:lstStyle/>
            <a:p>
              <a:pPr algn="ctr"/>
              <a:r>
                <a:rPr lang="en-US" sz="2000" b="1" i="1" dirty="0">
                  <a:solidFill>
                    <a:srgbClr val="70B865"/>
                  </a:solidFill>
                </a:rPr>
                <a:t>Complete </a:t>
              </a:r>
            </a:p>
            <a:p>
              <a:pPr algn="ctr"/>
              <a:r>
                <a:rPr lang="en-US" sz="2000" b="1" i="1" dirty="0">
                  <a:solidFill>
                    <a:srgbClr val="70B865"/>
                  </a:solidFill>
                </a:rPr>
                <a:t>&amp; Share</a:t>
              </a:r>
              <a:endParaRPr lang="en-US" sz="2000" dirty="0"/>
            </a:p>
          </p:txBody>
        </p:sp>
        <p:sp>
          <p:nvSpPr>
            <p:cNvPr id="33" name="TextBox 32">
              <a:extLst>
                <a:ext uri="{FF2B5EF4-FFF2-40B4-BE49-F238E27FC236}">
                  <a16:creationId xmlns:a16="http://schemas.microsoft.com/office/drawing/2014/main" id="{CCF66177-995E-A94C-8EFC-094E4E740669}"/>
                </a:ext>
              </a:extLst>
            </p:cNvPr>
            <p:cNvSpPr txBox="1"/>
            <p:nvPr/>
          </p:nvSpPr>
          <p:spPr>
            <a:xfrm>
              <a:off x="8919466" y="4437978"/>
              <a:ext cx="2022713" cy="707886"/>
            </a:xfrm>
            <a:prstGeom prst="rect">
              <a:avLst/>
            </a:prstGeom>
            <a:noFill/>
          </p:spPr>
          <p:txBody>
            <a:bodyPr wrap="square" rtlCol="0">
              <a:spAutoFit/>
            </a:bodyPr>
            <a:lstStyle/>
            <a:p>
              <a:pPr algn="ctr"/>
              <a:r>
                <a:rPr lang="en-US" sz="2000" b="1" i="1" dirty="0">
                  <a:solidFill>
                    <a:srgbClr val="70B865"/>
                  </a:solidFill>
                </a:rPr>
                <a:t>Schedule Next Conversation</a:t>
              </a:r>
              <a:endParaRPr lang="en-US" sz="2000" dirty="0"/>
            </a:p>
          </p:txBody>
        </p:sp>
        <p:pic>
          <p:nvPicPr>
            <p:cNvPr id="5" name="Picture 4" descr="A picture containing text, close&#10;&#10;Description automatically generated">
              <a:extLst>
                <a:ext uri="{FF2B5EF4-FFF2-40B4-BE49-F238E27FC236}">
                  <a16:creationId xmlns:a16="http://schemas.microsoft.com/office/drawing/2014/main" id="{680C925C-AF89-A10F-CD11-3DC9737FC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214" y="2517503"/>
              <a:ext cx="9599572" cy="1822994"/>
            </a:xfrm>
            <a:prstGeom prst="rect">
              <a:avLst/>
            </a:prstGeom>
          </p:spPr>
        </p:pic>
      </p:grpSp>
      <p:sp>
        <p:nvSpPr>
          <p:cNvPr id="4" name="Right Triangle 3">
            <a:extLst>
              <a:ext uri="{FF2B5EF4-FFF2-40B4-BE49-F238E27FC236}">
                <a16:creationId xmlns:a16="http://schemas.microsoft.com/office/drawing/2014/main" id="{C2BD4A4C-9C32-9DD8-8D98-C09EAD4313D5}"/>
              </a:ext>
            </a:extLst>
          </p:cNvPr>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B8389256-164D-71BE-D735-3190DF9B24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2200" y="493156"/>
            <a:ext cx="2107599" cy="2101776"/>
          </a:xfrm>
          <a:prstGeom prst="rect">
            <a:avLst/>
          </a:prstGeom>
        </p:spPr>
      </p:pic>
      <p:sp>
        <p:nvSpPr>
          <p:cNvPr id="10" name="Arrow: Up 9">
            <a:extLst>
              <a:ext uri="{FF2B5EF4-FFF2-40B4-BE49-F238E27FC236}">
                <a16:creationId xmlns:a16="http://schemas.microsoft.com/office/drawing/2014/main" id="{4E3DF4BA-B492-921C-38C6-848D261EFDC5}"/>
              </a:ext>
            </a:extLst>
          </p:cNvPr>
          <p:cNvSpPr/>
          <p:nvPr/>
        </p:nvSpPr>
        <p:spPr>
          <a:xfrm>
            <a:off x="4092501" y="5369904"/>
            <a:ext cx="508910" cy="1488096"/>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blue text&#10;&#10;AI-generated content may be incorrect.">
            <a:extLst>
              <a:ext uri="{FF2B5EF4-FFF2-40B4-BE49-F238E27FC236}">
                <a16:creationId xmlns:a16="http://schemas.microsoft.com/office/drawing/2014/main" id="{F39CE41A-9437-335A-6DBE-9973F4F89894}"/>
              </a:ext>
            </a:extLst>
          </p:cNvPr>
          <p:cNvPicPr>
            <a:picLocks noChangeAspect="1"/>
          </p:cNvPicPr>
          <p:nvPr/>
        </p:nvPicPr>
        <p:blipFill>
          <a:blip r:embed="rId5"/>
          <a:stretch>
            <a:fillRect/>
          </a:stretch>
        </p:blipFill>
        <p:spPr>
          <a:xfrm>
            <a:off x="10159022" y="6137549"/>
            <a:ext cx="1843924" cy="565291"/>
          </a:xfrm>
          <a:prstGeom prst="rect">
            <a:avLst/>
          </a:prstGeom>
        </p:spPr>
      </p:pic>
    </p:spTree>
    <p:extLst>
      <p:ext uri="{BB962C8B-B14F-4D97-AF65-F5344CB8AC3E}">
        <p14:creationId xmlns:p14="http://schemas.microsoft.com/office/powerpoint/2010/main" val="3542310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ight Triangle 15">
            <a:extLst>
              <a:ext uri="{FF2B5EF4-FFF2-40B4-BE49-F238E27FC236}">
                <a16:creationId xmlns:a16="http://schemas.microsoft.com/office/drawing/2014/main" id="{54B1A6AF-F84D-B842-AC7D-6BBB349AE9F8}"/>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69762" y="337359"/>
            <a:ext cx="6104437" cy="707886"/>
          </a:xfrm>
          <a:prstGeom prst="rect">
            <a:avLst/>
          </a:prstGeom>
          <a:noFill/>
        </p:spPr>
        <p:txBody>
          <a:bodyPr wrap="square" rtlCol="0">
            <a:spAutoFit/>
          </a:bodyPr>
          <a:lstStyle/>
          <a:p>
            <a:r>
              <a:rPr lang="en-US" sz="4000" b="1" dirty="0">
                <a:solidFill>
                  <a:srgbClr val="002060"/>
                </a:solidFill>
                <a:latin typeface="Helvetica" panose="020B0604020202020204" pitchFamily="34" charset="0"/>
                <a:cs typeface="Helvetica" panose="020B0604020202020204" pitchFamily="34" charset="0"/>
              </a:rPr>
              <a:t>Define Priorities</a:t>
            </a:r>
          </a:p>
        </p:txBody>
      </p:sp>
      <p:sp>
        <p:nvSpPr>
          <p:cNvPr id="10" name="TextBox 9"/>
          <p:cNvSpPr txBox="1"/>
          <p:nvPr/>
        </p:nvSpPr>
        <p:spPr>
          <a:xfrm>
            <a:off x="871457" y="1779703"/>
            <a:ext cx="7332773" cy="4462760"/>
          </a:xfrm>
          <a:prstGeom prst="rect">
            <a:avLst/>
          </a:prstGeom>
          <a:noFill/>
        </p:spPr>
        <p:txBody>
          <a:bodyPr wrap="square" rtlCol="0">
            <a:spAutoFit/>
          </a:bodyPr>
          <a:lstStyle/>
          <a:p>
            <a:pPr marL="514350" indent="-514350">
              <a:buFont typeface="+mj-lt"/>
              <a:buAutoNum type="arabicPeriod"/>
            </a:pPr>
            <a:r>
              <a:rPr lang="en-US" sz="3600" b="1" dirty="0">
                <a:solidFill>
                  <a:srgbClr val="002060"/>
                </a:solidFill>
              </a:rPr>
              <a:t>Assess the current situation</a:t>
            </a:r>
          </a:p>
          <a:p>
            <a:pPr marL="742950" lvl="1" indent="-285750">
              <a:buFont typeface="Arial" panose="020B0604020202020204" pitchFamily="34" charset="0"/>
              <a:buChar char="•"/>
            </a:pPr>
            <a:r>
              <a:rPr lang="en-US" sz="2800" dirty="0">
                <a:solidFill>
                  <a:srgbClr val="002060"/>
                </a:solidFill>
              </a:rPr>
              <a:t>Am I or a loved one </a:t>
            </a:r>
          </a:p>
          <a:p>
            <a:pPr marL="1200150" lvl="2" indent="-285750">
              <a:buFont typeface="Arial" panose="020B0604020202020204" pitchFamily="34" charset="0"/>
              <a:buChar char="•"/>
            </a:pPr>
            <a:r>
              <a:rPr lang="en-US" sz="2800" dirty="0">
                <a:solidFill>
                  <a:srgbClr val="002060"/>
                </a:solidFill>
              </a:rPr>
              <a:t>facing medical condition or diagnosis?</a:t>
            </a:r>
          </a:p>
          <a:p>
            <a:pPr marL="1200150" lvl="2" indent="-285750">
              <a:buFont typeface="Arial" panose="020B0604020202020204" pitchFamily="34" charset="0"/>
              <a:buChar char="•"/>
            </a:pPr>
            <a:r>
              <a:rPr lang="en-US" sz="2800" dirty="0">
                <a:solidFill>
                  <a:srgbClr val="002060"/>
                </a:solidFill>
              </a:rPr>
              <a:t>planning for future?</a:t>
            </a:r>
          </a:p>
          <a:p>
            <a:pPr marL="1200150" lvl="2" indent="-285750">
              <a:buFont typeface="Arial" panose="020B0604020202020204" pitchFamily="34" charset="0"/>
              <a:buChar char="•"/>
            </a:pPr>
            <a:r>
              <a:rPr lang="en-US" sz="2800" dirty="0">
                <a:solidFill>
                  <a:srgbClr val="002060"/>
                </a:solidFill>
              </a:rPr>
              <a:t>noticing changes?</a:t>
            </a:r>
          </a:p>
          <a:p>
            <a:pPr lvl="1"/>
            <a:endParaRPr lang="en-US" sz="2800" dirty="0">
              <a:solidFill>
                <a:srgbClr val="002060"/>
              </a:solidFill>
            </a:endParaRPr>
          </a:p>
          <a:p>
            <a:pPr marL="514350" indent="-514350">
              <a:buFont typeface="+mj-lt"/>
              <a:buAutoNum type="arabicPeriod"/>
            </a:pPr>
            <a:r>
              <a:rPr lang="en-US" sz="3600" b="1" dirty="0">
                <a:solidFill>
                  <a:srgbClr val="002060"/>
                </a:solidFill>
              </a:rPr>
              <a:t>What is the most important issue?</a:t>
            </a:r>
          </a:p>
          <a:p>
            <a:pPr marL="514350" indent="-514350">
              <a:buFont typeface="+mj-lt"/>
              <a:buAutoNum type="arabicPeriod"/>
            </a:pPr>
            <a:endParaRPr lang="en-US" sz="3600" b="1" dirty="0">
              <a:solidFill>
                <a:srgbClr val="002060"/>
              </a:solidFill>
            </a:endParaRPr>
          </a:p>
          <a:p>
            <a:pPr marL="514350" indent="-514350">
              <a:buFont typeface="+mj-lt"/>
              <a:buAutoNum type="arabicPeriod"/>
            </a:pPr>
            <a:r>
              <a:rPr lang="en-US" sz="3600" b="1" dirty="0">
                <a:solidFill>
                  <a:srgbClr val="002060"/>
                </a:solidFill>
              </a:rPr>
              <a:t>What is the most urgent issue?</a:t>
            </a:r>
          </a:p>
        </p:txBody>
      </p:sp>
      <p:pic>
        <p:nvPicPr>
          <p:cNvPr id="2" name="Picture 1" descr="Logo&#10;&#10;Description automatically generated">
            <a:extLst>
              <a:ext uri="{FF2B5EF4-FFF2-40B4-BE49-F238E27FC236}">
                <a16:creationId xmlns:a16="http://schemas.microsoft.com/office/drawing/2014/main" id="{F1562815-34FB-ABB5-7EAA-F7DA81FC76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6785" y="309008"/>
            <a:ext cx="2842643" cy="2834790"/>
          </a:xfrm>
          <a:prstGeom prst="rect">
            <a:avLst/>
          </a:prstGeom>
        </p:spPr>
      </p:pic>
      <p:pic>
        <p:nvPicPr>
          <p:cNvPr id="3074" name="Picture 2" descr="Free Priority Goal illustration and picture">
            <a:extLst>
              <a:ext uri="{FF2B5EF4-FFF2-40B4-BE49-F238E27FC236}">
                <a16:creationId xmlns:a16="http://schemas.microsoft.com/office/drawing/2014/main" id="{D08F5745-CF46-FC30-7A18-6A5107894E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55" t="30134" r="9290" b="4792"/>
          <a:stretch/>
        </p:blipFill>
        <p:spPr bwMode="auto">
          <a:xfrm>
            <a:off x="8360229" y="3143798"/>
            <a:ext cx="3734227" cy="2743200"/>
          </a:xfrm>
          <a:prstGeom prst="rect">
            <a:avLst/>
          </a:prstGeom>
          <a:noFill/>
          <a:extLst>
            <a:ext uri="{909E8E84-426E-40DD-AFC4-6F175D3DCCD1}">
              <a14:hiddenFill xmlns:a14="http://schemas.microsoft.com/office/drawing/2010/main">
                <a:solidFill>
                  <a:srgbClr val="FFFFFF"/>
                </a:solidFill>
              </a14:hiddenFill>
            </a:ext>
          </a:extLst>
        </p:spPr>
      </p:pic>
      <p:sp>
        <p:nvSpPr>
          <p:cNvPr id="3" name="Right Triangle 2">
            <a:extLst>
              <a:ext uri="{FF2B5EF4-FFF2-40B4-BE49-F238E27FC236}">
                <a16:creationId xmlns:a16="http://schemas.microsoft.com/office/drawing/2014/main" id="{42D5A610-B758-216F-B43A-02A1AB778B37}"/>
              </a:ext>
            </a:extLst>
          </p:cNvPr>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7D72246-C98D-5D1A-9F9C-8A8AB4ED6376}"/>
              </a:ext>
            </a:extLst>
          </p:cNvPr>
          <p:cNvSpPr/>
          <p:nvPr/>
        </p:nvSpPr>
        <p:spPr>
          <a:xfrm>
            <a:off x="7669763" y="309008"/>
            <a:ext cx="4424693" cy="2834789"/>
          </a:xfrm>
          <a:custGeom>
            <a:avLst/>
            <a:gdLst>
              <a:gd name="csX0" fmla="*/ 0 w 4424693"/>
              <a:gd name="csY0" fmla="*/ 1417395 h 2834789"/>
              <a:gd name="csX1" fmla="*/ 2212347 w 4424693"/>
              <a:gd name="csY1" fmla="*/ 0 h 2834789"/>
              <a:gd name="csX2" fmla="*/ 4424694 w 4424693"/>
              <a:gd name="csY2" fmla="*/ 1417395 h 2834789"/>
              <a:gd name="csX3" fmla="*/ 2212347 w 4424693"/>
              <a:gd name="csY3" fmla="*/ 2834790 h 2834789"/>
              <a:gd name="csX4" fmla="*/ 0 w 4424693"/>
              <a:gd name="csY4" fmla="*/ 1417395 h 2834789"/>
            </a:gdLst>
            <a:ahLst/>
            <a:cxnLst>
              <a:cxn ang="0">
                <a:pos x="csX0" y="csY0"/>
              </a:cxn>
              <a:cxn ang="0">
                <a:pos x="csX1" y="csY1"/>
              </a:cxn>
              <a:cxn ang="0">
                <a:pos x="csX2" y="csY2"/>
              </a:cxn>
              <a:cxn ang="0">
                <a:pos x="csX3" y="csY3"/>
              </a:cxn>
              <a:cxn ang="0">
                <a:pos x="csX4" y="csY4"/>
              </a:cxn>
            </a:cxnLst>
            <a:rect l="l" t="t" r="r" b="b"/>
            <a:pathLst>
              <a:path w="4424693" h="2834789" extrusionOk="0">
                <a:moveTo>
                  <a:pt x="0" y="1417395"/>
                </a:moveTo>
                <a:cubicBezTo>
                  <a:pt x="-45609" y="606456"/>
                  <a:pt x="669049" y="120646"/>
                  <a:pt x="2212347" y="0"/>
                </a:cubicBezTo>
                <a:cubicBezTo>
                  <a:pt x="3609842" y="36978"/>
                  <a:pt x="4252547" y="640063"/>
                  <a:pt x="4424694" y="1417395"/>
                </a:cubicBezTo>
                <a:cubicBezTo>
                  <a:pt x="4366034" y="2257486"/>
                  <a:pt x="3423082" y="2896205"/>
                  <a:pt x="2212347" y="2834790"/>
                </a:cubicBezTo>
                <a:cubicBezTo>
                  <a:pt x="875370" y="2771799"/>
                  <a:pt x="130918" y="2262754"/>
                  <a:pt x="0" y="1417395"/>
                </a:cubicBezTo>
                <a:close/>
              </a:path>
            </a:pathLst>
          </a:custGeom>
          <a:noFill/>
          <a:ln w="66675">
            <a:solidFill>
              <a:srgbClr val="C00000"/>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blue text&#10;&#10;AI-generated content may be incorrect.">
            <a:extLst>
              <a:ext uri="{FF2B5EF4-FFF2-40B4-BE49-F238E27FC236}">
                <a16:creationId xmlns:a16="http://schemas.microsoft.com/office/drawing/2014/main" id="{F4E4ADD7-57FE-0BAE-6601-735E7DB91316}"/>
              </a:ext>
            </a:extLst>
          </p:cNvPr>
          <p:cNvPicPr>
            <a:picLocks noChangeAspect="1"/>
          </p:cNvPicPr>
          <p:nvPr/>
        </p:nvPicPr>
        <p:blipFill>
          <a:blip r:embed="rId5"/>
          <a:stretch>
            <a:fillRect/>
          </a:stretch>
        </p:blipFill>
        <p:spPr>
          <a:xfrm>
            <a:off x="10159022" y="6137549"/>
            <a:ext cx="1843924" cy="565291"/>
          </a:xfrm>
          <a:prstGeom prst="rect">
            <a:avLst/>
          </a:prstGeom>
        </p:spPr>
      </p:pic>
    </p:spTree>
    <p:extLst>
      <p:ext uri="{BB962C8B-B14F-4D97-AF65-F5344CB8AC3E}">
        <p14:creationId xmlns:p14="http://schemas.microsoft.com/office/powerpoint/2010/main" val="281937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62242-0B3C-C885-B1D8-788BD982E01A}"/>
            </a:ext>
          </a:extLst>
        </p:cNvPr>
        <p:cNvGrpSpPr/>
        <p:nvPr/>
      </p:nvGrpSpPr>
      <p:grpSpPr>
        <a:xfrm>
          <a:off x="0" y="0"/>
          <a:ext cx="0" cy="0"/>
          <a:chOff x="0" y="0"/>
          <a:chExt cx="0" cy="0"/>
        </a:xfrm>
      </p:grpSpPr>
      <p:sp>
        <p:nvSpPr>
          <p:cNvPr id="16" name="Right Triangle 15">
            <a:extLst>
              <a:ext uri="{FF2B5EF4-FFF2-40B4-BE49-F238E27FC236}">
                <a16:creationId xmlns:a16="http://schemas.microsoft.com/office/drawing/2014/main" id="{A19F270B-F9EB-DA2B-9B50-B411616CD4D7}"/>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AF21CA-B6CB-33C8-4BAD-D3705A332D2F}"/>
              </a:ext>
            </a:extLst>
          </p:cNvPr>
          <p:cNvSpPr txBox="1"/>
          <p:nvPr/>
        </p:nvSpPr>
        <p:spPr>
          <a:xfrm>
            <a:off x="887507" y="0"/>
            <a:ext cx="6772794" cy="646331"/>
          </a:xfrm>
          <a:prstGeom prst="rect">
            <a:avLst/>
          </a:prstGeom>
          <a:noFill/>
        </p:spPr>
        <p:txBody>
          <a:bodyPr wrap="square" rtlCol="0">
            <a:spAutoFit/>
          </a:bodyPr>
          <a:lstStyle/>
          <a:p>
            <a:r>
              <a:rPr lang="en-US" sz="3600" b="1" dirty="0">
                <a:solidFill>
                  <a:srgbClr val="002060"/>
                </a:solidFill>
                <a:latin typeface="Helvetica" panose="020B0604020202020204" pitchFamily="34" charset="0"/>
                <a:cs typeface="Helvetica" panose="020B0604020202020204" pitchFamily="34" charset="0"/>
              </a:rPr>
              <a:t>Talk Details </a:t>
            </a:r>
          </a:p>
        </p:txBody>
      </p:sp>
      <p:grpSp>
        <p:nvGrpSpPr>
          <p:cNvPr id="2" name="Group 1">
            <a:extLst>
              <a:ext uri="{FF2B5EF4-FFF2-40B4-BE49-F238E27FC236}">
                <a16:creationId xmlns:a16="http://schemas.microsoft.com/office/drawing/2014/main" id="{4CCD3050-4377-0567-A34F-D633FF31FE9A}"/>
              </a:ext>
            </a:extLst>
          </p:cNvPr>
          <p:cNvGrpSpPr/>
          <p:nvPr/>
        </p:nvGrpSpPr>
        <p:grpSpPr>
          <a:xfrm>
            <a:off x="1551541" y="2551767"/>
            <a:ext cx="9645965" cy="2628361"/>
            <a:chOff x="1296214" y="2517503"/>
            <a:chExt cx="9645965" cy="2628361"/>
          </a:xfrm>
        </p:grpSpPr>
        <p:sp>
          <p:nvSpPr>
            <p:cNvPr id="28" name="TextBox 27">
              <a:extLst>
                <a:ext uri="{FF2B5EF4-FFF2-40B4-BE49-F238E27FC236}">
                  <a16:creationId xmlns:a16="http://schemas.microsoft.com/office/drawing/2014/main" id="{10F8A3CA-4D0C-4411-4623-37954F040BC6}"/>
                </a:ext>
              </a:extLst>
            </p:cNvPr>
            <p:cNvSpPr txBox="1"/>
            <p:nvPr/>
          </p:nvSpPr>
          <p:spPr>
            <a:xfrm>
              <a:off x="1441342" y="4437978"/>
              <a:ext cx="1820150" cy="707886"/>
            </a:xfrm>
            <a:prstGeom prst="rect">
              <a:avLst/>
            </a:prstGeom>
            <a:noFill/>
          </p:spPr>
          <p:txBody>
            <a:bodyPr wrap="square" rtlCol="0">
              <a:spAutoFit/>
            </a:bodyPr>
            <a:lstStyle/>
            <a:p>
              <a:pPr algn="ctr"/>
              <a:r>
                <a:rPr lang="en-US" sz="2000" b="1" i="1" dirty="0">
                  <a:solidFill>
                    <a:srgbClr val="70B865"/>
                  </a:solidFill>
                </a:rPr>
                <a:t>Collect</a:t>
              </a:r>
            </a:p>
            <a:p>
              <a:pPr algn="ctr"/>
              <a:r>
                <a:rPr lang="en-US" sz="2000" b="1" i="1" dirty="0">
                  <a:solidFill>
                    <a:srgbClr val="70B865"/>
                  </a:solidFill>
                </a:rPr>
                <a:t>Information</a:t>
              </a:r>
              <a:endParaRPr lang="en-US" sz="2000" dirty="0"/>
            </a:p>
          </p:txBody>
        </p:sp>
        <p:sp>
          <p:nvSpPr>
            <p:cNvPr id="30" name="TextBox 29">
              <a:extLst>
                <a:ext uri="{FF2B5EF4-FFF2-40B4-BE49-F238E27FC236}">
                  <a16:creationId xmlns:a16="http://schemas.microsoft.com/office/drawing/2014/main" id="{6E75F4F6-7141-6D95-29B7-9079BF65CEE6}"/>
                </a:ext>
              </a:extLst>
            </p:cNvPr>
            <p:cNvSpPr txBox="1"/>
            <p:nvPr/>
          </p:nvSpPr>
          <p:spPr>
            <a:xfrm>
              <a:off x="3261492" y="4437978"/>
              <a:ext cx="1820150" cy="707886"/>
            </a:xfrm>
            <a:prstGeom prst="rect">
              <a:avLst/>
            </a:prstGeom>
            <a:noFill/>
          </p:spPr>
          <p:txBody>
            <a:bodyPr wrap="square" rtlCol="0">
              <a:spAutoFit/>
            </a:bodyPr>
            <a:lstStyle/>
            <a:p>
              <a:pPr algn="ctr"/>
              <a:r>
                <a:rPr lang="en-US" sz="2000" b="1" i="1" dirty="0">
                  <a:solidFill>
                    <a:srgbClr val="70B865"/>
                  </a:solidFill>
                </a:rPr>
                <a:t>Define</a:t>
              </a:r>
            </a:p>
            <a:p>
              <a:pPr algn="ctr"/>
              <a:r>
                <a:rPr lang="en-US" sz="2000" b="1" i="1" dirty="0">
                  <a:solidFill>
                    <a:srgbClr val="70B865"/>
                  </a:solidFill>
                </a:rPr>
                <a:t>Priorities</a:t>
              </a:r>
              <a:endParaRPr lang="en-US" sz="2000" dirty="0"/>
            </a:p>
          </p:txBody>
        </p:sp>
        <p:sp>
          <p:nvSpPr>
            <p:cNvPr id="31" name="TextBox 30">
              <a:extLst>
                <a:ext uri="{FF2B5EF4-FFF2-40B4-BE49-F238E27FC236}">
                  <a16:creationId xmlns:a16="http://schemas.microsoft.com/office/drawing/2014/main" id="{7188C970-A787-AC04-C060-12BF09979D83}"/>
                </a:ext>
              </a:extLst>
            </p:cNvPr>
            <p:cNvSpPr txBox="1"/>
            <p:nvPr/>
          </p:nvSpPr>
          <p:spPr>
            <a:xfrm>
              <a:off x="5281686" y="4437978"/>
              <a:ext cx="1820150" cy="707886"/>
            </a:xfrm>
            <a:prstGeom prst="rect">
              <a:avLst/>
            </a:prstGeom>
            <a:noFill/>
          </p:spPr>
          <p:txBody>
            <a:bodyPr wrap="square" rtlCol="0">
              <a:spAutoFit/>
            </a:bodyPr>
            <a:lstStyle/>
            <a:p>
              <a:pPr algn="ctr"/>
              <a:r>
                <a:rPr lang="en-US" sz="2000" b="1" i="1" dirty="0">
                  <a:solidFill>
                    <a:srgbClr val="70B865"/>
                  </a:solidFill>
                </a:rPr>
                <a:t>Talk </a:t>
              </a:r>
            </a:p>
            <a:p>
              <a:pPr algn="ctr"/>
              <a:r>
                <a:rPr lang="en-US" sz="2000" b="1" i="1" dirty="0">
                  <a:solidFill>
                    <a:srgbClr val="70B865"/>
                  </a:solidFill>
                </a:rPr>
                <a:t>Details</a:t>
              </a:r>
              <a:endParaRPr lang="en-US" sz="2000" dirty="0"/>
            </a:p>
          </p:txBody>
        </p:sp>
        <p:sp>
          <p:nvSpPr>
            <p:cNvPr id="32" name="TextBox 31">
              <a:extLst>
                <a:ext uri="{FF2B5EF4-FFF2-40B4-BE49-F238E27FC236}">
                  <a16:creationId xmlns:a16="http://schemas.microsoft.com/office/drawing/2014/main" id="{A7DE15BF-B0E5-48DB-0F05-7CF5875891C2}"/>
                </a:ext>
              </a:extLst>
            </p:cNvPr>
            <p:cNvSpPr txBox="1"/>
            <p:nvPr/>
          </p:nvSpPr>
          <p:spPr>
            <a:xfrm>
              <a:off x="7301880" y="4437978"/>
              <a:ext cx="1494820" cy="707886"/>
            </a:xfrm>
            <a:prstGeom prst="rect">
              <a:avLst/>
            </a:prstGeom>
            <a:noFill/>
          </p:spPr>
          <p:txBody>
            <a:bodyPr wrap="square" rtlCol="0">
              <a:spAutoFit/>
            </a:bodyPr>
            <a:lstStyle/>
            <a:p>
              <a:pPr algn="ctr"/>
              <a:r>
                <a:rPr lang="en-US" sz="2000" b="1" i="1" dirty="0">
                  <a:solidFill>
                    <a:srgbClr val="70B865"/>
                  </a:solidFill>
                </a:rPr>
                <a:t>Complete </a:t>
              </a:r>
            </a:p>
            <a:p>
              <a:pPr algn="ctr"/>
              <a:r>
                <a:rPr lang="en-US" sz="2000" b="1" i="1" dirty="0">
                  <a:solidFill>
                    <a:srgbClr val="70B865"/>
                  </a:solidFill>
                </a:rPr>
                <a:t>&amp; Share</a:t>
              </a:r>
              <a:endParaRPr lang="en-US" sz="2000" dirty="0"/>
            </a:p>
          </p:txBody>
        </p:sp>
        <p:sp>
          <p:nvSpPr>
            <p:cNvPr id="33" name="TextBox 32">
              <a:extLst>
                <a:ext uri="{FF2B5EF4-FFF2-40B4-BE49-F238E27FC236}">
                  <a16:creationId xmlns:a16="http://schemas.microsoft.com/office/drawing/2014/main" id="{711FE1EB-D4C5-6BC9-3B9E-2ED94DC1CB85}"/>
                </a:ext>
              </a:extLst>
            </p:cNvPr>
            <p:cNvSpPr txBox="1"/>
            <p:nvPr/>
          </p:nvSpPr>
          <p:spPr>
            <a:xfrm>
              <a:off x="8919466" y="4437978"/>
              <a:ext cx="2022713" cy="707886"/>
            </a:xfrm>
            <a:prstGeom prst="rect">
              <a:avLst/>
            </a:prstGeom>
            <a:noFill/>
          </p:spPr>
          <p:txBody>
            <a:bodyPr wrap="square" rtlCol="0">
              <a:spAutoFit/>
            </a:bodyPr>
            <a:lstStyle/>
            <a:p>
              <a:pPr algn="ctr"/>
              <a:r>
                <a:rPr lang="en-US" sz="2000" b="1" i="1" dirty="0">
                  <a:solidFill>
                    <a:srgbClr val="70B865"/>
                  </a:solidFill>
                </a:rPr>
                <a:t>Schedule Next Conversation</a:t>
              </a:r>
              <a:endParaRPr lang="en-US" sz="2000" dirty="0"/>
            </a:p>
          </p:txBody>
        </p:sp>
        <p:pic>
          <p:nvPicPr>
            <p:cNvPr id="5" name="Picture 4" descr="A picture containing text, close&#10;&#10;Description automatically generated">
              <a:extLst>
                <a:ext uri="{FF2B5EF4-FFF2-40B4-BE49-F238E27FC236}">
                  <a16:creationId xmlns:a16="http://schemas.microsoft.com/office/drawing/2014/main" id="{4DD64FFF-C18D-500C-8482-DE5AC9655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214" y="2517503"/>
              <a:ext cx="9599572" cy="1822994"/>
            </a:xfrm>
            <a:prstGeom prst="rect">
              <a:avLst/>
            </a:prstGeom>
          </p:spPr>
        </p:pic>
      </p:grpSp>
      <p:sp>
        <p:nvSpPr>
          <p:cNvPr id="4" name="Right Triangle 3">
            <a:extLst>
              <a:ext uri="{FF2B5EF4-FFF2-40B4-BE49-F238E27FC236}">
                <a16:creationId xmlns:a16="http://schemas.microsoft.com/office/drawing/2014/main" id="{A6A869DF-8C6A-AA46-3E37-B3168BB3A18B}"/>
              </a:ext>
            </a:extLst>
          </p:cNvPr>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1292AD5A-C1A4-7817-4684-A2C40BE31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2200" y="493156"/>
            <a:ext cx="2107599" cy="2101776"/>
          </a:xfrm>
          <a:prstGeom prst="rect">
            <a:avLst/>
          </a:prstGeom>
        </p:spPr>
      </p:pic>
      <p:sp>
        <p:nvSpPr>
          <p:cNvPr id="11" name="Arrow: Up 10">
            <a:extLst>
              <a:ext uri="{FF2B5EF4-FFF2-40B4-BE49-F238E27FC236}">
                <a16:creationId xmlns:a16="http://schemas.microsoft.com/office/drawing/2014/main" id="{C95C9577-9CBF-2E8E-D907-38E0316AF8CE}"/>
              </a:ext>
            </a:extLst>
          </p:cNvPr>
          <p:cNvSpPr/>
          <p:nvPr/>
        </p:nvSpPr>
        <p:spPr>
          <a:xfrm>
            <a:off x="6168563" y="5180128"/>
            <a:ext cx="557049" cy="1626907"/>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blue text&#10;&#10;AI-generated content may be incorrect.">
            <a:extLst>
              <a:ext uri="{FF2B5EF4-FFF2-40B4-BE49-F238E27FC236}">
                <a16:creationId xmlns:a16="http://schemas.microsoft.com/office/drawing/2014/main" id="{FF7EF3E6-993D-0BF6-42BC-BC3CF5C2A411}"/>
              </a:ext>
            </a:extLst>
          </p:cNvPr>
          <p:cNvPicPr>
            <a:picLocks noChangeAspect="1"/>
          </p:cNvPicPr>
          <p:nvPr/>
        </p:nvPicPr>
        <p:blipFill>
          <a:blip r:embed="rId5"/>
          <a:stretch>
            <a:fillRect/>
          </a:stretch>
        </p:blipFill>
        <p:spPr>
          <a:xfrm>
            <a:off x="10159022" y="6137549"/>
            <a:ext cx="1843924" cy="565291"/>
          </a:xfrm>
          <a:prstGeom prst="rect">
            <a:avLst/>
          </a:prstGeom>
        </p:spPr>
      </p:pic>
    </p:spTree>
    <p:extLst>
      <p:ext uri="{BB962C8B-B14F-4D97-AF65-F5344CB8AC3E}">
        <p14:creationId xmlns:p14="http://schemas.microsoft.com/office/powerpoint/2010/main" val="1324702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1433" b="3732"/>
          <a:stretch/>
        </p:blipFill>
        <p:spPr>
          <a:xfrm>
            <a:off x="6788913" y="0"/>
            <a:ext cx="5403087" cy="6836772"/>
          </a:xfrm>
          <a:prstGeom prst="rect">
            <a:avLst/>
          </a:prstGeom>
        </p:spPr>
      </p:pic>
      <p:sp>
        <p:nvSpPr>
          <p:cNvPr id="3" name="Content Placeholder 2"/>
          <p:cNvSpPr>
            <a:spLocks noGrp="1"/>
          </p:cNvSpPr>
          <p:nvPr>
            <p:ph idx="1"/>
          </p:nvPr>
        </p:nvSpPr>
        <p:spPr>
          <a:xfrm>
            <a:off x="853313" y="1190637"/>
            <a:ext cx="5683673" cy="4476725"/>
          </a:xfrm>
        </p:spPr>
        <p:txBody>
          <a:bodyPr>
            <a:noAutofit/>
          </a:bodyPr>
          <a:lstStyle/>
          <a:p>
            <a:r>
              <a:rPr lang="en-US" sz="2400" b="1" dirty="0">
                <a:solidFill>
                  <a:srgbClr val="002060"/>
                </a:solidFill>
              </a:rPr>
              <a:t>Be Prepared</a:t>
            </a:r>
          </a:p>
          <a:p>
            <a:r>
              <a:rPr lang="en-US" sz="2400" b="1" dirty="0">
                <a:solidFill>
                  <a:srgbClr val="002060"/>
                </a:solidFill>
              </a:rPr>
              <a:t>Take Notes </a:t>
            </a:r>
          </a:p>
          <a:p>
            <a:r>
              <a:rPr lang="en-US" sz="2400" b="1" dirty="0">
                <a:solidFill>
                  <a:srgbClr val="002060"/>
                </a:solidFill>
              </a:rPr>
              <a:t>Talk from the heart</a:t>
            </a:r>
          </a:p>
          <a:p>
            <a:pPr lvl="1"/>
            <a:r>
              <a:rPr lang="en-US" dirty="0">
                <a:solidFill>
                  <a:srgbClr val="002060"/>
                </a:solidFill>
              </a:rPr>
              <a:t>I care about you and your future . . .</a:t>
            </a:r>
          </a:p>
          <a:p>
            <a:pPr lvl="1"/>
            <a:r>
              <a:rPr lang="en-US" dirty="0">
                <a:solidFill>
                  <a:srgbClr val="002060"/>
                </a:solidFill>
              </a:rPr>
              <a:t>With all that is going on, it got me thinking about . . .</a:t>
            </a:r>
          </a:p>
          <a:p>
            <a:r>
              <a:rPr lang="en-US" sz="2400" b="1" dirty="0">
                <a:solidFill>
                  <a:srgbClr val="002060"/>
                </a:solidFill>
              </a:rPr>
              <a:t>Consider an approachable opener</a:t>
            </a:r>
          </a:p>
          <a:p>
            <a:pPr lvl="1"/>
            <a:r>
              <a:rPr lang="en-US" dirty="0">
                <a:solidFill>
                  <a:srgbClr val="002060"/>
                </a:solidFill>
              </a:rPr>
              <a:t>Did you hear about what happened to . . .</a:t>
            </a:r>
          </a:p>
          <a:p>
            <a:pPr lvl="1"/>
            <a:r>
              <a:rPr lang="en-US" dirty="0">
                <a:solidFill>
                  <a:srgbClr val="002060"/>
                </a:solidFill>
              </a:rPr>
              <a:t>Do you remember when . . .</a:t>
            </a:r>
          </a:p>
          <a:p>
            <a:pPr marL="0" indent="0">
              <a:buNone/>
            </a:pPr>
            <a:r>
              <a:rPr lang="en-US" sz="2400" b="1" dirty="0">
                <a:solidFill>
                  <a:srgbClr val="002060"/>
                </a:solidFill>
              </a:rPr>
              <a:t>Practice in a mirror</a:t>
            </a:r>
          </a:p>
          <a:p>
            <a:pPr lvl="1"/>
            <a:r>
              <a:rPr lang="en-US" dirty="0">
                <a:solidFill>
                  <a:srgbClr val="002060"/>
                </a:solidFill>
              </a:rPr>
              <a:t>Review key concerns </a:t>
            </a:r>
          </a:p>
          <a:p>
            <a:pPr lvl="1"/>
            <a:r>
              <a:rPr lang="en-US" dirty="0">
                <a:solidFill>
                  <a:srgbClr val="002060"/>
                </a:solidFill>
              </a:rPr>
              <a:t>Examine approach </a:t>
            </a:r>
          </a:p>
        </p:txBody>
      </p:sp>
      <p:sp>
        <p:nvSpPr>
          <p:cNvPr id="5" name="Right Triangle 4">
            <a:extLst>
              <a:ext uri="{FF2B5EF4-FFF2-40B4-BE49-F238E27FC236}">
                <a16:creationId xmlns:a16="http://schemas.microsoft.com/office/drawing/2014/main" id="{54B1A6AF-F84D-B842-AC7D-6BBB349AE9F8}"/>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05240" y="239728"/>
            <a:ext cx="6336084" cy="646331"/>
          </a:xfrm>
          <a:prstGeom prst="rect">
            <a:avLst/>
          </a:prstGeom>
          <a:noFill/>
        </p:spPr>
        <p:txBody>
          <a:bodyPr wrap="square" rtlCol="0">
            <a:spAutoFit/>
          </a:bodyPr>
          <a:lstStyle/>
          <a:p>
            <a:r>
              <a:rPr lang="en-US" sz="3600" b="1" dirty="0">
                <a:solidFill>
                  <a:srgbClr val="002060"/>
                </a:solidFill>
                <a:latin typeface="Helvetica" panose="020B0604020202020204" pitchFamily="34" charset="0"/>
                <a:cs typeface="Helvetica" panose="020B0604020202020204" pitchFamily="34" charset="0"/>
              </a:rPr>
              <a:t>Talk Details: Approaches </a:t>
            </a:r>
          </a:p>
        </p:txBody>
      </p:sp>
      <p:sp>
        <p:nvSpPr>
          <p:cNvPr id="2" name="Right Triangle 1">
            <a:extLst>
              <a:ext uri="{FF2B5EF4-FFF2-40B4-BE49-F238E27FC236}">
                <a16:creationId xmlns:a16="http://schemas.microsoft.com/office/drawing/2014/main" id="{087B83D1-3BFE-2BC9-B7BD-BC70B1308718}"/>
              </a:ext>
            </a:extLst>
          </p:cNvPr>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background with blue text&#10;&#10;AI-generated content may be incorrect.">
            <a:extLst>
              <a:ext uri="{FF2B5EF4-FFF2-40B4-BE49-F238E27FC236}">
                <a16:creationId xmlns:a16="http://schemas.microsoft.com/office/drawing/2014/main" id="{299812EE-A944-5F91-44E5-682AF4FDB707}"/>
              </a:ext>
            </a:extLst>
          </p:cNvPr>
          <p:cNvPicPr>
            <a:picLocks noChangeAspect="1"/>
          </p:cNvPicPr>
          <p:nvPr/>
        </p:nvPicPr>
        <p:blipFill>
          <a:blip r:embed="rId4"/>
          <a:stretch>
            <a:fillRect/>
          </a:stretch>
        </p:blipFill>
        <p:spPr>
          <a:xfrm>
            <a:off x="10159022" y="6137549"/>
            <a:ext cx="1843924" cy="565291"/>
          </a:xfrm>
          <a:prstGeom prst="rect">
            <a:avLst/>
          </a:prstGeom>
        </p:spPr>
      </p:pic>
    </p:spTree>
    <p:extLst>
      <p:ext uri="{BB962C8B-B14F-4D97-AF65-F5344CB8AC3E}">
        <p14:creationId xmlns:p14="http://schemas.microsoft.com/office/powerpoint/2010/main" val="3975195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27732" y="2131883"/>
            <a:ext cx="5712405" cy="3046988"/>
          </a:xfrm>
          <a:prstGeom prst="rect">
            <a:avLst/>
          </a:prstGeom>
          <a:noFill/>
        </p:spPr>
        <p:txBody>
          <a:bodyPr wrap="square" rtlCol="0">
            <a:spAutoFit/>
          </a:bodyPr>
          <a:lstStyle/>
          <a:p>
            <a:r>
              <a:rPr lang="en-US" sz="3600" dirty="0">
                <a:solidFill>
                  <a:srgbClr val="002060"/>
                </a:solidFill>
                <a:latin typeface="Helvetica" panose="020B0604020202020204" pitchFamily="34" charset="0"/>
                <a:cs typeface="Helvetica" panose="020B0604020202020204" pitchFamily="34" charset="0"/>
              </a:rPr>
              <a:t>Any other suggestions on how to approach caregiving conversations? </a:t>
            </a:r>
          </a:p>
          <a:p>
            <a:endParaRPr lang="en-US" sz="3600" b="1" dirty="0">
              <a:solidFill>
                <a:srgbClr val="002060"/>
              </a:solidFill>
              <a:latin typeface="Helvetica" panose="020B0604020202020204" pitchFamily="34" charset="0"/>
              <a:cs typeface="Helvetica" panose="020B0604020202020204" pitchFamily="34" charset="0"/>
              <a:hlinkClick r:id="rId3"/>
            </a:endParaRPr>
          </a:p>
          <a:p>
            <a:r>
              <a:rPr lang="en-US" sz="2400" b="1" dirty="0">
                <a:solidFill>
                  <a:srgbClr val="002060"/>
                </a:solidFill>
                <a:latin typeface="Helvetica" panose="020B0604020202020204" pitchFamily="34" charset="0"/>
                <a:cs typeface="Helvetica" panose="020B0604020202020204" pitchFamily="34" charset="0"/>
                <a:hlinkClick r:id="rId3"/>
              </a:rPr>
              <a:t>www.menti.com</a:t>
            </a:r>
            <a:endParaRPr lang="en-US" sz="2400" b="1" dirty="0">
              <a:solidFill>
                <a:srgbClr val="002060"/>
              </a:solidFill>
              <a:latin typeface="Helvetica" panose="020B0604020202020204" pitchFamily="34" charset="0"/>
              <a:cs typeface="Helvetica" panose="020B0604020202020204" pitchFamily="34" charset="0"/>
            </a:endParaRPr>
          </a:p>
          <a:p>
            <a:r>
              <a:rPr lang="en-US" sz="2400" b="1" dirty="0">
                <a:solidFill>
                  <a:srgbClr val="002060"/>
                </a:solidFill>
                <a:latin typeface="Helvetica" panose="020B0604020202020204" pitchFamily="34" charset="0"/>
                <a:cs typeface="Helvetica" panose="020B0604020202020204" pitchFamily="34" charset="0"/>
              </a:rPr>
              <a:t>Code:</a:t>
            </a:r>
          </a:p>
        </p:txBody>
      </p:sp>
      <p:sp>
        <p:nvSpPr>
          <p:cNvPr id="12" name="Right Triangle 11">
            <a:extLst>
              <a:ext uri="{FF2B5EF4-FFF2-40B4-BE49-F238E27FC236}">
                <a16:creationId xmlns:a16="http://schemas.microsoft.com/office/drawing/2014/main" id="{54B1A6AF-F84D-B842-AC7D-6BBB349AE9F8}"/>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ree Few Hug illustration and picture">
            <a:extLst>
              <a:ext uri="{FF2B5EF4-FFF2-40B4-BE49-F238E27FC236}">
                <a16:creationId xmlns:a16="http://schemas.microsoft.com/office/drawing/2014/main" id="{9B1C510A-1A75-FD75-5044-341314401A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7908"/>
          <a:stretch/>
        </p:blipFill>
        <p:spPr bwMode="auto">
          <a:xfrm>
            <a:off x="6540137" y="1083416"/>
            <a:ext cx="5651863" cy="458986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black background with blue text&#10;&#10;AI-generated content may be incorrect.">
            <a:extLst>
              <a:ext uri="{FF2B5EF4-FFF2-40B4-BE49-F238E27FC236}">
                <a16:creationId xmlns:a16="http://schemas.microsoft.com/office/drawing/2014/main" id="{B45D3AF6-BC91-F6F6-144C-E2C906513A43}"/>
              </a:ext>
            </a:extLst>
          </p:cNvPr>
          <p:cNvPicPr>
            <a:picLocks noChangeAspect="1"/>
          </p:cNvPicPr>
          <p:nvPr/>
        </p:nvPicPr>
        <p:blipFill>
          <a:blip r:embed="rId5"/>
          <a:stretch>
            <a:fillRect/>
          </a:stretch>
        </p:blipFill>
        <p:spPr>
          <a:xfrm>
            <a:off x="10159022" y="6137549"/>
            <a:ext cx="1843924" cy="565291"/>
          </a:xfrm>
          <a:prstGeom prst="rect">
            <a:avLst/>
          </a:prstGeom>
        </p:spPr>
      </p:pic>
    </p:spTree>
    <p:extLst>
      <p:ext uri="{BB962C8B-B14F-4D97-AF65-F5344CB8AC3E}">
        <p14:creationId xmlns:p14="http://schemas.microsoft.com/office/powerpoint/2010/main" val="729082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group of people in the snow&#10;&#10;AI-generated content may be incorrect.">
            <a:extLst>
              <a:ext uri="{FF2B5EF4-FFF2-40B4-BE49-F238E27FC236}">
                <a16:creationId xmlns:a16="http://schemas.microsoft.com/office/drawing/2014/main" id="{291C7A3E-83A8-0025-1F61-C52A3158650B}"/>
              </a:ext>
            </a:extLst>
          </p:cNvPr>
          <p:cNvPicPr>
            <a:picLocks noChangeAspect="1"/>
          </p:cNvPicPr>
          <p:nvPr/>
        </p:nvPicPr>
        <p:blipFill>
          <a:blip r:embed="rId3" cstate="print">
            <a:extLst>
              <a:ext uri="{28A0092B-C50C-407E-A947-70E740481C1C}">
                <a14:useLocalDpi xmlns:a14="http://schemas.microsoft.com/office/drawing/2010/main" val="0"/>
              </a:ext>
            </a:extLst>
          </a:blip>
          <a:srcRect b="19036"/>
          <a:stretch/>
        </p:blipFill>
        <p:spPr>
          <a:xfrm rot="10800000">
            <a:off x="3879281" y="195059"/>
            <a:ext cx="4526480" cy="2748610"/>
          </a:xfrm>
          <a:prstGeom prst="rect">
            <a:avLst/>
          </a:prstGeom>
        </p:spPr>
      </p:pic>
      <p:pic>
        <p:nvPicPr>
          <p:cNvPr id="17" name="Picture 16" descr="A person wearing a graduation gown&#10;&#10;AI-generated content may be incorrect.">
            <a:extLst>
              <a:ext uri="{FF2B5EF4-FFF2-40B4-BE49-F238E27FC236}">
                <a16:creationId xmlns:a16="http://schemas.microsoft.com/office/drawing/2014/main" id="{EE6FEEFE-0E8D-A8FD-06CC-1DC9468642D5}"/>
              </a:ext>
            </a:extLst>
          </p:cNvPr>
          <p:cNvPicPr>
            <a:picLocks noChangeAspect="1"/>
          </p:cNvPicPr>
          <p:nvPr/>
        </p:nvPicPr>
        <p:blipFill>
          <a:blip r:embed="rId4" cstate="print">
            <a:extLst>
              <a:ext uri="{28A0092B-C50C-407E-A947-70E740481C1C}">
                <a14:useLocalDpi xmlns:a14="http://schemas.microsoft.com/office/drawing/2010/main" val="0"/>
              </a:ext>
            </a:extLst>
          </a:blip>
          <a:srcRect t="19130" b="7230"/>
          <a:stretch>
            <a:fillRect/>
          </a:stretch>
        </p:blipFill>
        <p:spPr>
          <a:xfrm rot="5400000">
            <a:off x="3633439" y="3871360"/>
            <a:ext cx="3815925" cy="2107515"/>
          </a:xfrm>
          <a:prstGeom prst="rect">
            <a:avLst/>
          </a:prstGeom>
        </p:spPr>
      </p:pic>
      <p:pic>
        <p:nvPicPr>
          <p:cNvPr id="6" name="Picture 5" descr="A person standing on a step&#10;&#10;AI-generated content may be incorrect.">
            <a:extLst>
              <a:ext uri="{FF2B5EF4-FFF2-40B4-BE49-F238E27FC236}">
                <a16:creationId xmlns:a16="http://schemas.microsoft.com/office/drawing/2014/main" id="{ED5D21FD-82F2-96CB-9D79-BACF02C9F1CC}"/>
              </a:ext>
            </a:extLst>
          </p:cNvPr>
          <p:cNvPicPr>
            <a:picLocks noChangeAspect="1"/>
          </p:cNvPicPr>
          <p:nvPr/>
        </p:nvPicPr>
        <p:blipFill>
          <a:blip r:embed="rId5" cstate="print">
            <a:extLst>
              <a:ext uri="{28A0092B-C50C-407E-A947-70E740481C1C}">
                <a14:useLocalDpi xmlns:a14="http://schemas.microsoft.com/office/drawing/2010/main" val="0"/>
              </a:ext>
            </a:extLst>
          </a:blip>
          <a:srcRect l="33639" t="35436" r="24526" b="33757"/>
          <a:stretch>
            <a:fillRect/>
          </a:stretch>
        </p:blipFill>
        <p:spPr>
          <a:xfrm rot="5400000">
            <a:off x="5968588" y="3687611"/>
            <a:ext cx="3025244" cy="1670825"/>
          </a:xfrm>
          <a:prstGeom prst="rect">
            <a:avLst/>
          </a:prstGeom>
        </p:spPr>
      </p:pic>
      <p:sp>
        <p:nvSpPr>
          <p:cNvPr id="10" name="Right Triangle 9"/>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54B1A6AF-F84D-B842-AC7D-6BBB349AE9F8}"/>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EAC199C-9E0A-D853-57AC-C21C7231CD0A}"/>
              </a:ext>
            </a:extLst>
          </p:cNvPr>
          <p:cNvSpPr txBox="1"/>
          <p:nvPr/>
        </p:nvSpPr>
        <p:spPr>
          <a:xfrm>
            <a:off x="544294" y="210303"/>
            <a:ext cx="3943350" cy="707886"/>
          </a:xfrm>
          <a:prstGeom prst="rect">
            <a:avLst/>
          </a:prstGeom>
          <a:noFill/>
        </p:spPr>
        <p:txBody>
          <a:bodyPr wrap="square" rtlCol="0">
            <a:spAutoFit/>
          </a:bodyPr>
          <a:lstStyle/>
          <a:p>
            <a:r>
              <a:rPr lang="en-US" sz="4000" b="1" dirty="0">
                <a:solidFill>
                  <a:srgbClr val="002060"/>
                </a:solidFill>
                <a:latin typeface="Helvetica" panose="020B0604020202020204"/>
                <a:cs typeface="Helvetica" panose="020B0604020202020204"/>
              </a:rPr>
              <a:t>Hello!</a:t>
            </a:r>
          </a:p>
        </p:txBody>
      </p:sp>
      <p:pic>
        <p:nvPicPr>
          <p:cNvPr id="21" name="Picture 20" descr="A person with a helmet and a bicycle&#10;&#10;AI-generated content may be incorrect.">
            <a:extLst>
              <a:ext uri="{FF2B5EF4-FFF2-40B4-BE49-F238E27FC236}">
                <a16:creationId xmlns:a16="http://schemas.microsoft.com/office/drawing/2014/main" id="{862D09E8-F1A4-C7D3-94A3-7D043560BB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8208739" y="574536"/>
            <a:ext cx="2652871" cy="1989653"/>
          </a:xfrm>
          <a:prstGeom prst="rect">
            <a:avLst/>
          </a:prstGeom>
        </p:spPr>
      </p:pic>
      <p:pic>
        <p:nvPicPr>
          <p:cNvPr id="2" name="Picture 2">
            <a:extLst>
              <a:ext uri="{FF2B5EF4-FFF2-40B4-BE49-F238E27FC236}">
                <a16:creationId xmlns:a16="http://schemas.microsoft.com/office/drawing/2014/main" id="{988CD752-2FAE-E58F-AC33-C4570DF8CE9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576" t="7511" r="10425" b="49800"/>
          <a:stretch>
            <a:fillRect/>
          </a:stretch>
        </p:blipFill>
        <p:spPr bwMode="auto">
          <a:xfrm>
            <a:off x="2135942" y="3017155"/>
            <a:ext cx="2207339" cy="1821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152F552-BE49-9973-0EAC-EFB4C8C4D686}"/>
              </a:ext>
            </a:extLst>
          </p:cNvPr>
          <p:cNvSpPr txBox="1"/>
          <p:nvPr/>
        </p:nvSpPr>
        <p:spPr>
          <a:xfrm>
            <a:off x="485160" y="1124150"/>
            <a:ext cx="3200400" cy="954107"/>
          </a:xfrm>
          <a:prstGeom prst="rect">
            <a:avLst/>
          </a:prstGeom>
          <a:noFill/>
        </p:spPr>
        <p:txBody>
          <a:bodyPr wrap="square" rtlCol="0">
            <a:spAutoFit/>
          </a:bodyPr>
          <a:lstStyle/>
          <a:p>
            <a:r>
              <a:rPr lang="en-US" sz="2800" b="1" dirty="0">
                <a:solidFill>
                  <a:srgbClr val="002060"/>
                </a:solidFill>
                <a:latin typeface="Helvetica" panose="020B0604020202020204" pitchFamily="34" charset="0"/>
                <a:cs typeface="Helvetica" panose="020B0604020202020204" pitchFamily="34" charset="0"/>
              </a:rPr>
              <a:t>HR Life and Work Connections</a:t>
            </a:r>
          </a:p>
        </p:txBody>
      </p:sp>
      <p:sp>
        <p:nvSpPr>
          <p:cNvPr id="4" name="TextBox 3">
            <a:extLst>
              <a:ext uri="{FF2B5EF4-FFF2-40B4-BE49-F238E27FC236}">
                <a16:creationId xmlns:a16="http://schemas.microsoft.com/office/drawing/2014/main" id="{1FD05F13-19BF-F0C7-22C4-F41056DE9DE0}"/>
              </a:ext>
            </a:extLst>
          </p:cNvPr>
          <p:cNvSpPr txBox="1"/>
          <p:nvPr/>
        </p:nvSpPr>
        <p:spPr>
          <a:xfrm>
            <a:off x="8540348" y="3200400"/>
            <a:ext cx="3450761" cy="1384995"/>
          </a:xfrm>
          <a:prstGeom prst="rect">
            <a:avLst/>
          </a:prstGeom>
          <a:noFill/>
        </p:spPr>
        <p:txBody>
          <a:bodyPr wrap="square" rtlCol="0">
            <a:spAutoFit/>
          </a:bodyPr>
          <a:lstStyle/>
          <a:p>
            <a:r>
              <a:rPr lang="en-US" sz="2800" b="1" dirty="0">
                <a:solidFill>
                  <a:srgbClr val="002060"/>
                </a:solidFill>
                <a:latin typeface="Helvetica" panose="020B0604020202020204" pitchFamily="34" charset="0"/>
                <a:cs typeface="Helvetica" panose="020B0604020202020204" pitchFamily="34" charset="0"/>
              </a:rPr>
              <a:t>LWC Objectives Caregiver-Friendly University  Culture </a:t>
            </a:r>
          </a:p>
        </p:txBody>
      </p:sp>
      <p:pic>
        <p:nvPicPr>
          <p:cNvPr id="5" name="Picture 4" descr="A black background with blue text&#10;&#10;AI-generated content may be incorrect.">
            <a:extLst>
              <a:ext uri="{FF2B5EF4-FFF2-40B4-BE49-F238E27FC236}">
                <a16:creationId xmlns:a16="http://schemas.microsoft.com/office/drawing/2014/main" id="{0E396C0D-C004-0E32-AAB2-E18FEAB94318}"/>
              </a:ext>
            </a:extLst>
          </p:cNvPr>
          <p:cNvPicPr>
            <a:picLocks noChangeAspect="1"/>
          </p:cNvPicPr>
          <p:nvPr/>
        </p:nvPicPr>
        <p:blipFill>
          <a:blip r:embed="rId8"/>
          <a:stretch>
            <a:fillRect/>
          </a:stretch>
        </p:blipFill>
        <p:spPr>
          <a:xfrm>
            <a:off x="10159022" y="6137549"/>
            <a:ext cx="1843924" cy="565291"/>
          </a:xfrm>
          <a:prstGeom prst="rect">
            <a:avLst/>
          </a:prstGeom>
        </p:spPr>
      </p:pic>
    </p:spTree>
    <p:extLst>
      <p:ext uri="{BB962C8B-B14F-4D97-AF65-F5344CB8AC3E}">
        <p14:creationId xmlns:p14="http://schemas.microsoft.com/office/powerpoint/2010/main" val="425390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5F66C-D499-CDA8-2291-A529A2712141}"/>
            </a:ext>
          </a:extLst>
        </p:cNvPr>
        <p:cNvGrpSpPr/>
        <p:nvPr/>
      </p:nvGrpSpPr>
      <p:grpSpPr>
        <a:xfrm>
          <a:off x="0" y="0"/>
          <a:ext cx="0" cy="0"/>
          <a:chOff x="0" y="0"/>
          <a:chExt cx="0" cy="0"/>
        </a:xfrm>
      </p:grpSpPr>
      <p:sp>
        <p:nvSpPr>
          <p:cNvPr id="10" name="Right Triangle 9">
            <a:extLst>
              <a:ext uri="{FF2B5EF4-FFF2-40B4-BE49-F238E27FC236}">
                <a16:creationId xmlns:a16="http://schemas.microsoft.com/office/drawing/2014/main" id="{9F153A01-CED0-89A2-9794-22B0940E59BA}"/>
              </a:ext>
            </a:extLst>
          </p:cNvPr>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79EA70D8-9EB2-050F-B58A-665FA98AD701}"/>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utoShape 2" descr="C:\Users\lrodriguez1\Pictures\PAW\Diversas\pexels-photo-960829.webp">
            <a:extLst>
              <a:ext uri="{FF2B5EF4-FFF2-40B4-BE49-F238E27FC236}">
                <a16:creationId xmlns:a16="http://schemas.microsoft.com/office/drawing/2014/main" id="{7822EE2B-47C9-64ED-0204-33191CC61E92}"/>
              </a:ext>
            </a:extLst>
          </p:cNvPr>
          <p:cNvSpPr>
            <a:spLocks noChangeAspect="1" noChangeArrowheads="1"/>
          </p:cNvSpPr>
          <p:nvPr/>
        </p:nvSpPr>
        <p:spPr bwMode="auto">
          <a:xfrm>
            <a:off x="0" y="-152401"/>
            <a:ext cx="7389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B5F6A194-FA2C-D5EE-497D-2F8830DAFE6E}"/>
              </a:ext>
            </a:extLst>
          </p:cNvPr>
          <p:cNvSpPr txBox="1"/>
          <p:nvPr/>
        </p:nvSpPr>
        <p:spPr>
          <a:xfrm>
            <a:off x="1136325" y="434343"/>
            <a:ext cx="10738123" cy="769441"/>
          </a:xfrm>
          <a:prstGeom prst="rect">
            <a:avLst/>
          </a:prstGeom>
          <a:noFill/>
        </p:spPr>
        <p:txBody>
          <a:bodyPr wrap="square" rtlCol="0">
            <a:spAutoFit/>
          </a:bodyPr>
          <a:lstStyle/>
          <a:p>
            <a:r>
              <a:rPr lang="en-US" sz="4400" b="1" dirty="0">
                <a:solidFill>
                  <a:srgbClr val="002060"/>
                </a:solidFill>
              </a:rPr>
              <a:t>4 M’s: Age Friendly ‘Health System’</a:t>
            </a:r>
          </a:p>
        </p:txBody>
      </p:sp>
      <p:sp>
        <p:nvSpPr>
          <p:cNvPr id="3" name="TextBox 2">
            <a:extLst>
              <a:ext uri="{FF2B5EF4-FFF2-40B4-BE49-F238E27FC236}">
                <a16:creationId xmlns:a16="http://schemas.microsoft.com/office/drawing/2014/main" id="{FA943660-E659-6A58-79B1-67E5CB56B3F0}"/>
              </a:ext>
            </a:extLst>
          </p:cNvPr>
          <p:cNvSpPr txBox="1"/>
          <p:nvPr/>
        </p:nvSpPr>
        <p:spPr>
          <a:xfrm>
            <a:off x="1472602" y="1413002"/>
            <a:ext cx="3697313" cy="5816977"/>
          </a:xfrm>
          <a:prstGeom prst="rect">
            <a:avLst/>
          </a:prstGeom>
          <a:noFill/>
        </p:spPr>
        <p:txBody>
          <a:bodyPr wrap="square" rtlCol="0">
            <a:spAutoFit/>
          </a:bodyPr>
          <a:lstStyle/>
          <a:p>
            <a:r>
              <a:rPr lang="en-US" sz="2400" b="1" dirty="0">
                <a:solidFill>
                  <a:srgbClr val="002060"/>
                </a:solidFill>
                <a:latin typeface="Helvetica" panose="020B0604020202020204" pitchFamily="34" charset="0"/>
                <a:cs typeface="Helvetica" panose="020B0604020202020204" pitchFamily="34" charset="0"/>
              </a:rPr>
              <a:t>What </a:t>
            </a:r>
            <a:r>
              <a:rPr lang="en-US" sz="3600" b="1" dirty="0">
                <a:solidFill>
                  <a:srgbClr val="002060"/>
                </a:solidFill>
                <a:latin typeface="Helvetica" panose="020B0604020202020204" pitchFamily="34" charset="0"/>
                <a:cs typeface="Helvetica" panose="020B0604020202020204" pitchFamily="34" charset="0"/>
              </a:rPr>
              <a:t>M</a:t>
            </a:r>
            <a:r>
              <a:rPr lang="en-US" sz="2400" b="1" dirty="0">
                <a:solidFill>
                  <a:srgbClr val="002060"/>
                </a:solidFill>
                <a:latin typeface="Helvetica" panose="020B0604020202020204" pitchFamily="34" charset="0"/>
                <a:cs typeface="Helvetica" panose="020B0604020202020204" pitchFamily="34" charset="0"/>
              </a:rPr>
              <a:t>atters</a:t>
            </a:r>
          </a:p>
          <a:p>
            <a:r>
              <a:rPr lang="en-US" sz="3600" b="1" dirty="0">
                <a:solidFill>
                  <a:srgbClr val="002060"/>
                </a:solidFill>
                <a:latin typeface="Helvetica" panose="020B0604020202020204" pitchFamily="34" charset="0"/>
                <a:cs typeface="Helvetica" panose="020B0604020202020204" pitchFamily="34" charset="0"/>
              </a:rPr>
              <a:t>M</a:t>
            </a:r>
            <a:r>
              <a:rPr lang="en-US" sz="2400" b="1" dirty="0">
                <a:solidFill>
                  <a:srgbClr val="002060"/>
                </a:solidFill>
                <a:latin typeface="Helvetica" panose="020B0604020202020204" pitchFamily="34" charset="0"/>
                <a:cs typeface="Helvetica" panose="020B0604020202020204" pitchFamily="34" charset="0"/>
              </a:rPr>
              <a:t>entation </a:t>
            </a:r>
          </a:p>
          <a:p>
            <a:r>
              <a:rPr lang="en-US" sz="3600" b="1" dirty="0">
                <a:solidFill>
                  <a:srgbClr val="002060"/>
                </a:solidFill>
                <a:latin typeface="Helvetica" panose="020B0604020202020204" pitchFamily="34" charset="0"/>
                <a:cs typeface="Helvetica" panose="020B0604020202020204" pitchFamily="34" charset="0"/>
              </a:rPr>
              <a:t>M</a:t>
            </a:r>
            <a:r>
              <a:rPr lang="en-US" sz="2400" b="1" dirty="0">
                <a:solidFill>
                  <a:srgbClr val="002060"/>
                </a:solidFill>
                <a:latin typeface="Helvetica" panose="020B0604020202020204" pitchFamily="34" charset="0"/>
                <a:cs typeface="Helvetica" panose="020B0604020202020204" pitchFamily="34" charset="0"/>
              </a:rPr>
              <a:t>edications </a:t>
            </a:r>
          </a:p>
          <a:p>
            <a:r>
              <a:rPr lang="en-US" sz="3600" b="1" dirty="0">
                <a:solidFill>
                  <a:srgbClr val="002060"/>
                </a:solidFill>
                <a:latin typeface="Helvetica" panose="020B0604020202020204" pitchFamily="34" charset="0"/>
                <a:cs typeface="Helvetica" panose="020B0604020202020204" pitchFamily="34" charset="0"/>
              </a:rPr>
              <a:t>M</a:t>
            </a:r>
            <a:r>
              <a:rPr lang="en-US" sz="2400" b="1" dirty="0">
                <a:solidFill>
                  <a:srgbClr val="002060"/>
                </a:solidFill>
                <a:latin typeface="Helvetica" panose="020B0604020202020204" pitchFamily="34" charset="0"/>
                <a:cs typeface="Helvetica" panose="020B0604020202020204" pitchFamily="34" charset="0"/>
              </a:rPr>
              <a:t>obility </a:t>
            </a:r>
          </a:p>
          <a:p>
            <a:pPr marL="342900" indent="-342900">
              <a:buFont typeface="Arial" panose="020B0604020202020204" pitchFamily="34" charset="0"/>
              <a:buChar char="•"/>
            </a:pPr>
            <a:r>
              <a:rPr lang="en-US" sz="2400" dirty="0">
                <a:solidFill>
                  <a:srgbClr val="002060"/>
                </a:solidFill>
                <a:latin typeface="Helvetica" panose="020B0604020202020204" pitchFamily="34" charset="0"/>
                <a:cs typeface="Helvetica" panose="020B0604020202020204" pitchFamily="34" charset="0"/>
              </a:rPr>
              <a:t>Cognitive </a:t>
            </a:r>
          </a:p>
          <a:p>
            <a:pPr marL="342900" indent="-342900">
              <a:buFont typeface="Arial" panose="020B0604020202020204" pitchFamily="34" charset="0"/>
              <a:buChar char="•"/>
            </a:pPr>
            <a:r>
              <a:rPr lang="en-US" sz="2400" dirty="0">
                <a:solidFill>
                  <a:srgbClr val="002060"/>
                </a:solidFill>
                <a:latin typeface="Helvetica" panose="020B0604020202020204" pitchFamily="34" charset="0"/>
                <a:cs typeface="Helvetica" panose="020B0604020202020204" pitchFamily="34" charset="0"/>
              </a:rPr>
              <a:t>Physical </a:t>
            </a:r>
          </a:p>
          <a:p>
            <a:pPr marL="342900" indent="-342900">
              <a:buFont typeface="Arial" panose="020B0604020202020204" pitchFamily="34" charset="0"/>
              <a:buChar char="•"/>
            </a:pPr>
            <a:r>
              <a:rPr lang="en-US" sz="2400" dirty="0">
                <a:solidFill>
                  <a:srgbClr val="002060"/>
                </a:solidFill>
                <a:latin typeface="Helvetica" panose="020B0604020202020204" pitchFamily="34" charset="0"/>
                <a:cs typeface="Helvetica" panose="020B0604020202020204" pitchFamily="34" charset="0"/>
              </a:rPr>
              <a:t>Medical </a:t>
            </a:r>
          </a:p>
          <a:p>
            <a:pPr marL="342900" indent="-342900">
              <a:buFont typeface="Arial" panose="020B0604020202020204" pitchFamily="34" charset="0"/>
              <a:buChar char="•"/>
            </a:pPr>
            <a:r>
              <a:rPr lang="en-US" sz="2400" dirty="0">
                <a:solidFill>
                  <a:srgbClr val="002060"/>
                </a:solidFill>
                <a:latin typeface="Helvetica" panose="020B0604020202020204" pitchFamily="34" charset="0"/>
                <a:cs typeface="Helvetica" panose="020B0604020202020204" pitchFamily="34" charset="0"/>
              </a:rPr>
              <a:t>Emotional </a:t>
            </a:r>
          </a:p>
          <a:p>
            <a:pPr marL="342900" indent="-342900">
              <a:buFont typeface="Arial" panose="020B0604020202020204" pitchFamily="34" charset="0"/>
              <a:buChar char="•"/>
            </a:pPr>
            <a:r>
              <a:rPr lang="en-US" sz="2400" dirty="0">
                <a:solidFill>
                  <a:srgbClr val="002060"/>
                </a:solidFill>
                <a:latin typeface="Helvetica" panose="020B0604020202020204" pitchFamily="34" charset="0"/>
                <a:cs typeface="Helvetica" panose="020B0604020202020204" pitchFamily="34" charset="0"/>
              </a:rPr>
              <a:t>Activities of daily living </a:t>
            </a:r>
          </a:p>
          <a:p>
            <a:pPr marL="342900" indent="-342900">
              <a:buFont typeface="Arial" panose="020B0604020202020204" pitchFamily="34" charset="0"/>
              <a:buChar char="•"/>
            </a:pPr>
            <a:r>
              <a:rPr lang="en-US" sz="2400" dirty="0">
                <a:solidFill>
                  <a:srgbClr val="002060"/>
                </a:solidFill>
                <a:latin typeface="Helvetica" panose="020B0604020202020204" pitchFamily="34" charset="0"/>
                <a:cs typeface="Helvetica" panose="020B0604020202020204" pitchFamily="34" charset="0"/>
              </a:rPr>
              <a:t>In-home assistance </a:t>
            </a:r>
          </a:p>
          <a:p>
            <a:pPr marL="342900" indent="-342900">
              <a:buFont typeface="Arial" panose="020B0604020202020204" pitchFamily="34" charset="0"/>
              <a:buChar char="•"/>
            </a:pPr>
            <a:r>
              <a:rPr lang="en-US" sz="2400" dirty="0">
                <a:solidFill>
                  <a:srgbClr val="002060"/>
                </a:solidFill>
                <a:latin typeface="Helvetica" panose="020B0604020202020204" pitchFamily="34" charset="0"/>
                <a:cs typeface="Helvetica" panose="020B0604020202020204" pitchFamily="34" charset="0"/>
              </a:rPr>
              <a:t>Work </a:t>
            </a:r>
          </a:p>
          <a:p>
            <a:pPr marL="342900" indent="-342900">
              <a:buFont typeface="Arial" panose="020B0604020202020204" pitchFamily="34" charset="0"/>
              <a:buChar char="•"/>
            </a:pPr>
            <a:r>
              <a:rPr lang="en-US" sz="2400" dirty="0">
                <a:solidFill>
                  <a:srgbClr val="002060"/>
                </a:solidFill>
                <a:latin typeface="Helvetica" panose="020B0604020202020204" pitchFamily="34" charset="0"/>
                <a:cs typeface="Helvetica" panose="020B0604020202020204" pitchFamily="34" charset="0"/>
              </a:rPr>
              <a:t>Family </a:t>
            </a:r>
          </a:p>
          <a:p>
            <a:endParaRPr lang="en-US" dirty="0"/>
          </a:p>
          <a:p>
            <a:endParaRPr lang="en-US" dirty="0"/>
          </a:p>
        </p:txBody>
      </p:sp>
      <p:pic>
        <p:nvPicPr>
          <p:cNvPr id="6" name="Picture 5">
            <a:extLst>
              <a:ext uri="{FF2B5EF4-FFF2-40B4-BE49-F238E27FC236}">
                <a16:creationId xmlns:a16="http://schemas.microsoft.com/office/drawing/2014/main" id="{D1FC2C76-B42D-7B74-87D5-D6AA1975FE2D}"/>
              </a:ext>
            </a:extLst>
          </p:cNvPr>
          <p:cNvPicPr>
            <a:picLocks noChangeAspect="1"/>
          </p:cNvPicPr>
          <p:nvPr/>
        </p:nvPicPr>
        <p:blipFill>
          <a:blip r:embed="rId3"/>
          <a:srcRect t="825"/>
          <a:stretch/>
        </p:blipFill>
        <p:spPr>
          <a:xfrm>
            <a:off x="5472755" y="1717040"/>
            <a:ext cx="6401693" cy="4081430"/>
          </a:xfrm>
          <a:prstGeom prst="rect">
            <a:avLst/>
          </a:prstGeom>
        </p:spPr>
      </p:pic>
      <p:pic>
        <p:nvPicPr>
          <p:cNvPr id="4" name="Picture 3" descr="A black background with blue text&#10;&#10;AI-generated content may be incorrect.">
            <a:extLst>
              <a:ext uri="{FF2B5EF4-FFF2-40B4-BE49-F238E27FC236}">
                <a16:creationId xmlns:a16="http://schemas.microsoft.com/office/drawing/2014/main" id="{2F772244-000C-6977-245A-5370868B33F7}"/>
              </a:ext>
            </a:extLst>
          </p:cNvPr>
          <p:cNvPicPr>
            <a:picLocks noChangeAspect="1"/>
          </p:cNvPicPr>
          <p:nvPr/>
        </p:nvPicPr>
        <p:blipFill>
          <a:blip r:embed="rId4"/>
          <a:stretch>
            <a:fillRect/>
          </a:stretch>
        </p:blipFill>
        <p:spPr>
          <a:xfrm>
            <a:off x="10159022" y="6137549"/>
            <a:ext cx="1843924" cy="565291"/>
          </a:xfrm>
          <a:prstGeom prst="rect">
            <a:avLst/>
          </a:prstGeom>
        </p:spPr>
      </p:pic>
    </p:spTree>
    <p:extLst>
      <p:ext uri="{BB962C8B-B14F-4D97-AF65-F5344CB8AC3E}">
        <p14:creationId xmlns:p14="http://schemas.microsoft.com/office/powerpoint/2010/main" val="26736084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FA2D6-3F79-C379-7003-BBCFFC11DF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D5832C-293B-E011-8ACB-BE690838C9EC}"/>
              </a:ext>
            </a:extLst>
          </p:cNvPr>
          <p:cNvSpPr>
            <a:spLocks noGrp="1"/>
          </p:cNvSpPr>
          <p:nvPr>
            <p:ph type="title"/>
          </p:nvPr>
        </p:nvSpPr>
        <p:spPr>
          <a:xfrm>
            <a:off x="1169762" y="41540"/>
            <a:ext cx="2855700" cy="1325563"/>
          </a:xfrm>
        </p:spPr>
        <p:txBody>
          <a:bodyPr/>
          <a:lstStyle/>
          <a:p>
            <a:r>
              <a:rPr lang="en-US" b="1" dirty="0">
                <a:solidFill>
                  <a:srgbClr val="002060"/>
                </a:solidFill>
                <a:latin typeface="Helvetica" panose="020B0604020202020204" pitchFamily="34" charset="0"/>
                <a:cs typeface="Helvetica" panose="020B0604020202020204" pitchFamily="34" charset="0"/>
              </a:rPr>
              <a:t>Care Plan</a:t>
            </a:r>
          </a:p>
        </p:txBody>
      </p:sp>
      <p:sp>
        <p:nvSpPr>
          <p:cNvPr id="9" name="Right Triangle 8">
            <a:extLst>
              <a:ext uri="{FF2B5EF4-FFF2-40B4-BE49-F238E27FC236}">
                <a16:creationId xmlns:a16="http://schemas.microsoft.com/office/drawing/2014/main" id="{7E87BB4F-99EE-FBEB-7B2F-9E4BB0A286A9}"/>
              </a:ext>
            </a:extLst>
          </p:cNvPr>
          <p:cNvSpPr/>
          <p:nvPr/>
        </p:nvSpPr>
        <p:spPr>
          <a:xfrm rot="13495678">
            <a:off x="-212378" y="4271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5F0F1193-ED11-C521-CDFB-4F12F7F709D2}"/>
              </a:ext>
            </a:extLst>
          </p:cNvPr>
          <p:cNvSpPr/>
          <p:nvPr/>
        </p:nvSpPr>
        <p:spPr>
          <a:xfrm rot="13495678">
            <a:off x="-212378" y="6492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10F7FE58-B18C-439B-8535-94C9AA0D3D0A}"/>
              </a:ext>
            </a:extLst>
          </p:cNvPr>
          <p:cNvSpPr txBox="1"/>
          <p:nvPr/>
        </p:nvSpPr>
        <p:spPr>
          <a:xfrm>
            <a:off x="1169762" y="1798027"/>
            <a:ext cx="4782207" cy="5201424"/>
          </a:xfrm>
          <a:prstGeom prst="rect">
            <a:avLst/>
          </a:prstGeom>
          <a:noFill/>
        </p:spPr>
        <p:txBody>
          <a:bodyPr wrap="square" rtlCol="0">
            <a:spAutoFit/>
          </a:bodyPr>
          <a:lstStyle/>
          <a:p>
            <a:r>
              <a:rPr lang="en-US" sz="2400" dirty="0">
                <a:solidFill>
                  <a:srgbClr val="002060"/>
                </a:solidFill>
                <a:latin typeface="Helvetica" panose="020B0604020202020204" pitchFamily="34" charset="0"/>
                <a:cs typeface="Helvetica" panose="020B0604020202020204" pitchFamily="34" charset="0"/>
              </a:rPr>
              <a:t>Information about the person receiving care:</a:t>
            </a:r>
          </a:p>
          <a:p>
            <a:pPr marL="285750" indent="-285750">
              <a:buFont typeface="Arial" panose="020B0604020202020204" pitchFamily="34" charset="0"/>
              <a:buChar char="•"/>
            </a:pPr>
            <a:r>
              <a:rPr lang="en-US" sz="2400" dirty="0">
                <a:solidFill>
                  <a:srgbClr val="002060"/>
                </a:solidFill>
                <a:latin typeface="Helvetica" panose="020B0604020202020204" pitchFamily="34" charset="0"/>
                <a:cs typeface="Helvetica" panose="020B0604020202020204" pitchFamily="34" charset="0"/>
              </a:rPr>
              <a:t>Health conditions, treatments </a:t>
            </a:r>
          </a:p>
          <a:p>
            <a:pPr marL="285750" indent="-285750">
              <a:buFont typeface="Arial" panose="020B0604020202020204" pitchFamily="34" charset="0"/>
              <a:buChar char="•"/>
            </a:pPr>
            <a:r>
              <a:rPr lang="en-US" sz="2400" dirty="0">
                <a:solidFill>
                  <a:srgbClr val="002060"/>
                </a:solidFill>
                <a:latin typeface="Helvetica" panose="020B0604020202020204" pitchFamily="34" charset="0"/>
                <a:cs typeface="Helvetica" panose="020B0604020202020204" pitchFamily="34" charset="0"/>
              </a:rPr>
              <a:t>Care needs </a:t>
            </a:r>
          </a:p>
          <a:p>
            <a:pPr marL="285750" indent="-285750">
              <a:buFont typeface="Arial" panose="020B0604020202020204" pitchFamily="34" charset="0"/>
              <a:buChar char="•"/>
            </a:pPr>
            <a:r>
              <a:rPr lang="en-US" sz="2400" dirty="0">
                <a:solidFill>
                  <a:srgbClr val="002060"/>
                </a:solidFill>
                <a:latin typeface="Helvetica" panose="020B0604020202020204" pitchFamily="34" charset="0"/>
                <a:cs typeface="Helvetica" panose="020B0604020202020204" pitchFamily="34" charset="0"/>
              </a:rPr>
              <a:t>Helps manage caregiving responsibilities </a:t>
            </a:r>
          </a:p>
          <a:p>
            <a:r>
              <a:rPr lang="en-US" sz="2400" dirty="0">
                <a:solidFill>
                  <a:srgbClr val="002060"/>
                </a:solidFill>
                <a:latin typeface="Helvetica" panose="020B0604020202020204" pitchFamily="34" charset="0"/>
                <a:cs typeface="Helvetica" panose="020B0604020202020204" pitchFamily="34" charset="0"/>
              </a:rPr>
              <a:t>Can also include </a:t>
            </a:r>
          </a:p>
          <a:p>
            <a:pPr marL="342900" indent="-342900">
              <a:buFont typeface="Arial" panose="020B0604020202020204" pitchFamily="34" charset="0"/>
              <a:buChar char="•"/>
            </a:pPr>
            <a:r>
              <a:rPr lang="en-US" sz="2400" dirty="0">
                <a:solidFill>
                  <a:srgbClr val="002060"/>
                </a:solidFill>
                <a:latin typeface="Helvetica" panose="020B0604020202020204" pitchFamily="34" charset="0"/>
                <a:cs typeface="Helvetica" panose="020B0604020202020204" pitchFamily="34" charset="0"/>
              </a:rPr>
              <a:t>Legal </a:t>
            </a:r>
          </a:p>
          <a:p>
            <a:pPr marL="342900" indent="-342900">
              <a:buFont typeface="Arial" panose="020B0604020202020204" pitchFamily="34" charset="0"/>
              <a:buChar char="•"/>
            </a:pPr>
            <a:r>
              <a:rPr lang="en-US" sz="2400" dirty="0">
                <a:solidFill>
                  <a:srgbClr val="002060"/>
                </a:solidFill>
                <a:latin typeface="Helvetica" panose="020B0604020202020204" pitchFamily="34" charset="0"/>
                <a:cs typeface="Helvetica" panose="020B0604020202020204" pitchFamily="34" charset="0"/>
              </a:rPr>
              <a:t>Financial </a:t>
            </a:r>
          </a:p>
          <a:p>
            <a:pPr marL="342900" indent="-342900">
              <a:buFont typeface="Arial" panose="020B0604020202020204" pitchFamily="34" charset="0"/>
              <a:buChar char="•"/>
            </a:pPr>
            <a:r>
              <a:rPr lang="en-US" sz="2400" dirty="0">
                <a:solidFill>
                  <a:srgbClr val="002060"/>
                </a:solidFill>
                <a:latin typeface="Helvetica" panose="020B0604020202020204" pitchFamily="34" charset="0"/>
                <a:cs typeface="Helvetica" panose="020B0604020202020204" pitchFamily="34" charset="0"/>
              </a:rPr>
              <a:t>Social </a:t>
            </a:r>
          </a:p>
          <a:p>
            <a:pPr marL="342900" indent="-342900">
              <a:buFont typeface="Arial" panose="020B0604020202020204" pitchFamily="34" charset="0"/>
              <a:buChar char="•"/>
            </a:pPr>
            <a:r>
              <a:rPr lang="en-US" sz="2400" dirty="0">
                <a:solidFill>
                  <a:srgbClr val="002060"/>
                </a:solidFill>
                <a:latin typeface="Helvetica" panose="020B0604020202020204" pitchFamily="34" charset="0"/>
                <a:cs typeface="Helvetica" panose="020B0604020202020204" pitchFamily="34" charset="0"/>
              </a:rPr>
              <a:t>Person offering care </a:t>
            </a:r>
          </a:p>
          <a:p>
            <a:pPr marL="342900" indent="-342900">
              <a:buFont typeface="Arial" panose="020B0604020202020204" pitchFamily="34" charset="0"/>
              <a:buChar char="•"/>
            </a:pPr>
            <a:r>
              <a:rPr lang="en-US" sz="2400" dirty="0">
                <a:solidFill>
                  <a:srgbClr val="002060"/>
                </a:solidFill>
                <a:latin typeface="Helvetica" panose="020B0604020202020204" pitchFamily="34" charset="0"/>
                <a:cs typeface="Helvetica" panose="020B0604020202020204" pitchFamily="34" charset="0"/>
              </a:rPr>
              <a:t>Respite </a:t>
            </a:r>
          </a:p>
          <a:p>
            <a:pPr marL="342900" indent="-342900">
              <a:buFont typeface="Arial" panose="020B0604020202020204" pitchFamily="34" charset="0"/>
              <a:buChar char="•"/>
            </a:pPr>
            <a:r>
              <a:rPr lang="en-US" sz="2400" dirty="0">
                <a:solidFill>
                  <a:srgbClr val="002060"/>
                </a:solidFill>
                <a:latin typeface="Helvetica" panose="020B0604020202020204" pitchFamily="34" charset="0"/>
                <a:cs typeface="Helvetica" panose="020B0604020202020204" pitchFamily="34" charset="0"/>
              </a:rPr>
              <a:t>Self-care</a:t>
            </a:r>
          </a:p>
          <a:p>
            <a:endParaRPr lang="en-US" sz="2000" dirty="0"/>
          </a:p>
        </p:txBody>
      </p:sp>
      <p:pic>
        <p:nvPicPr>
          <p:cNvPr id="1026" name="Picture 2" descr="Nursing Care Plan (NCP): Ultimate Guide &amp; List [2024 Update ...">
            <a:extLst>
              <a:ext uri="{FF2B5EF4-FFF2-40B4-BE49-F238E27FC236}">
                <a16:creationId xmlns:a16="http://schemas.microsoft.com/office/drawing/2014/main" id="{59C17D31-6AE8-5FF8-B5CB-EEDE9A27CD4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10" t="18698" r="2532" b="10805"/>
          <a:stretch/>
        </p:blipFill>
        <p:spPr bwMode="auto">
          <a:xfrm>
            <a:off x="5978080" y="0"/>
            <a:ext cx="5569071" cy="25902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Printable Blank Nursing Care Plan Template [PDF Included]">
            <a:extLst>
              <a:ext uri="{FF2B5EF4-FFF2-40B4-BE49-F238E27FC236}">
                <a16:creationId xmlns:a16="http://schemas.microsoft.com/office/drawing/2014/main" id="{D756DE8F-4DB4-0F65-47BC-9D19681859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783" b="7205"/>
          <a:stretch/>
        </p:blipFill>
        <p:spPr bwMode="auto">
          <a:xfrm>
            <a:off x="6705600" y="2672720"/>
            <a:ext cx="3435096" cy="41227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background with blue text&#10;&#10;AI-generated content may be incorrect.">
            <a:extLst>
              <a:ext uri="{FF2B5EF4-FFF2-40B4-BE49-F238E27FC236}">
                <a16:creationId xmlns:a16="http://schemas.microsoft.com/office/drawing/2014/main" id="{26B9CC1D-E6C3-2A74-0723-3F23C99C0C73}"/>
              </a:ext>
            </a:extLst>
          </p:cNvPr>
          <p:cNvPicPr>
            <a:picLocks noChangeAspect="1"/>
          </p:cNvPicPr>
          <p:nvPr/>
        </p:nvPicPr>
        <p:blipFill>
          <a:blip r:embed="rId4"/>
          <a:stretch>
            <a:fillRect/>
          </a:stretch>
        </p:blipFill>
        <p:spPr>
          <a:xfrm>
            <a:off x="10159022" y="6137549"/>
            <a:ext cx="1843924" cy="565291"/>
          </a:xfrm>
          <a:prstGeom prst="rect">
            <a:avLst/>
          </a:prstGeom>
        </p:spPr>
      </p:pic>
    </p:spTree>
    <p:extLst>
      <p:ext uri="{BB962C8B-B14F-4D97-AF65-F5344CB8AC3E}">
        <p14:creationId xmlns:p14="http://schemas.microsoft.com/office/powerpoint/2010/main" val="35342308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Triangle 12">
            <a:extLst>
              <a:ext uri="{FF2B5EF4-FFF2-40B4-BE49-F238E27FC236}">
                <a16:creationId xmlns:a16="http://schemas.microsoft.com/office/drawing/2014/main" id="{54B1A6AF-F84D-B842-AC7D-6BBB349AE9F8}"/>
              </a:ext>
            </a:extLst>
          </p:cNvPr>
          <p:cNvSpPr/>
          <p:nvPr/>
        </p:nvSpPr>
        <p:spPr>
          <a:xfrm rot="13495678">
            <a:off x="-212378" y="4271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EFB1D1E-BD18-49CD-EC65-77DB75B88F18}"/>
              </a:ext>
            </a:extLst>
          </p:cNvPr>
          <p:cNvSpPr txBox="1"/>
          <p:nvPr/>
        </p:nvSpPr>
        <p:spPr>
          <a:xfrm>
            <a:off x="1169762" y="300482"/>
            <a:ext cx="8745648" cy="707886"/>
          </a:xfrm>
          <a:prstGeom prst="rect">
            <a:avLst/>
          </a:prstGeom>
          <a:noFill/>
        </p:spPr>
        <p:txBody>
          <a:bodyPr wrap="square" rtlCol="0">
            <a:spAutoFit/>
          </a:bodyPr>
          <a:lstStyle/>
          <a:p>
            <a:r>
              <a:rPr lang="en-US" sz="4000" b="1" dirty="0">
                <a:solidFill>
                  <a:srgbClr val="0C234B"/>
                </a:solidFill>
              </a:rPr>
              <a:t>Care Plan: Things to Think About </a:t>
            </a:r>
          </a:p>
        </p:txBody>
      </p:sp>
      <p:sp>
        <p:nvSpPr>
          <p:cNvPr id="3" name="Right Triangle 2">
            <a:extLst>
              <a:ext uri="{FF2B5EF4-FFF2-40B4-BE49-F238E27FC236}">
                <a16:creationId xmlns:a16="http://schemas.microsoft.com/office/drawing/2014/main" id="{3D9891CF-A809-779E-88CA-EC70DA00C07C}"/>
              </a:ext>
            </a:extLst>
          </p:cNvPr>
          <p:cNvSpPr/>
          <p:nvPr/>
        </p:nvSpPr>
        <p:spPr>
          <a:xfrm rot="13495678">
            <a:off x="-212378" y="6492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Diagram 4">
            <a:extLst>
              <a:ext uri="{FF2B5EF4-FFF2-40B4-BE49-F238E27FC236}">
                <a16:creationId xmlns:a16="http://schemas.microsoft.com/office/drawing/2014/main" id="{CF5C02F2-BC6C-1802-E5D0-A30194A1FD17}"/>
              </a:ext>
            </a:extLst>
          </p:cNvPr>
          <p:cNvGraphicFramePr/>
          <p:nvPr>
            <p:extLst>
              <p:ext uri="{D42A27DB-BD31-4B8C-83A1-F6EECF244321}">
                <p14:modId xmlns:p14="http://schemas.microsoft.com/office/powerpoint/2010/main" val="3519633131"/>
              </p:ext>
            </p:extLst>
          </p:nvPr>
        </p:nvGraphicFramePr>
        <p:xfrm>
          <a:off x="1437477" y="1347168"/>
          <a:ext cx="6513830" cy="45724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A person touching another person's forehead&#10;&#10;AI-generated content may be incorrect.">
            <a:extLst>
              <a:ext uri="{FF2B5EF4-FFF2-40B4-BE49-F238E27FC236}">
                <a16:creationId xmlns:a16="http://schemas.microsoft.com/office/drawing/2014/main" id="{C696BD63-847F-B391-9B8D-0E20A8C847CF}"/>
              </a:ext>
            </a:extLst>
          </p:cNvPr>
          <p:cNvPicPr>
            <a:picLocks noChangeAspect="1"/>
          </p:cNvPicPr>
          <p:nvPr/>
        </p:nvPicPr>
        <p:blipFill>
          <a:blip r:embed="rId8" cstate="print">
            <a:extLst>
              <a:ext uri="{28A0092B-C50C-407E-A947-70E740481C1C}">
                <a14:useLocalDpi xmlns:a14="http://schemas.microsoft.com/office/drawing/2010/main" val="0"/>
              </a:ext>
            </a:extLst>
          </a:blip>
          <a:srcRect l="16762"/>
          <a:stretch/>
        </p:blipFill>
        <p:spPr>
          <a:xfrm>
            <a:off x="7948836" y="2006082"/>
            <a:ext cx="4243164" cy="3402562"/>
          </a:xfrm>
          <a:prstGeom prst="rect">
            <a:avLst/>
          </a:prstGeom>
        </p:spPr>
      </p:pic>
      <p:pic>
        <p:nvPicPr>
          <p:cNvPr id="6" name="Picture 5" descr="A black background with blue text&#10;&#10;AI-generated content may be incorrect.">
            <a:extLst>
              <a:ext uri="{FF2B5EF4-FFF2-40B4-BE49-F238E27FC236}">
                <a16:creationId xmlns:a16="http://schemas.microsoft.com/office/drawing/2014/main" id="{EDBF2EEA-F099-9982-DE75-A15BE3533771}"/>
              </a:ext>
            </a:extLst>
          </p:cNvPr>
          <p:cNvPicPr>
            <a:picLocks noChangeAspect="1"/>
          </p:cNvPicPr>
          <p:nvPr/>
        </p:nvPicPr>
        <p:blipFill>
          <a:blip r:embed="rId9"/>
          <a:stretch>
            <a:fillRect/>
          </a:stretch>
        </p:blipFill>
        <p:spPr>
          <a:xfrm>
            <a:off x="10159022" y="6137549"/>
            <a:ext cx="1843924" cy="565291"/>
          </a:xfrm>
          <a:prstGeom prst="rect">
            <a:avLst/>
          </a:prstGeom>
        </p:spPr>
      </p:pic>
    </p:spTree>
    <p:extLst>
      <p:ext uri="{BB962C8B-B14F-4D97-AF65-F5344CB8AC3E}">
        <p14:creationId xmlns:p14="http://schemas.microsoft.com/office/powerpoint/2010/main" val="290999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F315E-1FF9-34E7-EB35-CF09AE9A9961}"/>
            </a:ext>
          </a:extLst>
        </p:cNvPr>
        <p:cNvGrpSpPr/>
        <p:nvPr/>
      </p:nvGrpSpPr>
      <p:grpSpPr>
        <a:xfrm>
          <a:off x="0" y="0"/>
          <a:ext cx="0" cy="0"/>
          <a:chOff x="0" y="0"/>
          <a:chExt cx="0" cy="0"/>
        </a:xfrm>
      </p:grpSpPr>
      <p:sp>
        <p:nvSpPr>
          <p:cNvPr id="13" name="Right Triangle 12">
            <a:extLst>
              <a:ext uri="{FF2B5EF4-FFF2-40B4-BE49-F238E27FC236}">
                <a16:creationId xmlns:a16="http://schemas.microsoft.com/office/drawing/2014/main" id="{C7592373-E81F-97B5-84EA-81C768A9B36F}"/>
              </a:ext>
            </a:extLst>
          </p:cNvPr>
          <p:cNvSpPr/>
          <p:nvPr/>
        </p:nvSpPr>
        <p:spPr>
          <a:xfrm rot="13495678">
            <a:off x="-212378" y="4271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BAF1746-D7F2-F8F3-4B62-178DFC9F1073}"/>
              </a:ext>
            </a:extLst>
          </p:cNvPr>
          <p:cNvSpPr txBox="1"/>
          <p:nvPr/>
        </p:nvSpPr>
        <p:spPr>
          <a:xfrm>
            <a:off x="1169762" y="300482"/>
            <a:ext cx="8745648" cy="707886"/>
          </a:xfrm>
          <a:prstGeom prst="rect">
            <a:avLst/>
          </a:prstGeom>
          <a:noFill/>
        </p:spPr>
        <p:txBody>
          <a:bodyPr wrap="square" rtlCol="0">
            <a:spAutoFit/>
          </a:bodyPr>
          <a:lstStyle/>
          <a:p>
            <a:r>
              <a:rPr lang="en-US" sz="4000" b="1" dirty="0">
                <a:solidFill>
                  <a:srgbClr val="0C234B"/>
                </a:solidFill>
              </a:rPr>
              <a:t>Care Plan: Things to Think About </a:t>
            </a:r>
          </a:p>
        </p:txBody>
      </p:sp>
      <p:sp>
        <p:nvSpPr>
          <p:cNvPr id="3" name="Right Triangle 2">
            <a:extLst>
              <a:ext uri="{FF2B5EF4-FFF2-40B4-BE49-F238E27FC236}">
                <a16:creationId xmlns:a16="http://schemas.microsoft.com/office/drawing/2014/main" id="{5B0E0118-744D-7031-E885-CFE193E49A01}"/>
              </a:ext>
            </a:extLst>
          </p:cNvPr>
          <p:cNvSpPr/>
          <p:nvPr/>
        </p:nvSpPr>
        <p:spPr>
          <a:xfrm rot="13495678">
            <a:off x="-212378" y="6492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Diagram 4">
            <a:extLst>
              <a:ext uri="{FF2B5EF4-FFF2-40B4-BE49-F238E27FC236}">
                <a16:creationId xmlns:a16="http://schemas.microsoft.com/office/drawing/2014/main" id="{A7BAC03D-75E1-598B-97CD-4C4EF5E0D901}"/>
              </a:ext>
            </a:extLst>
          </p:cNvPr>
          <p:cNvGraphicFramePr/>
          <p:nvPr>
            <p:extLst>
              <p:ext uri="{D42A27DB-BD31-4B8C-83A1-F6EECF244321}">
                <p14:modId xmlns:p14="http://schemas.microsoft.com/office/powerpoint/2010/main" val="1410466425"/>
              </p:ext>
            </p:extLst>
          </p:nvPr>
        </p:nvGraphicFramePr>
        <p:xfrm>
          <a:off x="1437477" y="1347168"/>
          <a:ext cx="6513830" cy="45724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2" descr="Free Hospice Caring photo and picture">
            <a:extLst>
              <a:ext uri="{FF2B5EF4-FFF2-40B4-BE49-F238E27FC236}">
                <a16:creationId xmlns:a16="http://schemas.microsoft.com/office/drawing/2014/main" id="{D95039EF-D1B2-7CDB-C602-BDB0B8EECEB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2602" r="8105"/>
          <a:stretch/>
        </p:blipFill>
        <p:spPr bwMode="auto">
          <a:xfrm>
            <a:off x="8400152" y="340756"/>
            <a:ext cx="3474297" cy="58919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ack background with blue text&#10;&#10;AI-generated content may be incorrect.">
            <a:extLst>
              <a:ext uri="{FF2B5EF4-FFF2-40B4-BE49-F238E27FC236}">
                <a16:creationId xmlns:a16="http://schemas.microsoft.com/office/drawing/2014/main" id="{8BABF931-942A-B506-761F-402A0FCB4C9D}"/>
              </a:ext>
            </a:extLst>
          </p:cNvPr>
          <p:cNvPicPr>
            <a:picLocks noChangeAspect="1"/>
          </p:cNvPicPr>
          <p:nvPr/>
        </p:nvPicPr>
        <p:blipFill>
          <a:blip r:embed="rId9"/>
          <a:stretch>
            <a:fillRect/>
          </a:stretch>
        </p:blipFill>
        <p:spPr>
          <a:xfrm>
            <a:off x="10137300" y="6232737"/>
            <a:ext cx="1843924" cy="565291"/>
          </a:xfrm>
          <a:prstGeom prst="rect">
            <a:avLst/>
          </a:prstGeom>
        </p:spPr>
      </p:pic>
    </p:spTree>
    <p:extLst>
      <p:ext uri="{BB962C8B-B14F-4D97-AF65-F5344CB8AC3E}">
        <p14:creationId xmlns:p14="http://schemas.microsoft.com/office/powerpoint/2010/main" val="12467598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2B498-FA5E-9B03-36DE-FC9E61A474E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E54FF2-AF09-0BA9-930D-DD8B731B8D36}"/>
              </a:ext>
            </a:extLst>
          </p:cNvPr>
          <p:cNvSpPr>
            <a:spLocks noGrp="1"/>
          </p:cNvSpPr>
          <p:nvPr>
            <p:ph idx="1"/>
          </p:nvPr>
        </p:nvSpPr>
        <p:spPr>
          <a:xfrm>
            <a:off x="1105240" y="1213269"/>
            <a:ext cx="5683673" cy="4476725"/>
          </a:xfrm>
        </p:spPr>
        <p:txBody>
          <a:bodyPr>
            <a:noAutofit/>
          </a:bodyPr>
          <a:lstStyle/>
          <a:p>
            <a:r>
              <a:rPr lang="en-US" sz="2400" dirty="0">
                <a:solidFill>
                  <a:srgbClr val="002060"/>
                </a:solidFill>
                <a:latin typeface="Helvetica" panose="020B0604020202020204" pitchFamily="34" charset="0"/>
                <a:cs typeface="Helvetica" panose="020B0604020202020204" pitchFamily="34" charset="0"/>
              </a:rPr>
              <a:t>Relationships </a:t>
            </a:r>
          </a:p>
          <a:p>
            <a:r>
              <a:rPr lang="en-US" sz="2400" dirty="0">
                <a:solidFill>
                  <a:srgbClr val="002060"/>
                </a:solidFill>
                <a:latin typeface="Helvetica" panose="020B0604020202020204" pitchFamily="34" charset="0"/>
                <a:cs typeface="Helvetica" panose="020B0604020202020204" pitchFamily="34" charset="0"/>
              </a:rPr>
              <a:t>History </a:t>
            </a:r>
          </a:p>
          <a:p>
            <a:r>
              <a:rPr lang="en-US" sz="2400" dirty="0">
                <a:solidFill>
                  <a:srgbClr val="002060"/>
                </a:solidFill>
                <a:latin typeface="Helvetica" panose="020B0604020202020204" pitchFamily="34" charset="0"/>
                <a:cs typeface="Helvetica" panose="020B0604020202020204" pitchFamily="34" charset="0"/>
              </a:rPr>
              <a:t>Location </a:t>
            </a:r>
          </a:p>
          <a:p>
            <a:r>
              <a:rPr lang="en-US" sz="2400" dirty="0">
                <a:solidFill>
                  <a:srgbClr val="002060"/>
                </a:solidFill>
                <a:latin typeface="Helvetica" panose="020B0604020202020204" pitchFamily="34" charset="0"/>
                <a:cs typeface="Helvetica" panose="020B0604020202020204" pitchFamily="34" charset="0"/>
              </a:rPr>
              <a:t>Reasons for Caregiving </a:t>
            </a:r>
          </a:p>
          <a:p>
            <a:pPr marL="0" indent="0">
              <a:buNone/>
            </a:pPr>
            <a:r>
              <a:rPr lang="en-US" sz="2400" b="1" dirty="0">
                <a:solidFill>
                  <a:srgbClr val="002060"/>
                </a:solidFill>
                <a:latin typeface="Helvetica" panose="020B0604020202020204" pitchFamily="34" charset="0"/>
                <a:cs typeface="Helvetica" panose="020B0604020202020204" pitchFamily="34" charset="0"/>
              </a:rPr>
              <a:t>Who Else Needs to Be Part of the Conversation?</a:t>
            </a:r>
          </a:p>
          <a:p>
            <a:r>
              <a:rPr lang="en-US" sz="2400" dirty="0">
                <a:solidFill>
                  <a:srgbClr val="002060"/>
                </a:solidFill>
                <a:latin typeface="Helvetica" panose="020B0604020202020204" pitchFamily="34" charset="0"/>
                <a:cs typeface="Helvetica" panose="020B0604020202020204" pitchFamily="34" charset="0"/>
              </a:rPr>
              <a:t>Medical Provider(s)</a:t>
            </a:r>
          </a:p>
          <a:p>
            <a:r>
              <a:rPr lang="en-US" sz="2400" dirty="0">
                <a:solidFill>
                  <a:srgbClr val="002060"/>
                </a:solidFill>
                <a:latin typeface="Helvetica" panose="020B0604020202020204" pitchFamily="34" charset="0"/>
                <a:cs typeface="Helvetica" panose="020B0604020202020204" pitchFamily="34" charset="0"/>
              </a:rPr>
              <a:t>Mental Health Providers</a:t>
            </a:r>
          </a:p>
          <a:p>
            <a:r>
              <a:rPr lang="en-US" sz="2400" dirty="0">
                <a:solidFill>
                  <a:srgbClr val="002060"/>
                </a:solidFill>
                <a:latin typeface="Helvetica" panose="020B0604020202020204" pitchFamily="34" charset="0"/>
                <a:cs typeface="Helvetica" panose="020B0604020202020204" pitchFamily="34" charset="0"/>
              </a:rPr>
              <a:t>Legal </a:t>
            </a:r>
          </a:p>
          <a:p>
            <a:r>
              <a:rPr lang="en-US" sz="2400" dirty="0">
                <a:solidFill>
                  <a:srgbClr val="002060"/>
                </a:solidFill>
                <a:latin typeface="Helvetica" panose="020B0604020202020204" pitchFamily="34" charset="0"/>
                <a:cs typeface="Helvetica" panose="020B0604020202020204" pitchFamily="34" charset="0"/>
              </a:rPr>
              <a:t>Mediation </a:t>
            </a:r>
          </a:p>
          <a:p>
            <a:r>
              <a:rPr lang="en-US" sz="2400" dirty="0">
                <a:solidFill>
                  <a:srgbClr val="002060"/>
                </a:solidFill>
                <a:latin typeface="Helvetica" panose="020B0604020202020204" pitchFamily="34" charset="0"/>
                <a:cs typeface="Helvetica" panose="020B0604020202020204" pitchFamily="34" charset="0"/>
              </a:rPr>
              <a:t>Spiritual </a:t>
            </a:r>
          </a:p>
          <a:p>
            <a:r>
              <a:rPr lang="en-US" sz="2400" dirty="0">
                <a:solidFill>
                  <a:srgbClr val="002060"/>
                </a:solidFill>
                <a:latin typeface="Helvetica" panose="020B0604020202020204" pitchFamily="34" charset="0"/>
                <a:cs typeface="Helvetica" panose="020B0604020202020204" pitchFamily="34" charset="0"/>
              </a:rPr>
              <a:t>Community Advocates </a:t>
            </a:r>
          </a:p>
        </p:txBody>
      </p:sp>
      <p:sp>
        <p:nvSpPr>
          <p:cNvPr id="5" name="Right Triangle 4">
            <a:extLst>
              <a:ext uri="{FF2B5EF4-FFF2-40B4-BE49-F238E27FC236}">
                <a16:creationId xmlns:a16="http://schemas.microsoft.com/office/drawing/2014/main" id="{02811847-F20D-5EE5-31A5-EBADE33EC921}"/>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D94A34D-E669-B43E-44AC-76A1734E59AF}"/>
              </a:ext>
            </a:extLst>
          </p:cNvPr>
          <p:cNvSpPr txBox="1"/>
          <p:nvPr/>
        </p:nvSpPr>
        <p:spPr>
          <a:xfrm>
            <a:off x="1198486" y="259162"/>
            <a:ext cx="5535590" cy="954107"/>
          </a:xfrm>
          <a:prstGeom prst="rect">
            <a:avLst/>
          </a:prstGeom>
          <a:noFill/>
        </p:spPr>
        <p:txBody>
          <a:bodyPr wrap="square" rtlCol="0">
            <a:spAutoFit/>
          </a:bodyPr>
          <a:lstStyle/>
          <a:p>
            <a:r>
              <a:rPr lang="en-US" sz="2800" b="1" dirty="0">
                <a:solidFill>
                  <a:srgbClr val="002060"/>
                </a:solidFill>
                <a:latin typeface="Helvetica" panose="020B0604020202020204" pitchFamily="34" charset="0"/>
                <a:cs typeface="Helvetica" panose="020B0604020202020204" pitchFamily="34" charset="0"/>
              </a:rPr>
              <a:t>Talk Details: When Things Don’t Work  </a:t>
            </a:r>
          </a:p>
        </p:txBody>
      </p:sp>
      <p:sp>
        <p:nvSpPr>
          <p:cNvPr id="2" name="Right Triangle 1">
            <a:extLst>
              <a:ext uri="{FF2B5EF4-FFF2-40B4-BE49-F238E27FC236}">
                <a16:creationId xmlns:a16="http://schemas.microsoft.com/office/drawing/2014/main" id="{B3E1D923-E1C0-6F47-A9CB-4CDE2A8B0EBF}"/>
              </a:ext>
            </a:extLst>
          </p:cNvPr>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4BCEFA3-9709-8C01-4D45-75F2BB38262B}"/>
              </a:ext>
            </a:extLst>
          </p:cNvPr>
          <p:cNvPicPr>
            <a:picLocks noChangeAspect="1"/>
          </p:cNvPicPr>
          <p:nvPr/>
        </p:nvPicPr>
        <p:blipFill rotWithShape="1">
          <a:blip r:embed="rId3"/>
          <a:srcRect t="20287" r="277" b="94"/>
          <a:stretch/>
        </p:blipFill>
        <p:spPr>
          <a:xfrm>
            <a:off x="6788913" y="239728"/>
            <a:ext cx="4899639" cy="5887656"/>
          </a:xfrm>
          <a:prstGeom prst="rect">
            <a:avLst/>
          </a:prstGeom>
        </p:spPr>
      </p:pic>
      <p:pic>
        <p:nvPicPr>
          <p:cNvPr id="9" name="Picture 8" descr="A black background with blue text&#10;&#10;AI-generated content may be incorrect.">
            <a:extLst>
              <a:ext uri="{FF2B5EF4-FFF2-40B4-BE49-F238E27FC236}">
                <a16:creationId xmlns:a16="http://schemas.microsoft.com/office/drawing/2014/main" id="{90F5C07D-5CC6-EC80-F1E3-971C6F130B27}"/>
              </a:ext>
            </a:extLst>
          </p:cNvPr>
          <p:cNvPicPr>
            <a:picLocks noChangeAspect="1"/>
          </p:cNvPicPr>
          <p:nvPr/>
        </p:nvPicPr>
        <p:blipFill>
          <a:blip r:embed="rId4"/>
          <a:stretch>
            <a:fillRect/>
          </a:stretch>
        </p:blipFill>
        <p:spPr>
          <a:xfrm>
            <a:off x="10159022" y="6221525"/>
            <a:ext cx="1843924" cy="565291"/>
          </a:xfrm>
          <a:prstGeom prst="rect">
            <a:avLst/>
          </a:prstGeom>
        </p:spPr>
      </p:pic>
    </p:spTree>
    <p:extLst>
      <p:ext uri="{BB962C8B-B14F-4D97-AF65-F5344CB8AC3E}">
        <p14:creationId xmlns:p14="http://schemas.microsoft.com/office/powerpoint/2010/main" val="27392544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8687" y="1466136"/>
            <a:ext cx="10553643" cy="4683288"/>
          </a:xfrm>
        </p:spPr>
        <p:txBody>
          <a:bodyPr>
            <a:normAutofit lnSpcReduction="10000"/>
          </a:bodyPr>
          <a:lstStyle/>
          <a:p>
            <a:pPr marL="0" indent="0">
              <a:buNone/>
            </a:pPr>
            <a:r>
              <a:rPr lang="en-US" sz="3600" b="1" dirty="0">
                <a:solidFill>
                  <a:srgbClr val="1E5288"/>
                </a:solidFill>
              </a:rPr>
              <a:t>When: </a:t>
            </a:r>
            <a:r>
              <a:rPr lang="en-US" dirty="0"/>
              <a:t>There is no time like the present! It is essential when noticing warning signs or there is a medical incident.</a:t>
            </a:r>
          </a:p>
          <a:p>
            <a:pPr marL="0" indent="0">
              <a:buNone/>
            </a:pPr>
            <a:endParaRPr lang="en-US" dirty="0"/>
          </a:p>
          <a:p>
            <a:pPr marL="0" indent="0">
              <a:buNone/>
            </a:pPr>
            <a:r>
              <a:rPr lang="en-US" sz="3600" b="1" dirty="0">
                <a:solidFill>
                  <a:srgbClr val="1E5288"/>
                </a:solidFill>
              </a:rPr>
              <a:t>Where:</a:t>
            </a:r>
            <a:r>
              <a:rPr lang="en-US" sz="3600" dirty="0">
                <a:solidFill>
                  <a:srgbClr val="1E5288"/>
                </a:solidFill>
              </a:rPr>
              <a:t> </a:t>
            </a:r>
            <a:r>
              <a:rPr lang="en-US" dirty="0"/>
              <a:t>While most prefer to have this conversation at home, it may need to occur at another location (over the phone, a medical office or hospital)</a:t>
            </a:r>
          </a:p>
          <a:p>
            <a:pPr marL="0" indent="0">
              <a:buNone/>
            </a:pPr>
            <a:endParaRPr lang="en-US" dirty="0"/>
          </a:p>
          <a:p>
            <a:pPr marL="0" indent="0">
              <a:buNone/>
            </a:pPr>
            <a:r>
              <a:rPr lang="en-US" sz="3600" b="1" dirty="0">
                <a:solidFill>
                  <a:srgbClr val="1E5288"/>
                </a:solidFill>
              </a:rPr>
              <a:t>Who: </a:t>
            </a:r>
            <a:r>
              <a:rPr lang="en-US" dirty="0"/>
              <a:t>Start with an honest conversation with yourself.  Then when you are ready, include others (loved ones, friends, family, neighbors, financial advisors, lawyers, children).</a:t>
            </a:r>
          </a:p>
        </p:txBody>
      </p:sp>
      <p:sp>
        <p:nvSpPr>
          <p:cNvPr id="4" name="Right Triangle 3"/>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54B1A6AF-F84D-B842-AC7D-6BBB349AE9F8}"/>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58686" y="282714"/>
            <a:ext cx="9850445" cy="707886"/>
          </a:xfrm>
          <a:prstGeom prst="rect">
            <a:avLst/>
          </a:prstGeom>
          <a:noFill/>
        </p:spPr>
        <p:txBody>
          <a:bodyPr wrap="square" rtlCol="0">
            <a:spAutoFit/>
          </a:bodyPr>
          <a:lstStyle/>
          <a:p>
            <a:r>
              <a:rPr lang="en-US" sz="4000" b="1" dirty="0">
                <a:solidFill>
                  <a:srgbClr val="002060"/>
                </a:solidFill>
                <a:latin typeface="Helvetica" panose="020B0604020202020204" pitchFamily="34" charset="0"/>
                <a:cs typeface="Helvetica" panose="020B0604020202020204" pitchFamily="34" charset="0"/>
              </a:rPr>
              <a:t>When, Where, &amp; Who: It All Depends </a:t>
            </a:r>
          </a:p>
        </p:txBody>
      </p:sp>
      <p:pic>
        <p:nvPicPr>
          <p:cNvPr id="2" name="Picture 6" descr="Free Grandmother Carrying Her Granddaughter Stock Photo">
            <a:extLst>
              <a:ext uri="{FF2B5EF4-FFF2-40B4-BE49-F238E27FC236}">
                <a16:creationId xmlns:a16="http://schemas.microsoft.com/office/drawing/2014/main" id="{2357C1A5-B839-7955-5BD3-72C1787BEFFF}"/>
              </a:ext>
            </a:extLst>
          </p:cNvPr>
          <p:cNvPicPr>
            <a:picLocks noChangeAspect="1" noChangeArrowheads="1"/>
          </p:cNvPicPr>
          <p:nvPr/>
        </p:nvPicPr>
        <p:blipFill rotWithShape="1">
          <a:blip r:embed="rId3">
            <a:alphaModFix amt="34000"/>
            <a:extLst>
              <a:ext uri="{28A0092B-C50C-407E-A947-70E740481C1C}">
                <a14:useLocalDpi xmlns:a14="http://schemas.microsoft.com/office/drawing/2010/main" val="0"/>
              </a:ext>
            </a:extLst>
          </a:blip>
          <a:srcRect b="17642"/>
          <a:stretch/>
        </p:blipFill>
        <p:spPr bwMode="auto">
          <a:xfrm>
            <a:off x="0" y="0"/>
            <a:ext cx="1226894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ack background with blue text&#10;&#10;AI-generated content may be incorrect.">
            <a:extLst>
              <a:ext uri="{FF2B5EF4-FFF2-40B4-BE49-F238E27FC236}">
                <a16:creationId xmlns:a16="http://schemas.microsoft.com/office/drawing/2014/main" id="{007FB1B5-4D7D-9115-6E30-C6A8709B0A44}"/>
              </a:ext>
            </a:extLst>
          </p:cNvPr>
          <p:cNvPicPr>
            <a:picLocks noChangeAspect="1"/>
          </p:cNvPicPr>
          <p:nvPr/>
        </p:nvPicPr>
        <p:blipFill>
          <a:blip r:embed="rId4"/>
          <a:stretch>
            <a:fillRect/>
          </a:stretch>
        </p:blipFill>
        <p:spPr>
          <a:xfrm>
            <a:off x="10159022" y="6137549"/>
            <a:ext cx="1843924" cy="565291"/>
          </a:xfrm>
          <a:prstGeom prst="rect">
            <a:avLst/>
          </a:prstGeom>
        </p:spPr>
      </p:pic>
    </p:spTree>
    <p:extLst>
      <p:ext uri="{BB962C8B-B14F-4D97-AF65-F5344CB8AC3E}">
        <p14:creationId xmlns:p14="http://schemas.microsoft.com/office/powerpoint/2010/main" val="522086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Triangle 14"/>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5">
            <a:extLst>
              <a:ext uri="{FF2B5EF4-FFF2-40B4-BE49-F238E27FC236}">
                <a16:creationId xmlns:a16="http://schemas.microsoft.com/office/drawing/2014/main" id="{54B1A6AF-F84D-B842-AC7D-6BBB349AE9F8}"/>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454629" y="282714"/>
            <a:ext cx="10512603" cy="707886"/>
          </a:xfrm>
          <a:prstGeom prst="rect">
            <a:avLst/>
          </a:prstGeom>
          <a:noFill/>
        </p:spPr>
        <p:txBody>
          <a:bodyPr wrap="square" rtlCol="0">
            <a:spAutoFit/>
          </a:bodyPr>
          <a:lstStyle/>
          <a:p>
            <a:r>
              <a:rPr lang="en-US" sz="4000" b="1" dirty="0">
                <a:solidFill>
                  <a:srgbClr val="002060"/>
                </a:solidFill>
                <a:latin typeface="Helvetica" panose="020B0604020202020204" pitchFamily="34" charset="0"/>
                <a:cs typeface="Helvetica" panose="020B0604020202020204" pitchFamily="34" charset="0"/>
              </a:rPr>
              <a:t>Your Caregiving Community </a:t>
            </a:r>
          </a:p>
        </p:txBody>
      </p:sp>
      <p:sp>
        <p:nvSpPr>
          <p:cNvPr id="10" name="TextBox 9"/>
          <p:cNvSpPr txBox="1"/>
          <p:nvPr/>
        </p:nvSpPr>
        <p:spPr>
          <a:xfrm>
            <a:off x="5797178" y="1083416"/>
            <a:ext cx="6376079" cy="5386090"/>
          </a:xfrm>
          <a:prstGeom prst="rect">
            <a:avLst/>
          </a:prstGeom>
          <a:noFill/>
        </p:spPr>
        <p:txBody>
          <a:bodyPr wrap="square" rtlCol="0">
            <a:spAutoFit/>
          </a:bodyPr>
          <a:lstStyle/>
          <a:p>
            <a:r>
              <a:rPr lang="en-US" sz="3600" b="1" dirty="0">
                <a:solidFill>
                  <a:srgbClr val="002060"/>
                </a:solidFill>
              </a:rPr>
              <a:t>Consider</a:t>
            </a:r>
            <a:r>
              <a:rPr lang="en-US" sz="3600" dirty="0">
                <a:solidFill>
                  <a:srgbClr val="002060"/>
                </a:solidFill>
              </a:rPr>
              <a:t>:</a:t>
            </a:r>
          </a:p>
          <a:p>
            <a:pPr marL="914400" lvl="1" indent="-457200">
              <a:buFont typeface="Arial" panose="020B0604020202020204" pitchFamily="34" charset="0"/>
              <a:buChar char="•"/>
            </a:pPr>
            <a:r>
              <a:rPr lang="en-US" sz="2800" dirty="0">
                <a:solidFill>
                  <a:srgbClr val="002060"/>
                </a:solidFill>
              </a:rPr>
              <a:t>Where they are </a:t>
            </a:r>
          </a:p>
          <a:p>
            <a:pPr marL="914400" lvl="1" indent="-457200">
              <a:buFont typeface="Arial" panose="020B0604020202020204" pitchFamily="34" charset="0"/>
              <a:buChar char="•"/>
            </a:pPr>
            <a:r>
              <a:rPr lang="en-US" sz="2800" dirty="0">
                <a:solidFill>
                  <a:srgbClr val="002060"/>
                </a:solidFill>
              </a:rPr>
              <a:t>What are they capable of doing </a:t>
            </a:r>
          </a:p>
          <a:p>
            <a:pPr marL="914400" lvl="1" indent="-457200">
              <a:buFont typeface="Arial" panose="020B0604020202020204" pitchFamily="34" charset="0"/>
              <a:buChar char="•"/>
            </a:pPr>
            <a:r>
              <a:rPr lang="en-US" sz="2800" dirty="0">
                <a:solidFill>
                  <a:srgbClr val="002060"/>
                </a:solidFill>
              </a:rPr>
              <a:t>Capacity and extent they can assist </a:t>
            </a:r>
          </a:p>
          <a:p>
            <a:pPr marL="914400" lvl="1" indent="-457200">
              <a:buFont typeface="Arial" panose="020B0604020202020204" pitchFamily="34" charset="0"/>
              <a:buChar char="•"/>
            </a:pPr>
            <a:r>
              <a:rPr lang="en-US" sz="2800" dirty="0">
                <a:solidFill>
                  <a:srgbClr val="002060"/>
                </a:solidFill>
              </a:rPr>
              <a:t>Reliability </a:t>
            </a:r>
          </a:p>
          <a:p>
            <a:pPr marL="914400" lvl="1" indent="-457200">
              <a:buFont typeface="Arial" panose="020B0604020202020204" pitchFamily="34" charset="0"/>
              <a:buChar char="•"/>
            </a:pPr>
            <a:r>
              <a:rPr lang="en-US" sz="2800" dirty="0">
                <a:solidFill>
                  <a:srgbClr val="002060"/>
                </a:solidFill>
              </a:rPr>
              <a:t>Can they assist with </a:t>
            </a:r>
          </a:p>
          <a:p>
            <a:pPr marL="1828800" lvl="3" indent="-457200">
              <a:buFont typeface="Arial" panose="020B0604020202020204" pitchFamily="34" charset="0"/>
              <a:buChar char="•"/>
            </a:pPr>
            <a:r>
              <a:rPr lang="en-US" sz="2800" dirty="0">
                <a:solidFill>
                  <a:srgbClr val="002060"/>
                </a:solidFill>
              </a:rPr>
              <a:t>Financial</a:t>
            </a:r>
          </a:p>
          <a:p>
            <a:pPr marL="1828800" lvl="3" indent="-457200">
              <a:buFont typeface="Arial" panose="020B0604020202020204" pitchFamily="34" charset="0"/>
              <a:buChar char="•"/>
            </a:pPr>
            <a:r>
              <a:rPr lang="en-US" sz="2800" dirty="0">
                <a:solidFill>
                  <a:srgbClr val="002060"/>
                </a:solidFill>
              </a:rPr>
              <a:t>Legal </a:t>
            </a:r>
          </a:p>
          <a:p>
            <a:pPr marL="1828800" lvl="3" indent="-457200">
              <a:buFont typeface="Arial" panose="020B0604020202020204" pitchFamily="34" charset="0"/>
              <a:buChar char="•"/>
            </a:pPr>
            <a:r>
              <a:rPr lang="en-US" sz="2800" dirty="0">
                <a:solidFill>
                  <a:srgbClr val="002060"/>
                </a:solidFill>
              </a:rPr>
              <a:t>Social </a:t>
            </a:r>
          </a:p>
          <a:p>
            <a:pPr marL="1828800" lvl="3" indent="-457200">
              <a:buFont typeface="Arial" panose="020B0604020202020204" pitchFamily="34" charset="0"/>
              <a:buChar char="•"/>
            </a:pPr>
            <a:r>
              <a:rPr lang="en-US" sz="2800" dirty="0">
                <a:solidFill>
                  <a:srgbClr val="002060"/>
                </a:solidFill>
              </a:rPr>
              <a:t>Practical</a:t>
            </a:r>
          </a:p>
          <a:p>
            <a:pPr marL="914400" lvl="1" indent="-457200">
              <a:buFont typeface="Arial" panose="020B0604020202020204" pitchFamily="34" charset="0"/>
              <a:buChar char="•"/>
            </a:pPr>
            <a:r>
              <a:rPr lang="en-US" sz="2800" dirty="0">
                <a:solidFill>
                  <a:srgbClr val="002060"/>
                </a:solidFill>
              </a:rPr>
              <a:t>Are there intergenerational Opportunities? </a:t>
            </a:r>
          </a:p>
        </p:txBody>
      </p:sp>
      <p:grpSp>
        <p:nvGrpSpPr>
          <p:cNvPr id="6" name="Group 5"/>
          <p:cNvGrpSpPr/>
          <p:nvPr/>
        </p:nvGrpSpPr>
        <p:grpSpPr>
          <a:xfrm>
            <a:off x="1454629" y="1429823"/>
            <a:ext cx="3921364" cy="4373417"/>
            <a:chOff x="1447800" y="1461994"/>
            <a:chExt cx="3921364" cy="4373417"/>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5086"/>
            <a:stretch/>
          </p:blipFill>
          <p:spPr>
            <a:xfrm>
              <a:off x="3097895" y="4244735"/>
              <a:ext cx="2264680" cy="1590676"/>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11970"/>
            <a:stretch/>
          </p:blipFill>
          <p:spPr>
            <a:xfrm>
              <a:off x="3519080" y="2853365"/>
              <a:ext cx="1839133" cy="139279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2107" y="1461994"/>
              <a:ext cx="2087057" cy="1391371"/>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t="11652" b="37583"/>
            <a:stretch/>
          </p:blipFill>
          <p:spPr>
            <a:xfrm>
              <a:off x="1452626" y="1463553"/>
              <a:ext cx="1829481" cy="1391242"/>
            </a:xfrm>
            <a:prstGeom prst="rect">
              <a:avLst/>
            </a:prstGeom>
          </p:spPr>
        </p:pic>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10855" t="15234" r="7767" b="12025"/>
            <a:stretch/>
          </p:blipFill>
          <p:spPr>
            <a:xfrm>
              <a:off x="1447800" y="2854794"/>
              <a:ext cx="2076106" cy="1391370"/>
            </a:xfrm>
            <a:prstGeom prst="rect">
              <a:avLst/>
            </a:prstGeom>
          </p:spPr>
        </p:pic>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t="8331" b="24139"/>
            <a:stretch/>
          </p:blipFill>
          <p:spPr>
            <a:xfrm flipH="1">
              <a:off x="1452626" y="4244735"/>
              <a:ext cx="1647867" cy="1590676"/>
            </a:xfrm>
            <a:prstGeom prst="rect">
              <a:avLst/>
            </a:prstGeom>
          </p:spPr>
        </p:pic>
      </p:grpSp>
      <p:pic>
        <p:nvPicPr>
          <p:cNvPr id="7" name="Picture 6" descr="A black background with blue text&#10;&#10;AI-generated content may be incorrect.">
            <a:extLst>
              <a:ext uri="{FF2B5EF4-FFF2-40B4-BE49-F238E27FC236}">
                <a16:creationId xmlns:a16="http://schemas.microsoft.com/office/drawing/2014/main" id="{2BFE0765-5A66-C519-F7E8-32F0BAA59438}"/>
              </a:ext>
            </a:extLst>
          </p:cNvPr>
          <p:cNvPicPr>
            <a:picLocks noChangeAspect="1"/>
          </p:cNvPicPr>
          <p:nvPr/>
        </p:nvPicPr>
        <p:blipFill>
          <a:blip r:embed="rId9"/>
          <a:stretch>
            <a:fillRect/>
          </a:stretch>
        </p:blipFill>
        <p:spPr>
          <a:xfrm>
            <a:off x="10159022" y="6137549"/>
            <a:ext cx="1843924" cy="565291"/>
          </a:xfrm>
          <a:prstGeom prst="rect">
            <a:avLst/>
          </a:prstGeom>
        </p:spPr>
      </p:pic>
    </p:spTree>
    <p:extLst>
      <p:ext uri="{BB962C8B-B14F-4D97-AF65-F5344CB8AC3E}">
        <p14:creationId xmlns:p14="http://schemas.microsoft.com/office/powerpoint/2010/main" val="2387658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F4742-0623-A961-10AA-74214168771D}"/>
            </a:ext>
          </a:extLst>
        </p:cNvPr>
        <p:cNvGrpSpPr/>
        <p:nvPr/>
      </p:nvGrpSpPr>
      <p:grpSpPr>
        <a:xfrm>
          <a:off x="0" y="0"/>
          <a:ext cx="0" cy="0"/>
          <a:chOff x="0" y="0"/>
          <a:chExt cx="0" cy="0"/>
        </a:xfrm>
      </p:grpSpPr>
      <p:sp>
        <p:nvSpPr>
          <p:cNvPr id="16" name="Right Triangle 15">
            <a:extLst>
              <a:ext uri="{FF2B5EF4-FFF2-40B4-BE49-F238E27FC236}">
                <a16:creationId xmlns:a16="http://schemas.microsoft.com/office/drawing/2014/main" id="{B26B5D4F-3C61-4715-FA41-16632366EA96}"/>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56C6251-9264-516D-3329-7A4B0E89780E}"/>
              </a:ext>
            </a:extLst>
          </p:cNvPr>
          <p:cNvSpPr txBox="1"/>
          <p:nvPr/>
        </p:nvSpPr>
        <p:spPr>
          <a:xfrm>
            <a:off x="528919" y="0"/>
            <a:ext cx="7131382" cy="646331"/>
          </a:xfrm>
          <a:prstGeom prst="rect">
            <a:avLst/>
          </a:prstGeom>
          <a:noFill/>
        </p:spPr>
        <p:txBody>
          <a:bodyPr wrap="square" rtlCol="0">
            <a:spAutoFit/>
          </a:bodyPr>
          <a:lstStyle/>
          <a:p>
            <a:r>
              <a:rPr lang="en-US" sz="3600" b="1" dirty="0">
                <a:solidFill>
                  <a:srgbClr val="002060"/>
                </a:solidFill>
                <a:latin typeface="Helvetica" panose="020B0604020202020204" pitchFamily="34" charset="0"/>
                <a:cs typeface="Helvetica" panose="020B0604020202020204" pitchFamily="34" charset="0"/>
              </a:rPr>
              <a:t>Complete and Share </a:t>
            </a:r>
          </a:p>
        </p:txBody>
      </p:sp>
      <p:grpSp>
        <p:nvGrpSpPr>
          <p:cNvPr id="2" name="Group 1">
            <a:extLst>
              <a:ext uri="{FF2B5EF4-FFF2-40B4-BE49-F238E27FC236}">
                <a16:creationId xmlns:a16="http://schemas.microsoft.com/office/drawing/2014/main" id="{2EE471C9-48BB-2FC9-B7F2-E78AF881825B}"/>
              </a:ext>
            </a:extLst>
          </p:cNvPr>
          <p:cNvGrpSpPr/>
          <p:nvPr/>
        </p:nvGrpSpPr>
        <p:grpSpPr>
          <a:xfrm>
            <a:off x="1430548" y="2602732"/>
            <a:ext cx="9645965" cy="2628361"/>
            <a:chOff x="1296214" y="2517503"/>
            <a:chExt cx="9645965" cy="2628361"/>
          </a:xfrm>
        </p:grpSpPr>
        <p:sp>
          <p:nvSpPr>
            <p:cNvPr id="28" name="TextBox 27">
              <a:extLst>
                <a:ext uri="{FF2B5EF4-FFF2-40B4-BE49-F238E27FC236}">
                  <a16:creationId xmlns:a16="http://schemas.microsoft.com/office/drawing/2014/main" id="{35C18808-C45E-79CD-145E-35E058F4FB77}"/>
                </a:ext>
              </a:extLst>
            </p:cNvPr>
            <p:cNvSpPr txBox="1"/>
            <p:nvPr/>
          </p:nvSpPr>
          <p:spPr>
            <a:xfrm>
              <a:off x="1441342" y="4437978"/>
              <a:ext cx="1820150" cy="707886"/>
            </a:xfrm>
            <a:prstGeom prst="rect">
              <a:avLst/>
            </a:prstGeom>
            <a:noFill/>
          </p:spPr>
          <p:txBody>
            <a:bodyPr wrap="square" rtlCol="0">
              <a:spAutoFit/>
            </a:bodyPr>
            <a:lstStyle/>
            <a:p>
              <a:pPr algn="ctr"/>
              <a:r>
                <a:rPr lang="en-US" sz="2000" b="1" i="1" dirty="0">
                  <a:solidFill>
                    <a:srgbClr val="70B865"/>
                  </a:solidFill>
                </a:rPr>
                <a:t>Collect</a:t>
              </a:r>
            </a:p>
            <a:p>
              <a:pPr algn="ctr"/>
              <a:r>
                <a:rPr lang="en-US" sz="2000" b="1" i="1" dirty="0">
                  <a:solidFill>
                    <a:srgbClr val="70B865"/>
                  </a:solidFill>
                </a:rPr>
                <a:t>Information</a:t>
              </a:r>
              <a:endParaRPr lang="en-US" sz="2000" dirty="0"/>
            </a:p>
          </p:txBody>
        </p:sp>
        <p:sp>
          <p:nvSpPr>
            <p:cNvPr id="30" name="TextBox 29">
              <a:extLst>
                <a:ext uri="{FF2B5EF4-FFF2-40B4-BE49-F238E27FC236}">
                  <a16:creationId xmlns:a16="http://schemas.microsoft.com/office/drawing/2014/main" id="{1B8D18FE-0977-B1E1-D9DF-7BC111F82343}"/>
                </a:ext>
              </a:extLst>
            </p:cNvPr>
            <p:cNvSpPr txBox="1"/>
            <p:nvPr/>
          </p:nvSpPr>
          <p:spPr>
            <a:xfrm>
              <a:off x="3261492" y="4437978"/>
              <a:ext cx="1820150" cy="707886"/>
            </a:xfrm>
            <a:prstGeom prst="rect">
              <a:avLst/>
            </a:prstGeom>
            <a:noFill/>
          </p:spPr>
          <p:txBody>
            <a:bodyPr wrap="square" rtlCol="0">
              <a:spAutoFit/>
            </a:bodyPr>
            <a:lstStyle/>
            <a:p>
              <a:pPr algn="ctr"/>
              <a:r>
                <a:rPr lang="en-US" sz="2000" b="1" i="1" dirty="0">
                  <a:solidFill>
                    <a:srgbClr val="70B865"/>
                  </a:solidFill>
                </a:rPr>
                <a:t>Define</a:t>
              </a:r>
            </a:p>
            <a:p>
              <a:pPr algn="ctr"/>
              <a:r>
                <a:rPr lang="en-US" sz="2000" b="1" i="1" dirty="0">
                  <a:solidFill>
                    <a:srgbClr val="70B865"/>
                  </a:solidFill>
                </a:rPr>
                <a:t>Priorities</a:t>
              </a:r>
              <a:endParaRPr lang="en-US" sz="2000" dirty="0"/>
            </a:p>
          </p:txBody>
        </p:sp>
        <p:sp>
          <p:nvSpPr>
            <p:cNvPr id="31" name="TextBox 30">
              <a:extLst>
                <a:ext uri="{FF2B5EF4-FFF2-40B4-BE49-F238E27FC236}">
                  <a16:creationId xmlns:a16="http://schemas.microsoft.com/office/drawing/2014/main" id="{2AD1F2B8-C632-FED5-C07C-31BA774AC69B}"/>
                </a:ext>
              </a:extLst>
            </p:cNvPr>
            <p:cNvSpPr txBox="1"/>
            <p:nvPr/>
          </p:nvSpPr>
          <p:spPr>
            <a:xfrm>
              <a:off x="5281686" y="4437978"/>
              <a:ext cx="1820150" cy="707886"/>
            </a:xfrm>
            <a:prstGeom prst="rect">
              <a:avLst/>
            </a:prstGeom>
            <a:noFill/>
          </p:spPr>
          <p:txBody>
            <a:bodyPr wrap="square" rtlCol="0">
              <a:spAutoFit/>
            </a:bodyPr>
            <a:lstStyle/>
            <a:p>
              <a:pPr algn="ctr"/>
              <a:r>
                <a:rPr lang="en-US" sz="2000" b="1" i="1" dirty="0">
                  <a:solidFill>
                    <a:srgbClr val="70B865"/>
                  </a:solidFill>
                </a:rPr>
                <a:t>Talk </a:t>
              </a:r>
            </a:p>
            <a:p>
              <a:pPr algn="ctr"/>
              <a:r>
                <a:rPr lang="en-US" sz="2000" b="1" i="1" dirty="0">
                  <a:solidFill>
                    <a:srgbClr val="70B865"/>
                  </a:solidFill>
                </a:rPr>
                <a:t>Details</a:t>
              </a:r>
              <a:endParaRPr lang="en-US" sz="2000" dirty="0"/>
            </a:p>
          </p:txBody>
        </p:sp>
        <p:sp>
          <p:nvSpPr>
            <p:cNvPr id="32" name="TextBox 31">
              <a:extLst>
                <a:ext uri="{FF2B5EF4-FFF2-40B4-BE49-F238E27FC236}">
                  <a16:creationId xmlns:a16="http://schemas.microsoft.com/office/drawing/2014/main" id="{40BB9263-DAD8-661D-75A1-B0465338E289}"/>
                </a:ext>
              </a:extLst>
            </p:cNvPr>
            <p:cNvSpPr txBox="1"/>
            <p:nvPr/>
          </p:nvSpPr>
          <p:spPr>
            <a:xfrm>
              <a:off x="7301880" y="4437978"/>
              <a:ext cx="1494820" cy="707886"/>
            </a:xfrm>
            <a:prstGeom prst="rect">
              <a:avLst/>
            </a:prstGeom>
            <a:noFill/>
          </p:spPr>
          <p:txBody>
            <a:bodyPr wrap="square" rtlCol="0">
              <a:spAutoFit/>
            </a:bodyPr>
            <a:lstStyle/>
            <a:p>
              <a:pPr algn="ctr"/>
              <a:r>
                <a:rPr lang="en-US" sz="2000" b="1" i="1" dirty="0">
                  <a:solidFill>
                    <a:srgbClr val="70B865"/>
                  </a:solidFill>
                </a:rPr>
                <a:t>Complete </a:t>
              </a:r>
            </a:p>
            <a:p>
              <a:pPr algn="ctr"/>
              <a:r>
                <a:rPr lang="en-US" sz="2000" b="1" i="1" dirty="0">
                  <a:solidFill>
                    <a:srgbClr val="70B865"/>
                  </a:solidFill>
                </a:rPr>
                <a:t>&amp; Share</a:t>
              </a:r>
              <a:endParaRPr lang="en-US" sz="2000" dirty="0"/>
            </a:p>
          </p:txBody>
        </p:sp>
        <p:sp>
          <p:nvSpPr>
            <p:cNvPr id="33" name="TextBox 32">
              <a:extLst>
                <a:ext uri="{FF2B5EF4-FFF2-40B4-BE49-F238E27FC236}">
                  <a16:creationId xmlns:a16="http://schemas.microsoft.com/office/drawing/2014/main" id="{2D07208A-8593-CEC5-7A98-1F4BB22365FA}"/>
                </a:ext>
              </a:extLst>
            </p:cNvPr>
            <p:cNvSpPr txBox="1"/>
            <p:nvPr/>
          </p:nvSpPr>
          <p:spPr>
            <a:xfrm>
              <a:off x="8919466" y="4437978"/>
              <a:ext cx="2022713" cy="707886"/>
            </a:xfrm>
            <a:prstGeom prst="rect">
              <a:avLst/>
            </a:prstGeom>
            <a:noFill/>
          </p:spPr>
          <p:txBody>
            <a:bodyPr wrap="square" rtlCol="0">
              <a:spAutoFit/>
            </a:bodyPr>
            <a:lstStyle/>
            <a:p>
              <a:pPr algn="ctr"/>
              <a:r>
                <a:rPr lang="en-US" sz="2000" b="1" i="1" dirty="0">
                  <a:solidFill>
                    <a:srgbClr val="70B865"/>
                  </a:solidFill>
                </a:rPr>
                <a:t>Schedule Next Conversation</a:t>
              </a:r>
              <a:endParaRPr lang="en-US" sz="2000" dirty="0"/>
            </a:p>
          </p:txBody>
        </p:sp>
        <p:pic>
          <p:nvPicPr>
            <p:cNvPr id="5" name="Picture 4" descr="A picture containing text, close&#10;&#10;Description automatically generated">
              <a:extLst>
                <a:ext uri="{FF2B5EF4-FFF2-40B4-BE49-F238E27FC236}">
                  <a16:creationId xmlns:a16="http://schemas.microsoft.com/office/drawing/2014/main" id="{23AB99A5-442E-2B23-E5A8-FEA08DE4E8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214" y="2517503"/>
              <a:ext cx="9599572" cy="1822994"/>
            </a:xfrm>
            <a:prstGeom prst="rect">
              <a:avLst/>
            </a:prstGeom>
          </p:spPr>
        </p:pic>
      </p:grpSp>
      <p:sp>
        <p:nvSpPr>
          <p:cNvPr id="4" name="Right Triangle 3">
            <a:extLst>
              <a:ext uri="{FF2B5EF4-FFF2-40B4-BE49-F238E27FC236}">
                <a16:creationId xmlns:a16="http://schemas.microsoft.com/office/drawing/2014/main" id="{EFDD24A7-AB0B-EAF9-013A-A6069E3E0891}"/>
              </a:ext>
            </a:extLst>
          </p:cNvPr>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7BEE60C9-7FF4-C833-01EA-D7CCDA181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2200" y="493156"/>
            <a:ext cx="2107599" cy="2101776"/>
          </a:xfrm>
          <a:prstGeom prst="rect">
            <a:avLst/>
          </a:prstGeom>
        </p:spPr>
      </p:pic>
      <p:sp>
        <p:nvSpPr>
          <p:cNvPr id="7" name="Arrow: Up 6">
            <a:extLst>
              <a:ext uri="{FF2B5EF4-FFF2-40B4-BE49-F238E27FC236}">
                <a16:creationId xmlns:a16="http://schemas.microsoft.com/office/drawing/2014/main" id="{1ED97387-4B3A-5939-1CDF-751AE7EAB860}"/>
              </a:ext>
            </a:extLst>
          </p:cNvPr>
          <p:cNvSpPr/>
          <p:nvPr/>
        </p:nvSpPr>
        <p:spPr>
          <a:xfrm>
            <a:off x="7946154" y="5231093"/>
            <a:ext cx="557049" cy="1626907"/>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background with blue text&#10;&#10;AI-generated content may be incorrect.">
            <a:extLst>
              <a:ext uri="{FF2B5EF4-FFF2-40B4-BE49-F238E27FC236}">
                <a16:creationId xmlns:a16="http://schemas.microsoft.com/office/drawing/2014/main" id="{03A73F99-CB5E-8D5E-059C-467AAE265383}"/>
              </a:ext>
            </a:extLst>
          </p:cNvPr>
          <p:cNvPicPr>
            <a:picLocks noChangeAspect="1"/>
          </p:cNvPicPr>
          <p:nvPr/>
        </p:nvPicPr>
        <p:blipFill>
          <a:blip r:embed="rId5"/>
          <a:stretch>
            <a:fillRect/>
          </a:stretch>
        </p:blipFill>
        <p:spPr>
          <a:xfrm>
            <a:off x="10159022" y="6137549"/>
            <a:ext cx="1843924" cy="565291"/>
          </a:xfrm>
          <a:prstGeom prst="rect">
            <a:avLst/>
          </a:prstGeom>
        </p:spPr>
      </p:pic>
    </p:spTree>
    <p:extLst>
      <p:ext uri="{BB962C8B-B14F-4D97-AF65-F5344CB8AC3E}">
        <p14:creationId xmlns:p14="http://schemas.microsoft.com/office/powerpoint/2010/main" val="9207105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ight Triangle 15">
            <a:extLst>
              <a:ext uri="{FF2B5EF4-FFF2-40B4-BE49-F238E27FC236}">
                <a16:creationId xmlns:a16="http://schemas.microsoft.com/office/drawing/2014/main" id="{54B1A6AF-F84D-B842-AC7D-6BBB349AE9F8}"/>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499726" y="6060879"/>
            <a:ext cx="8222243" cy="523220"/>
          </a:xfrm>
          <a:prstGeom prst="rect">
            <a:avLst/>
          </a:prstGeom>
          <a:noFill/>
        </p:spPr>
        <p:txBody>
          <a:bodyPr wrap="square" rtlCol="0">
            <a:spAutoFit/>
          </a:bodyPr>
          <a:lstStyle/>
          <a:p>
            <a:r>
              <a:rPr lang="en-US" sz="2800" b="1" dirty="0">
                <a:solidFill>
                  <a:srgbClr val="A95C42"/>
                </a:solidFill>
              </a:rPr>
              <a:t>Important note: different states have different forms</a:t>
            </a:r>
          </a:p>
        </p:txBody>
      </p:sp>
      <p:sp>
        <p:nvSpPr>
          <p:cNvPr id="9" name="TextBox 8"/>
          <p:cNvSpPr txBox="1"/>
          <p:nvPr/>
        </p:nvSpPr>
        <p:spPr>
          <a:xfrm>
            <a:off x="1286670" y="287351"/>
            <a:ext cx="10512603" cy="707886"/>
          </a:xfrm>
          <a:prstGeom prst="rect">
            <a:avLst/>
          </a:prstGeom>
          <a:noFill/>
        </p:spPr>
        <p:txBody>
          <a:bodyPr wrap="square" rtlCol="0">
            <a:spAutoFit/>
          </a:bodyPr>
          <a:lstStyle/>
          <a:p>
            <a:r>
              <a:rPr lang="en-US" sz="4000" b="1" dirty="0">
                <a:solidFill>
                  <a:srgbClr val="002060"/>
                </a:solidFill>
                <a:latin typeface="Helvetica" panose="020B0604020202020204" pitchFamily="34" charset="0"/>
                <a:cs typeface="Helvetica" panose="020B0604020202020204" pitchFamily="34" charset="0"/>
              </a:rPr>
              <a:t>Complete &amp; Share:  Solidifying Wishes</a:t>
            </a:r>
          </a:p>
        </p:txBody>
      </p:sp>
      <p:sp>
        <p:nvSpPr>
          <p:cNvPr id="14" name="TextBox 13"/>
          <p:cNvSpPr txBox="1"/>
          <p:nvPr/>
        </p:nvSpPr>
        <p:spPr>
          <a:xfrm>
            <a:off x="6375874" y="1142811"/>
            <a:ext cx="5595415" cy="2369880"/>
          </a:xfrm>
          <a:prstGeom prst="rect">
            <a:avLst/>
          </a:prstGeom>
          <a:noFill/>
        </p:spPr>
        <p:txBody>
          <a:bodyPr wrap="square" rtlCol="0">
            <a:spAutoFit/>
          </a:bodyPr>
          <a:lstStyle/>
          <a:p>
            <a:r>
              <a:rPr lang="en-US" sz="3600" b="1" dirty="0">
                <a:solidFill>
                  <a:srgbClr val="002060"/>
                </a:solidFill>
              </a:rPr>
              <a:t>Complete</a:t>
            </a:r>
          </a:p>
          <a:p>
            <a:pPr marL="285750" indent="-285750">
              <a:buFont typeface="Arial" panose="020B0604020202020204" pitchFamily="34" charset="0"/>
              <a:buChar char="•"/>
            </a:pPr>
            <a:r>
              <a:rPr lang="en-US" sz="2800" dirty="0">
                <a:solidFill>
                  <a:srgbClr val="002060"/>
                </a:solidFill>
              </a:rPr>
              <a:t>Fill-in </a:t>
            </a:r>
            <a:r>
              <a:rPr lang="en-US" sz="2800" b="1" i="1" u="sng" dirty="0">
                <a:solidFill>
                  <a:srgbClr val="002060"/>
                </a:solidFill>
              </a:rPr>
              <a:t>All</a:t>
            </a:r>
            <a:r>
              <a:rPr lang="en-US" sz="2800" dirty="0">
                <a:solidFill>
                  <a:srgbClr val="002060"/>
                </a:solidFill>
              </a:rPr>
              <a:t> Areas </a:t>
            </a:r>
          </a:p>
          <a:p>
            <a:pPr marL="285750" indent="-285750">
              <a:buFont typeface="Arial" panose="020B0604020202020204" pitchFamily="34" charset="0"/>
              <a:buChar char="•"/>
            </a:pPr>
            <a:r>
              <a:rPr lang="en-US" sz="2800" dirty="0">
                <a:solidFill>
                  <a:srgbClr val="002060"/>
                </a:solidFill>
              </a:rPr>
              <a:t>Witnessed or Notarized</a:t>
            </a:r>
          </a:p>
          <a:p>
            <a:pPr marL="285750" indent="-285750">
              <a:buFont typeface="Arial" panose="020B0604020202020204" pitchFamily="34" charset="0"/>
              <a:buChar char="•"/>
            </a:pPr>
            <a:r>
              <a:rPr lang="en-US" sz="2800" dirty="0">
                <a:solidFill>
                  <a:srgbClr val="002060"/>
                </a:solidFill>
              </a:rPr>
              <a:t>Stored in Accessible Place</a:t>
            </a:r>
          </a:p>
          <a:p>
            <a:pPr marL="285750" indent="-285750">
              <a:buFont typeface="Arial" panose="020B0604020202020204" pitchFamily="34" charset="0"/>
              <a:buChar char="•"/>
            </a:pPr>
            <a:r>
              <a:rPr lang="en-US" sz="2800" dirty="0">
                <a:solidFill>
                  <a:srgbClr val="002060"/>
                </a:solidFill>
              </a:rPr>
              <a:t>Care Plan </a:t>
            </a:r>
          </a:p>
        </p:txBody>
      </p:sp>
      <p:sp>
        <p:nvSpPr>
          <p:cNvPr id="20" name="TextBox 19"/>
          <p:cNvSpPr txBox="1"/>
          <p:nvPr/>
        </p:nvSpPr>
        <p:spPr>
          <a:xfrm>
            <a:off x="6375874" y="3229377"/>
            <a:ext cx="5595415" cy="2800767"/>
          </a:xfrm>
          <a:prstGeom prst="rect">
            <a:avLst/>
          </a:prstGeom>
          <a:noFill/>
        </p:spPr>
        <p:txBody>
          <a:bodyPr wrap="square" rtlCol="0">
            <a:spAutoFit/>
          </a:bodyPr>
          <a:lstStyle/>
          <a:p>
            <a:r>
              <a:rPr lang="en-US" sz="3600" b="1" dirty="0">
                <a:solidFill>
                  <a:srgbClr val="002060"/>
                </a:solidFill>
              </a:rPr>
              <a:t>Share</a:t>
            </a:r>
          </a:p>
          <a:p>
            <a:pPr marL="285750" indent="-285750">
              <a:buFont typeface="Arial" panose="020B0604020202020204" pitchFamily="34" charset="0"/>
              <a:buChar char="•"/>
            </a:pPr>
            <a:r>
              <a:rPr lang="en-US" sz="2800" dirty="0">
                <a:solidFill>
                  <a:srgbClr val="002060"/>
                </a:solidFill>
              </a:rPr>
              <a:t>Formal: doctors, lawyers, executers, POA, etc.</a:t>
            </a:r>
          </a:p>
          <a:p>
            <a:pPr marL="285750" indent="-285750">
              <a:buFont typeface="Arial" panose="020B0604020202020204" pitchFamily="34" charset="0"/>
              <a:buChar char="•"/>
            </a:pPr>
            <a:r>
              <a:rPr lang="en-US" sz="2800" dirty="0">
                <a:solidFill>
                  <a:srgbClr val="002060"/>
                </a:solidFill>
              </a:rPr>
              <a:t>Informal: family, friends, community members</a:t>
            </a:r>
          </a:p>
          <a:p>
            <a:pPr marL="285750" indent="-285750">
              <a:buFont typeface="Arial" panose="020B0604020202020204" pitchFamily="34" charset="0"/>
              <a:buChar char="•"/>
            </a:pPr>
            <a:r>
              <a:rPr lang="en-US" sz="2800" dirty="0">
                <a:solidFill>
                  <a:srgbClr val="002060"/>
                </a:solidFill>
              </a:rPr>
              <a:t>Digital upload options </a:t>
            </a:r>
            <a:r>
              <a:rPr lang="en-US" sz="2800" dirty="0"/>
              <a:t>  </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34675"/>
          <a:stretch/>
        </p:blipFill>
        <p:spPr>
          <a:xfrm>
            <a:off x="1499727" y="1305498"/>
            <a:ext cx="4546182" cy="4440483"/>
          </a:xfrm>
          <a:prstGeom prst="rect">
            <a:avLst/>
          </a:prstGeom>
        </p:spPr>
      </p:pic>
      <p:sp>
        <p:nvSpPr>
          <p:cNvPr id="2" name="Right Triangle 1">
            <a:extLst>
              <a:ext uri="{FF2B5EF4-FFF2-40B4-BE49-F238E27FC236}">
                <a16:creationId xmlns:a16="http://schemas.microsoft.com/office/drawing/2014/main" id="{F174B837-8743-8A3D-E9A1-E0C58DAE1838}"/>
              </a:ext>
            </a:extLst>
          </p:cNvPr>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blue text&#10;&#10;AI-generated content may be incorrect.">
            <a:extLst>
              <a:ext uri="{FF2B5EF4-FFF2-40B4-BE49-F238E27FC236}">
                <a16:creationId xmlns:a16="http://schemas.microsoft.com/office/drawing/2014/main" id="{C65EA322-E20B-7C36-1856-0EACFA1B4BA0}"/>
              </a:ext>
            </a:extLst>
          </p:cNvPr>
          <p:cNvPicPr>
            <a:picLocks noChangeAspect="1"/>
          </p:cNvPicPr>
          <p:nvPr/>
        </p:nvPicPr>
        <p:blipFill>
          <a:blip r:embed="rId4"/>
          <a:stretch>
            <a:fillRect/>
          </a:stretch>
        </p:blipFill>
        <p:spPr>
          <a:xfrm>
            <a:off x="10159022" y="6137549"/>
            <a:ext cx="1843924" cy="565291"/>
          </a:xfrm>
          <a:prstGeom prst="rect">
            <a:avLst/>
          </a:prstGeom>
        </p:spPr>
      </p:pic>
    </p:spTree>
    <p:extLst>
      <p:ext uri="{BB962C8B-B14F-4D97-AF65-F5344CB8AC3E}">
        <p14:creationId xmlns:p14="http://schemas.microsoft.com/office/powerpoint/2010/main" val="2152879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D0098-0EAD-1003-95D3-FCF2D6831C13}"/>
            </a:ext>
          </a:extLst>
        </p:cNvPr>
        <p:cNvGrpSpPr/>
        <p:nvPr/>
      </p:nvGrpSpPr>
      <p:grpSpPr>
        <a:xfrm>
          <a:off x="0" y="0"/>
          <a:ext cx="0" cy="0"/>
          <a:chOff x="0" y="0"/>
          <a:chExt cx="0" cy="0"/>
        </a:xfrm>
      </p:grpSpPr>
      <p:sp>
        <p:nvSpPr>
          <p:cNvPr id="16" name="Right Triangle 15">
            <a:extLst>
              <a:ext uri="{FF2B5EF4-FFF2-40B4-BE49-F238E27FC236}">
                <a16:creationId xmlns:a16="http://schemas.microsoft.com/office/drawing/2014/main" id="{878023A6-5B71-8A29-EB0E-9998C531182D}"/>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175FF7B-3D64-1D30-57F4-2E2B15E4AC86}"/>
              </a:ext>
            </a:extLst>
          </p:cNvPr>
          <p:cNvSpPr txBox="1"/>
          <p:nvPr/>
        </p:nvSpPr>
        <p:spPr>
          <a:xfrm>
            <a:off x="649838" y="41732"/>
            <a:ext cx="9456373" cy="646331"/>
          </a:xfrm>
          <a:prstGeom prst="rect">
            <a:avLst/>
          </a:prstGeom>
          <a:noFill/>
        </p:spPr>
        <p:txBody>
          <a:bodyPr wrap="square" rtlCol="0">
            <a:spAutoFit/>
          </a:bodyPr>
          <a:lstStyle/>
          <a:p>
            <a:r>
              <a:rPr lang="en-US" sz="3600" b="1" dirty="0">
                <a:solidFill>
                  <a:srgbClr val="002060"/>
                </a:solidFill>
                <a:latin typeface="Helvetica" panose="020B0604020202020204" pitchFamily="34" charset="0"/>
                <a:cs typeface="Helvetica" panose="020B0604020202020204" pitchFamily="34" charset="0"/>
              </a:rPr>
              <a:t>Schedule the Next Conversation </a:t>
            </a:r>
          </a:p>
        </p:txBody>
      </p:sp>
      <p:grpSp>
        <p:nvGrpSpPr>
          <p:cNvPr id="2" name="Group 1">
            <a:extLst>
              <a:ext uri="{FF2B5EF4-FFF2-40B4-BE49-F238E27FC236}">
                <a16:creationId xmlns:a16="http://schemas.microsoft.com/office/drawing/2014/main" id="{89771174-6B1A-9232-6EB4-992BB7DF22E5}"/>
              </a:ext>
            </a:extLst>
          </p:cNvPr>
          <p:cNvGrpSpPr/>
          <p:nvPr/>
        </p:nvGrpSpPr>
        <p:grpSpPr>
          <a:xfrm>
            <a:off x="1471603" y="2753648"/>
            <a:ext cx="9645965" cy="2628361"/>
            <a:chOff x="1296214" y="2517503"/>
            <a:chExt cx="9645965" cy="2628361"/>
          </a:xfrm>
        </p:grpSpPr>
        <p:sp>
          <p:nvSpPr>
            <p:cNvPr id="28" name="TextBox 27">
              <a:extLst>
                <a:ext uri="{FF2B5EF4-FFF2-40B4-BE49-F238E27FC236}">
                  <a16:creationId xmlns:a16="http://schemas.microsoft.com/office/drawing/2014/main" id="{F11A6440-E844-60FB-1623-6E69E499A331}"/>
                </a:ext>
              </a:extLst>
            </p:cNvPr>
            <p:cNvSpPr txBox="1"/>
            <p:nvPr/>
          </p:nvSpPr>
          <p:spPr>
            <a:xfrm>
              <a:off x="1441342" y="4437978"/>
              <a:ext cx="1820150" cy="707886"/>
            </a:xfrm>
            <a:prstGeom prst="rect">
              <a:avLst/>
            </a:prstGeom>
            <a:noFill/>
          </p:spPr>
          <p:txBody>
            <a:bodyPr wrap="square" rtlCol="0">
              <a:spAutoFit/>
            </a:bodyPr>
            <a:lstStyle/>
            <a:p>
              <a:pPr algn="ctr"/>
              <a:r>
                <a:rPr lang="en-US" sz="2000" b="1" i="1" dirty="0">
                  <a:solidFill>
                    <a:srgbClr val="70B865"/>
                  </a:solidFill>
                </a:rPr>
                <a:t>Collect</a:t>
              </a:r>
            </a:p>
            <a:p>
              <a:pPr algn="ctr"/>
              <a:r>
                <a:rPr lang="en-US" sz="2000" b="1" i="1" dirty="0">
                  <a:solidFill>
                    <a:srgbClr val="70B865"/>
                  </a:solidFill>
                </a:rPr>
                <a:t>Information</a:t>
              </a:r>
              <a:endParaRPr lang="en-US" sz="2000" dirty="0"/>
            </a:p>
          </p:txBody>
        </p:sp>
        <p:sp>
          <p:nvSpPr>
            <p:cNvPr id="30" name="TextBox 29">
              <a:extLst>
                <a:ext uri="{FF2B5EF4-FFF2-40B4-BE49-F238E27FC236}">
                  <a16:creationId xmlns:a16="http://schemas.microsoft.com/office/drawing/2014/main" id="{73DEAD0B-8558-E1F2-0786-B39462768363}"/>
                </a:ext>
              </a:extLst>
            </p:cNvPr>
            <p:cNvSpPr txBox="1"/>
            <p:nvPr/>
          </p:nvSpPr>
          <p:spPr>
            <a:xfrm>
              <a:off x="3261492" y="4437978"/>
              <a:ext cx="1820150" cy="707886"/>
            </a:xfrm>
            <a:prstGeom prst="rect">
              <a:avLst/>
            </a:prstGeom>
            <a:noFill/>
          </p:spPr>
          <p:txBody>
            <a:bodyPr wrap="square" rtlCol="0">
              <a:spAutoFit/>
            </a:bodyPr>
            <a:lstStyle/>
            <a:p>
              <a:pPr algn="ctr"/>
              <a:r>
                <a:rPr lang="en-US" sz="2000" b="1" i="1" dirty="0">
                  <a:solidFill>
                    <a:srgbClr val="70B865"/>
                  </a:solidFill>
                </a:rPr>
                <a:t>Define</a:t>
              </a:r>
            </a:p>
            <a:p>
              <a:pPr algn="ctr"/>
              <a:r>
                <a:rPr lang="en-US" sz="2000" b="1" i="1" dirty="0">
                  <a:solidFill>
                    <a:srgbClr val="70B865"/>
                  </a:solidFill>
                </a:rPr>
                <a:t>Priorities</a:t>
              </a:r>
              <a:endParaRPr lang="en-US" sz="2000" dirty="0"/>
            </a:p>
          </p:txBody>
        </p:sp>
        <p:sp>
          <p:nvSpPr>
            <p:cNvPr id="31" name="TextBox 30">
              <a:extLst>
                <a:ext uri="{FF2B5EF4-FFF2-40B4-BE49-F238E27FC236}">
                  <a16:creationId xmlns:a16="http://schemas.microsoft.com/office/drawing/2014/main" id="{58232F28-4A3B-327A-9B31-C63454774E81}"/>
                </a:ext>
              </a:extLst>
            </p:cNvPr>
            <p:cNvSpPr txBox="1"/>
            <p:nvPr/>
          </p:nvSpPr>
          <p:spPr>
            <a:xfrm>
              <a:off x="5281686" y="4437978"/>
              <a:ext cx="1820150" cy="707886"/>
            </a:xfrm>
            <a:prstGeom prst="rect">
              <a:avLst/>
            </a:prstGeom>
            <a:noFill/>
          </p:spPr>
          <p:txBody>
            <a:bodyPr wrap="square" rtlCol="0">
              <a:spAutoFit/>
            </a:bodyPr>
            <a:lstStyle/>
            <a:p>
              <a:pPr algn="ctr"/>
              <a:r>
                <a:rPr lang="en-US" sz="2000" b="1" i="1" dirty="0">
                  <a:solidFill>
                    <a:srgbClr val="70B865"/>
                  </a:solidFill>
                </a:rPr>
                <a:t>Talk </a:t>
              </a:r>
            </a:p>
            <a:p>
              <a:pPr algn="ctr"/>
              <a:r>
                <a:rPr lang="en-US" sz="2000" b="1" i="1" dirty="0">
                  <a:solidFill>
                    <a:srgbClr val="70B865"/>
                  </a:solidFill>
                </a:rPr>
                <a:t>Details</a:t>
              </a:r>
              <a:endParaRPr lang="en-US" sz="2000" dirty="0"/>
            </a:p>
          </p:txBody>
        </p:sp>
        <p:sp>
          <p:nvSpPr>
            <p:cNvPr id="32" name="TextBox 31">
              <a:extLst>
                <a:ext uri="{FF2B5EF4-FFF2-40B4-BE49-F238E27FC236}">
                  <a16:creationId xmlns:a16="http://schemas.microsoft.com/office/drawing/2014/main" id="{7BB47507-5C37-01A8-F1C5-62EEC676B1E0}"/>
                </a:ext>
              </a:extLst>
            </p:cNvPr>
            <p:cNvSpPr txBox="1"/>
            <p:nvPr/>
          </p:nvSpPr>
          <p:spPr>
            <a:xfrm>
              <a:off x="7301880" y="4437978"/>
              <a:ext cx="1494820" cy="707886"/>
            </a:xfrm>
            <a:prstGeom prst="rect">
              <a:avLst/>
            </a:prstGeom>
            <a:noFill/>
          </p:spPr>
          <p:txBody>
            <a:bodyPr wrap="square" rtlCol="0">
              <a:spAutoFit/>
            </a:bodyPr>
            <a:lstStyle/>
            <a:p>
              <a:pPr algn="ctr"/>
              <a:r>
                <a:rPr lang="en-US" sz="2000" b="1" i="1" dirty="0">
                  <a:solidFill>
                    <a:srgbClr val="70B865"/>
                  </a:solidFill>
                </a:rPr>
                <a:t>Complete </a:t>
              </a:r>
            </a:p>
            <a:p>
              <a:pPr algn="ctr"/>
              <a:r>
                <a:rPr lang="en-US" sz="2000" b="1" i="1" dirty="0">
                  <a:solidFill>
                    <a:srgbClr val="70B865"/>
                  </a:solidFill>
                </a:rPr>
                <a:t>&amp; Share</a:t>
              </a:r>
              <a:endParaRPr lang="en-US" sz="2000" dirty="0"/>
            </a:p>
          </p:txBody>
        </p:sp>
        <p:sp>
          <p:nvSpPr>
            <p:cNvPr id="33" name="TextBox 32">
              <a:extLst>
                <a:ext uri="{FF2B5EF4-FFF2-40B4-BE49-F238E27FC236}">
                  <a16:creationId xmlns:a16="http://schemas.microsoft.com/office/drawing/2014/main" id="{9034F174-B7C9-9074-763D-C2EC3F365600}"/>
                </a:ext>
              </a:extLst>
            </p:cNvPr>
            <p:cNvSpPr txBox="1"/>
            <p:nvPr/>
          </p:nvSpPr>
          <p:spPr>
            <a:xfrm>
              <a:off x="8919466" y="4437978"/>
              <a:ext cx="2022713" cy="707886"/>
            </a:xfrm>
            <a:prstGeom prst="rect">
              <a:avLst/>
            </a:prstGeom>
            <a:noFill/>
          </p:spPr>
          <p:txBody>
            <a:bodyPr wrap="square" rtlCol="0">
              <a:spAutoFit/>
            </a:bodyPr>
            <a:lstStyle/>
            <a:p>
              <a:pPr algn="ctr"/>
              <a:r>
                <a:rPr lang="en-US" sz="2000" b="1" i="1" dirty="0">
                  <a:solidFill>
                    <a:srgbClr val="70B865"/>
                  </a:solidFill>
                </a:rPr>
                <a:t>Schedule Next Conversation</a:t>
              </a:r>
              <a:endParaRPr lang="en-US" sz="2000" dirty="0"/>
            </a:p>
          </p:txBody>
        </p:sp>
        <p:pic>
          <p:nvPicPr>
            <p:cNvPr id="5" name="Picture 4" descr="A picture containing text, close&#10;&#10;Description automatically generated">
              <a:extLst>
                <a:ext uri="{FF2B5EF4-FFF2-40B4-BE49-F238E27FC236}">
                  <a16:creationId xmlns:a16="http://schemas.microsoft.com/office/drawing/2014/main" id="{062E0E63-A13E-8718-4673-B245D50E57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214" y="2517503"/>
              <a:ext cx="9599572" cy="1822994"/>
            </a:xfrm>
            <a:prstGeom prst="rect">
              <a:avLst/>
            </a:prstGeom>
          </p:spPr>
        </p:pic>
      </p:grpSp>
      <p:sp>
        <p:nvSpPr>
          <p:cNvPr id="4" name="Right Triangle 3">
            <a:extLst>
              <a:ext uri="{FF2B5EF4-FFF2-40B4-BE49-F238E27FC236}">
                <a16:creationId xmlns:a16="http://schemas.microsoft.com/office/drawing/2014/main" id="{D605DDC6-7321-0668-C704-52EE3B5A3350}"/>
              </a:ext>
            </a:extLst>
          </p:cNvPr>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29CE8F49-9279-CECD-AB3A-1E8A6A5D5C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2200" y="493156"/>
            <a:ext cx="2107599" cy="2101776"/>
          </a:xfrm>
          <a:prstGeom prst="rect">
            <a:avLst/>
          </a:prstGeom>
        </p:spPr>
      </p:pic>
      <p:sp>
        <p:nvSpPr>
          <p:cNvPr id="7" name="Arrow: Up 6">
            <a:extLst>
              <a:ext uri="{FF2B5EF4-FFF2-40B4-BE49-F238E27FC236}">
                <a16:creationId xmlns:a16="http://schemas.microsoft.com/office/drawing/2014/main" id="{CFBD71E6-56ED-A087-9EDA-E30B85A8FD3F}"/>
              </a:ext>
            </a:extLst>
          </p:cNvPr>
          <p:cNvSpPr/>
          <p:nvPr/>
        </p:nvSpPr>
        <p:spPr>
          <a:xfrm>
            <a:off x="9908375" y="5316178"/>
            <a:ext cx="593321" cy="1570184"/>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background with blue text&#10;&#10;AI-generated content may be incorrect.">
            <a:extLst>
              <a:ext uri="{FF2B5EF4-FFF2-40B4-BE49-F238E27FC236}">
                <a16:creationId xmlns:a16="http://schemas.microsoft.com/office/drawing/2014/main" id="{D26F0896-97CD-4AA9-7671-25E8AE70B666}"/>
              </a:ext>
            </a:extLst>
          </p:cNvPr>
          <p:cNvPicPr>
            <a:picLocks noChangeAspect="1"/>
          </p:cNvPicPr>
          <p:nvPr/>
        </p:nvPicPr>
        <p:blipFill>
          <a:blip r:embed="rId5"/>
          <a:stretch>
            <a:fillRect/>
          </a:stretch>
        </p:blipFill>
        <p:spPr>
          <a:xfrm>
            <a:off x="417863" y="6104489"/>
            <a:ext cx="1843924" cy="565291"/>
          </a:xfrm>
          <a:prstGeom prst="rect">
            <a:avLst/>
          </a:prstGeom>
        </p:spPr>
      </p:pic>
    </p:spTree>
    <p:extLst>
      <p:ext uri="{BB962C8B-B14F-4D97-AF65-F5344CB8AC3E}">
        <p14:creationId xmlns:p14="http://schemas.microsoft.com/office/powerpoint/2010/main" val="4113155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3" name="Rectangle 104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ree Grandmother Kids photo and picture">
            <a:extLst>
              <a:ext uri="{FF2B5EF4-FFF2-40B4-BE49-F238E27FC236}">
                <a16:creationId xmlns:a16="http://schemas.microsoft.com/office/drawing/2014/main" id="{D009C283-FB11-4466-249F-9CA6ABCD74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5" r="6309"/>
          <a:stretch/>
        </p:blipFill>
        <p:spPr bwMode="auto">
          <a:xfrm>
            <a:off x="-3690" y="30654"/>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45" name="Rectangle 104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731B29F-9C73-CB16-C72B-DDD16089F6F0}"/>
              </a:ext>
            </a:extLst>
          </p:cNvPr>
          <p:cNvSpPr txBox="1"/>
          <p:nvPr/>
        </p:nvSpPr>
        <p:spPr>
          <a:xfrm>
            <a:off x="8418785" y="1249851"/>
            <a:ext cx="3852193" cy="3742762"/>
          </a:xfrm>
          <a:prstGeom prst="rect">
            <a:avLst/>
          </a:prstGeom>
        </p:spPr>
        <p:txBody>
          <a:bodyPr vert="horz" lIns="91440" tIns="45720" rIns="91440" bIns="45720" rtlCol="0">
            <a:normAutofit/>
          </a:bodyPr>
          <a:lstStyle/>
          <a:p>
            <a:pPr>
              <a:lnSpc>
                <a:spcPct val="90000"/>
              </a:lnSpc>
              <a:spcAft>
                <a:spcPts val="600"/>
              </a:spcAft>
            </a:pPr>
            <a:endParaRPr lang="en-US" sz="3000" b="1" dirty="0">
              <a:solidFill>
                <a:srgbClr val="002060"/>
              </a:solidFill>
              <a:latin typeface="Helvetica" panose="020B0604020202020204" pitchFamily="34" charset="0"/>
              <a:cs typeface="Helvetica" panose="020B0604020202020204" pitchFamily="34" charset="0"/>
            </a:endParaRPr>
          </a:p>
          <a:p>
            <a:pPr marL="457200" indent="-457200">
              <a:lnSpc>
                <a:spcPct val="90000"/>
              </a:lnSpc>
              <a:spcAft>
                <a:spcPts val="600"/>
              </a:spcAft>
              <a:buFont typeface="Arial" panose="020B0604020202020204" pitchFamily="34" charset="0"/>
              <a:buChar char="•"/>
            </a:pPr>
            <a:r>
              <a:rPr lang="en-US" sz="3000" b="1" dirty="0">
                <a:solidFill>
                  <a:srgbClr val="002060"/>
                </a:solidFill>
                <a:latin typeface="Helvetica" panose="020B0604020202020204" pitchFamily="34" charset="0"/>
                <a:cs typeface="Helvetica" panose="020B0604020202020204" pitchFamily="34" charset="0"/>
              </a:rPr>
              <a:t>Caregiving</a:t>
            </a:r>
          </a:p>
          <a:p>
            <a:pPr marL="457200" indent="-457200">
              <a:lnSpc>
                <a:spcPct val="90000"/>
              </a:lnSpc>
              <a:spcAft>
                <a:spcPts val="600"/>
              </a:spcAft>
              <a:buFont typeface="Arial" panose="020B0604020202020204" pitchFamily="34" charset="0"/>
              <a:buChar char="•"/>
            </a:pPr>
            <a:r>
              <a:rPr lang="en-US" sz="3000" b="1" dirty="0">
                <a:solidFill>
                  <a:srgbClr val="002060"/>
                </a:solidFill>
                <a:latin typeface="Helvetica" panose="020B0604020202020204" pitchFamily="34" charset="0"/>
                <a:cs typeface="Helvetica" panose="020B0604020202020204" pitchFamily="34" charset="0"/>
              </a:rPr>
              <a:t>Conversation Model “Tool Box”</a:t>
            </a:r>
          </a:p>
          <a:p>
            <a:pPr marL="457200" indent="-457200">
              <a:lnSpc>
                <a:spcPct val="90000"/>
              </a:lnSpc>
              <a:spcAft>
                <a:spcPts val="600"/>
              </a:spcAft>
              <a:buFont typeface="Arial" panose="020B0604020202020204" pitchFamily="34" charset="0"/>
              <a:buChar char="•"/>
            </a:pPr>
            <a:r>
              <a:rPr lang="en-US" sz="3000" b="1" dirty="0">
                <a:solidFill>
                  <a:srgbClr val="002060"/>
                </a:solidFill>
                <a:latin typeface="Helvetica" panose="020B0604020202020204" pitchFamily="34" charset="0"/>
                <a:cs typeface="Helvetica" panose="020B0604020202020204" pitchFamily="34" charset="0"/>
              </a:rPr>
              <a:t>Takeaways </a:t>
            </a:r>
          </a:p>
          <a:p>
            <a:pPr>
              <a:lnSpc>
                <a:spcPct val="90000"/>
              </a:lnSpc>
              <a:spcAft>
                <a:spcPts val="600"/>
              </a:spcAft>
            </a:pPr>
            <a:endParaRPr lang="en-US" sz="2400" b="1" dirty="0">
              <a:solidFill>
                <a:srgbClr val="002060"/>
              </a:solidFill>
              <a:latin typeface="Helvetica" panose="020B0604020202020204" pitchFamily="34" charset="0"/>
              <a:cs typeface="Helvetica" panose="020B0604020202020204" pitchFamily="34" charset="0"/>
            </a:endParaRPr>
          </a:p>
          <a:p>
            <a:pPr>
              <a:lnSpc>
                <a:spcPct val="90000"/>
              </a:lnSpc>
              <a:spcAft>
                <a:spcPts val="600"/>
              </a:spcAft>
            </a:pPr>
            <a:endParaRPr lang="en-US" sz="2400" b="1" dirty="0">
              <a:solidFill>
                <a:srgbClr val="002060"/>
              </a:solidFill>
              <a:latin typeface="Helvetica" panose="020B0604020202020204" pitchFamily="34" charset="0"/>
              <a:cs typeface="Helvetica" panose="020B0604020202020204" pitchFamily="34" charset="0"/>
            </a:endParaRPr>
          </a:p>
          <a:p>
            <a:pPr>
              <a:lnSpc>
                <a:spcPct val="90000"/>
              </a:lnSpc>
              <a:spcAft>
                <a:spcPts val="600"/>
              </a:spcAft>
            </a:pPr>
            <a:endParaRPr lang="en-US" sz="2400" b="1" dirty="0">
              <a:solidFill>
                <a:srgbClr val="002060"/>
              </a:solidFill>
              <a:latin typeface="Helvetica" panose="020B0604020202020204" pitchFamily="34" charset="0"/>
              <a:cs typeface="Helvetica" panose="020B0604020202020204" pitchFamily="34" charset="0"/>
            </a:endParaRPr>
          </a:p>
          <a:p>
            <a:pPr indent="-228600">
              <a:lnSpc>
                <a:spcPct val="90000"/>
              </a:lnSpc>
              <a:spcAft>
                <a:spcPts val="600"/>
              </a:spcAft>
              <a:buFont typeface="Arial" panose="020B0604020202020204" pitchFamily="34" charset="0"/>
              <a:buChar char="•"/>
            </a:pPr>
            <a:endParaRPr lang="en-US" sz="2400" b="1" dirty="0">
              <a:latin typeface="Helvetica" panose="020B0604020202020204" pitchFamily="34" charset="0"/>
              <a:cs typeface="Helvetica" panose="020B0604020202020204" pitchFamily="34" charset="0"/>
            </a:endParaRPr>
          </a:p>
        </p:txBody>
      </p:sp>
      <p:sp>
        <p:nvSpPr>
          <p:cNvPr id="2" name="Right Triangle 1">
            <a:extLst>
              <a:ext uri="{FF2B5EF4-FFF2-40B4-BE49-F238E27FC236}">
                <a16:creationId xmlns:a16="http://schemas.microsoft.com/office/drawing/2014/main" id="{2200EFA6-4722-736B-5359-6BD56B5A9EA5}"/>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Triangle 2">
            <a:extLst>
              <a:ext uri="{FF2B5EF4-FFF2-40B4-BE49-F238E27FC236}">
                <a16:creationId xmlns:a16="http://schemas.microsoft.com/office/drawing/2014/main" id="{E6A59832-753F-8A8A-5097-C996B39B01C8}"/>
              </a:ext>
            </a:extLst>
          </p:cNvPr>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5BDCECA-908F-EF6E-3314-46B7C73CAA38}"/>
              </a:ext>
            </a:extLst>
          </p:cNvPr>
          <p:cNvSpPr txBox="1"/>
          <p:nvPr/>
        </p:nvSpPr>
        <p:spPr>
          <a:xfrm>
            <a:off x="8418786" y="388883"/>
            <a:ext cx="3593543" cy="830997"/>
          </a:xfrm>
          <a:prstGeom prst="rect">
            <a:avLst/>
          </a:prstGeom>
          <a:noFill/>
        </p:spPr>
        <p:txBody>
          <a:bodyPr wrap="square" rtlCol="0">
            <a:spAutoFit/>
          </a:bodyPr>
          <a:lstStyle/>
          <a:p>
            <a:r>
              <a:rPr lang="en-US" sz="4800" dirty="0"/>
              <a:t>Today’ Goals </a:t>
            </a:r>
          </a:p>
        </p:txBody>
      </p:sp>
      <p:pic>
        <p:nvPicPr>
          <p:cNvPr id="8" name="Picture 7" descr="A black background with blue text&#10;&#10;AI-generated content may be incorrect.">
            <a:extLst>
              <a:ext uri="{FF2B5EF4-FFF2-40B4-BE49-F238E27FC236}">
                <a16:creationId xmlns:a16="http://schemas.microsoft.com/office/drawing/2014/main" id="{709DF9A2-406F-EB25-C842-33FF9137AADE}"/>
              </a:ext>
            </a:extLst>
          </p:cNvPr>
          <p:cNvPicPr>
            <a:picLocks noChangeAspect="1"/>
          </p:cNvPicPr>
          <p:nvPr/>
        </p:nvPicPr>
        <p:blipFill>
          <a:blip r:embed="rId3"/>
          <a:stretch>
            <a:fillRect/>
          </a:stretch>
        </p:blipFill>
        <p:spPr>
          <a:xfrm>
            <a:off x="10159022" y="6137549"/>
            <a:ext cx="1843924" cy="565291"/>
          </a:xfrm>
          <a:prstGeom prst="rect">
            <a:avLst/>
          </a:prstGeom>
        </p:spPr>
      </p:pic>
    </p:spTree>
    <p:extLst>
      <p:ext uri="{BB962C8B-B14F-4D97-AF65-F5344CB8AC3E}">
        <p14:creationId xmlns:p14="http://schemas.microsoft.com/office/powerpoint/2010/main" val="19248890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ight Triangle 15">
            <a:extLst>
              <a:ext uri="{FF2B5EF4-FFF2-40B4-BE49-F238E27FC236}">
                <a16:creationId xmlns:a16="http://schemas.microsoft.com/office/drawing/2014/main" id="{54B1A6AF-F84D-B842-AC7D-6BBB349AE9F8}"/>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95873" y="356688"/>
            <a:ext cx="10008520" cy="707886"/>
          </a:xfrm>
          <a:prstGeom prst="rect">
            <a:avLst/>
          </a:prstGeom>
          <a:noFill/>
        </p:spPr>
        <p:txBody>
          <a:bodyPr wrap="square" rtlCol="0">
            <a:spAutoFit/>
          </a:bodyPr>
          <a:lstStyle/>
          <a:p>
            <a:r>
              <a:rPr lang="en-US" sz="4000" b="1" dirty="0">
                <a:solidFill>
                  <a:srgbClr val="002060"/>
                </a:solidFill>
                <a:latin typeface="Helvetica" panose="020B0604020202020204" pitchFamily="34" charset="0"/>
                <a:cs typeface="Helvetica" panose="020B0604020202020204" pitchFamily="34" charset="0"/>
              </a:rPr>
              <a:t>Schedule the Next Talk:</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8145"/>
          <a:stretch/>
        </p:blipFill>
        <p:spPr>
          <a:xfrm>
            <a:off x="7605193" y="610152"/>
            <a:ext cx="4586807" cy="5632311"/>
          </a:xfrm>
          <a:prstGeom prst="rect">
            <a:avLst/>
          </a:prstGeom>
        </p:spPr>
      </p:pic>
      <p:sp>
        <p:nvSpPr>
          <p:cNvPr id="19" name="Rectangle 18"/>
          <p:cNvSpPr/>
          <p:nvPr/>
        </p:nvSpPr>
        <p:spPr>
          <a:xfrm>
            <a:off x="1195873" y="1315452"/>
            <a:ext cx="6132667" cy="5632311"/>
          </a:xfrm>
          <a:prstGeom prst="rect">
            <a:avLst/>
          </a:prstGeom>
        </p:spPr>
        <p:txBody>
          <a:bodyPr wrap="square">
            <a:spAutoFit/>
          </a:bodyPr>
          <a:lstStyle/>
          <a:p>
            <a:r>
              <a:rPr lang="en-US" sz="3600" b="1" dirty="0">
                <a:solidFill>
                  <a:srgbClr val="002060"/>
                </a:solidFill>
              </a:rPr>
              <a:t>Reflection:</a:t>
            </a:r>
          </a:p>
          <a:p>
            <a:endParaRPr lang="en-US" sz="1600" b="1" dirty="0">
              <a:solidFill>
                <a:srgbClr val="002060"/>
              </a:solidFill>
            </a:endParaRPr>
          </a:p>
          <a:p>
            <a:pPr marL="571500" indent="-571500">
              <a:buFont typeface="Arial" panose="020B0604020202020204" pitchFamily="34" charset="0"/>
              <a:buChar char="•"/>
            </a:pPr>
            <a:r>
              <a:rPr lang="en-US" sz="2800" dirty="0">
                <a:solidFill>
                  <a:srgbClr val="002060"/>
                </a:solidFill>
              </a:rPr>
              <a:t>Your Approach </a:t>
            </a:r>
          </a:p>
          <a:p>
            <a:pPr marL="1028700" lvl="1" indent="-571500">
              <a:buFont typeface="Arial" panose="020B0604020202020204" pitchFamily="34" charset="0"/>
              <a:buChar char="•"/>
            </a:pPr>
            <a:r>
              <a:rPr lang="en-US" sz="2800" dirty="0">
                <a:solidFill>
                  <a:srgbClr val="002060"/>
                </a:solidFill>
              </a:rPr>
              <a:t>Engaged, Active Listening </a:t>
            </a:r>
          </a:p>
          <a:p>
            <a:pPr marL="1028700" lvl="2" indent="-571500">
              <a:buFont typeface="Arial" panose="020B0604020202020204" pitchFamily="34" charset="0"/>
              <a:buChar char="•"/>
            </a:pPr>
            <a:r>
              <a:rPr lang="en-US" sz="2800" dirty="0">
                <a:solidFill>
                  <a:srgbClr val="002060"/>
                </a:solidFill>
              </a:rPr>
              <a:t>Emotion</a:t>
            </a:r>
          </a:p>
          <a:p>
            <a:pPr marL="571500" lvl="1" indent="-571500">
              <a:buFont typeface="Arial" panose="020B0604020202020204" pitchFamily="34" charset="0"/>
              <a:buChar char="•"/>
            </a:pPr>
            <a:r>
              <a:rPr lang="en-US" sz="2800" dirty="0">
                <a:solidFill>
                  <a:srgbClr val="002060"/>
                </a:solidFill>
              </a:rPr>
              <a:t>Respectful &amp; Open Communication </a:t>
            </a:r>
          </a:p>
          <a:p>
            <a:pPr marL="571500" lvl="1" indent="-571500">
              <a:buFont typeface="Arial" panose="020B0604020202020204" pitchFamily="34" charset="0"/>
              <a:buChar char="•"/>
            </a:pPr>
            <a:r>
              <a:rPr lang="en-US" sz="2800" dirty="0">
                <a:solidFill>
                  <a:srgbClr val="002060"/>
                </a:solidFill>
              </a:rPr>
              <a:t>Support Systems </a:t>
            </a:r>
          </a:p>
          <a:p>
            <a:pPr marL="571500" lvl="1" indent="-571500">
              <a:buFont typeface="Arial" panose="020B0604020202020204" pitchFamily="34" charset="0"/>
              <a:buChar char="•"/>
            </a:pPr>
            <a:r>
              <a:rPr lang="en-US" sz="2800" dirty="0">
                <a:solidFill>
                  <a:srgbClr val="002060"/>
                </a:solidFill>
              </a:rPr>
              <a:t>Family Dynamics </a:t>
            </a:r>
          </a:p>
          <a:p>
            <a:pPr marL="571500" lvl="1" indent="-571500">
              <a:buFont typeface="Arial" panose="020B0604020202020204" pitchFamily="34" charset="0"/>
              <a:buChar char="•"/>
            </a:pPr>
            <a:r>
              <a:rPr lang="en-US" sz="2800" dirty="0">
                <a:solidFill>
                  <a:srgbClr val="002060"/>
                </a:solidFill>
              </a:rPr>
              <a:t>Additional Research?</a:t>
            </a:r>
          </a:p>
          <a:p>
            <a:pPr marL="571500" lvl="1" indent="-571500">
              <a:buFont typeface="Arial" panose="020B0604020202020204" pitchFamily="34" charset="0"/>
              <a:buChar char="•"/>
            </a:pPr>
            <a:r>
              <a:rPr lang="en-US" sz="2800" dirty="0">
                <a:solidFill>
                  <a:srgbClr val="002060"/>
                </a:solidFill>
              </a:rPr>
              <a:t>Who else needs to be part of the next conversation? </a:t>
            </a:r>
          </a:p>
          <a:p>
            <a:pPr marL="0" lvl="1"/>
            <a:endParaRPr lang="en-US" sz="2800" dirty="0">
              <a:solidFill>
                <a:srgbClr val="002060"/>
              </a:solidFill>
            </a:endParaRPr>
          </a:p>
          <a:p>
            <a:pPr marL="742950" lvl="1" indent="-285750">
              <a:buFont typeface="Arial" panose="020B0604020202020204" pitchFamily="34" charset="0"/>
              <a:buChar char="•"/>
            </a:pPr>
            <a:endParaRPr lang="en-US" sz="2800" dirty="0">
              <a:solidFill>
                <a:srgbClr val="002060"/>
              </a:solidFill>
            </a:endParaRPr>
          </a:p>
        </p:txBody>
      </p:sp>
      <p:sp>
        <p:nvSpPr>
          <p:cNvPr id="2" name="Right Triangle 1">
            <a:extLst>
              <a:ext uri="{FF2B5EF4-FFF2-40B4-BE49-F238E27FC236}">
                <a16:creationId xmlns:a16="http://schemas.microsoft.com/office/drawing/2014/main" id="{538CACDD-57CD-CE17-7100-80FC5A8D4CEF}"/>
              </a:ext>
            </a:extLst>
          </p:cNvPr>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background with blue text&#10;&#10;AI-generated content may be incorrect.">
            <a:extLst>
              <a:ext uri="{FF2B5EF4-FFF2-40B4-BE49-F238E27FC236}">
                <a16:creationId xmlns:a16="http://schemas.microsoft.com/office/drawing/2014/main" id="{49BF2DBF-D7C6-2DF6-913B-B3A039ED9E57}"/>
              </a:ext>
            </a:extLst>
          </p:cNvPr>
          <p:cNvPicPr>
            <a:picLocks noChangeAspect="1"/>
          </p:cNvPicPr>
          <p:nvPr/>
        </p:nvPicPr>
        <p:blipFill>
          <a:blip r:embed="rId4"/>
          <a:stretch>
            <a:fillRect/>
          </a:stretch>
        </p:blipFill>
        <p:spPr>
          <a:xfrm>
            <a:off x="10205675" y="6255013"/>
            <a:ext cx="1843924" cy="565291"/>
          </a:xfrm>
          <a:prstGeom prst="rect">
            <a:avLst/>
          </a:prstGeom>
        </p:spPr>
      </p:pic>
    </p:spTree>
    <p:extLst>
      <p:ext uri="{BB962C8B-B14F-4D97-AF65-F5344CB8AC3E}">
        <p14:creationId xmlns:p14="http://schemas.microsoft.com/office/powerpoint/2010/main" val="30936612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ight Triangle 15">
            <a:extLst>
              <a:ext uri="{FF2B5EF4-FFF2-40B4-BE49-F238E27FC236}">
                <a16:creationId xmlns:a16="http://schemas.microsoft.com/office/drawing/2014/main" id="{54B1A6AF-F84D-B842-AC7D-6BBB349AE9F8}"/>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458686" y="282714"/>
            <a:ext cx="9784080" cy="707886"/>
          </a:xfrm>
          <a:prstGeom prst="rect">
            <a:avLst/>
          </a:prstGeom>
          <a:noFill/>
        </p:spPr>
        <p:txBody>
          <a:bodyPr wrap="square" rtlCol="0">
            <a:spAutoFit/>
          </a:bodyPr>
          <a:lstStyle/>
          <a:p>
            <a:r>
              <a:rPr lang="en-US" sz="4000" b="1" dirty="0">
                <a:solidFill>
                  <a:srgbClr val="002060"/>
                </a:solidFill>
                <a:latin typeface="Helvetica" panose="020B0604020202020204" pitchFamily="34" charset="0"/>
                <a:cs typeface="Helvetica" panose="020B0604020202020204" pitchFamily="34" charset="0"/>
              </a:rPr>
              <a:t>Schedule the Next Conversation</a:t>
            </a:r>
          </a:p>
        </p:txBody>
      </p:sp>
      <p:sp>
        <p:nvSpPr>
          <p:cNvPr id="3" name="Rectangle 2"/>
          <p:cNvSpPr/>
          <p:nvPr/>
        </p:nvSpPr>
        <p:spPr>
          <a:xfrm>
            <a:off x="6022122" y="1656489"/>
            <a:ext cx="5730232" cy="3231654"/>
          </a:xfrm>
          <a:prstGeom prst="rect">
            <a:avLst/>
          </a:prstGeom>
        </p:spPr>
        <p:txBody>
          <a:bodyPr wrap="square">
            <a:spAutoFit/>
          </a:bodyPr>
          <a:lstStyle/>
          <a:p>
            <a:r>
              <a:rPr lang="en-US" sz="3600" b="1" dirty="0">
                <a:solidFill>
                  <a:srgbClr val="002060"/>
                </a:solidFill>
              </a:rPr>
              <a:t>Conversations</a:t>
            </a:r>
            <a:r>
              <a:rPr lang="en-US" sz="2400" b="1" dirty="0">
                <a:solidFill>
                  <a:srgbClr val="002060"/>
                </a:solidFill>
              </a:rPr>
              <a:t> </a:t>
            </a:r>
            <a:r>
              <a:rPr lang="en-US" sz="3600" b="1" dirty="0">
                <a:solidFill>
                  <a:srgbClr val="002060"/>
                </a:solidFill>
              </a:rPr>
              <a:t>Will</a:t>
            </a:r>
            <a:r>
              <a:rPr lang="en-US" sz="2400" b="1" dirty="0">
                <a:solidFill>
                  <a:srgbClr val="002060"/>
                </a:solidFill>
              </a:rPr>
              <a:t> </a:t>
            </a:r>
            <a:r>
              <a:rPr lang="en-US" sz="3600" b="1" dirty="0">
                <a:solidFill>
                  <a:srgbClr val="002060"/>
                </a:solidFill>
              </a:rPr>
              <a:t>Get Easier</a:t>
            </a:r>
            <a:endParaRPr lang="en-US" sz="1600" b="1" dirty="0">
              <a:solidFill>
                <a:srgbClr val="002060"/>
              </a:solidFill>
            </a:endParaRPr>
          </a:p>
          <a:p>
            <a:pPr marL="914400" lvl="1" indent="-457200">
              <a:buFont typeface="Arial" panose="020B0604020202020204" pitchFamily="34" charset="0"/>
              <a:buChar char="•"/>
            </a:pPr>
            <a:r>
              <a:rPr lang="en-US" sz="2800" dirty="0">
                <a:solidFill>
                  <a:srgbClr val="002060"/>
                </a:solidFill>
              </a:rPr>
              <a:t>Family Gatherings, Milestones, Holidays</a:t>
            </a:r>
          </a:p>
          <a:p>
            <a:pPr marL="914400" lvl="1" indent="-457200">
              <a:buFont typeface="Arial" panose="020B0604020202020204" pitchFamily="34" charset="0"/>
              <a:buChar char="•"/>
            </a:pPr>
            <a:r>
              <a:rPr lang="en-US" sz="2800" dirty="0">
                <a:solidFill>
                  <a:srgbClr val="002060"/>
                </a:solidFill>
              </a:rPr>
              <a:t>Grace, Patience</a:t>
            </a:r>
          </a:p>
          <a:p>
            <a:pPr marL="914400" lvl="1" indent="-457200">
              <a:buFont typeface="Arial" panose="020B0604020202020204" pitchFamily="34" charset="0"/>
              <a:buChar char="•"/>
            </a:pPr>
            <a:r>
              <a:rPr lang="en-US" sz="2800" dirty="0">
                <a:solidFill>
                  <a:srgbClr val="002060"/>
                </a:solidFill>
              </a:rPr>
              <a:t>Consider Your Approach </a:t>
            </a:r>
          </a:p>
          <a:p>
            <a:pPr marL="914400" lvl="1" indent="-457200">
              <a:buFont typeface="Arial" panose="020B0604020202020204" pitchFamily="34" charset="0"/>
              <a:buChar char="•"/>
            </a:pPr>
            <a:r>
              <a:rPr lang="en-US" sz="2800" dirty="0">
                <a:solidFill>
                  <a:srgbClr val="002060"/>
                </a:solidFill>
              </a:rPr>
              <a:t>Let the conversation happen</a:t>
            </a:r>
          </a:p>
          <a:p>
            <a:pPr marL="914400" lvl="1" indent="-457200">
              <a:buFont typeface="Arial" panose="020B0604020202020204" pitchFamily="34" charset="0"/>
              <a:buChar char="•"/>
            </a:pPr>
            <a:r>
              <a:rPr lang="en-US" sz="2800" dirty="0">
                <a:solidFill>
                  <a:srgbClr val="002060"/>
                </a:solidFill>
              </a:rPr>
              <a:t>Nothing is set in stone</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6845" r="31733"/>
          <a:stretch/>
        </p:blipFill>
        <p:spPr>
          <a:xfrm>
            <a:off x="1562257" y="1083416"/>
            <a:ext cx="4327345" cy="5610190"/>
          </a:xfrm>
          <a:prstGeom prst="rect">
            <a:avLst/>
          </a:prstGeom>
        </p:spPr>
      </p:pic>
      <p:sp>
        <p:nvSpPr>
          <p:cNvPr id="8" name="TextBox 7">
            <a:extLst>
              <a:ext uri="{FF2B5EF4-FFF2-40B4-BE49-F238E27FC236}">
                <a16:creationId xmlns:a16="http://schemas.microsoft.com/office/drawing/2014/main" id="{0E4C0DFB-04B2-8876-9E4E-A40FB9A68AD1}"/>
              </a:ext>
            </a:extLst>
          </p:cNvPr>
          <p:cNvSpPr txBox="1"/>
          <p:nvPr/>
        </p:nvSpPr>
        <p:spPr>
          <a:xfrm>
            <a:off x="6254933" y="5151075"/>
            <a:ext cx="4987833" cy="954107"/>
          </a:xfrm>
          <a:prstGeom prst="rect">
            <a:avLst/>
          </a:prstGeom>
          <a:noFill/>
        </p:spPr>
        <p:txBody>
          <a:bodyPr wrap="square">
            <a:spAutoFit/>
          </a:bodyPr>
          <a:lstStyle/>
          <a:p>
            <a:pPr marL="0" lvl="1" algn="ctr"/>
            <a:r>
              <a:rPr lang="en-US" sz="2800" b="1" dirty="0">
                <a:solidFill>
                  <a:srgbClr val="FF0000"/>
                </a:solidFill>
              </a:rPr>
              <a:t>Every attempt </a:t>
            </a:r>
            <a:r>
              <a:rPr lang="en-US" sz="2800" dirty="0">
                <a:solidFill>
                  <a:srgbClr val="002060"/>
                </a:solidFill>
              </a:rPr>
              <a:t>at a conversation is </a:t>
            </a:r>
            <a:r>
              <a:rPr lang="en-US" sz="2800" b="1" dirty="0">
                <a:solidFill>
                  <a:srgbClr val="FF0000"/>
                </a:solidFill>
              </a:rPr>
              <a:t>valuable! </a:t>
            </a:r>
          </a:p>
        </p:txBody>
      </p:sp>
      <p:sp>
        <p:nvSpPr>
          <p:cNvPr id="5" name="Right Triangle 4">
            <a:extLst>
              <a:ext uri="{FF2B5EF4-FFF2-40B4-BE49-F238E27FC236}">
                <a16:creationId xmlns:a16="http://schemas.microsoft.com/office/drawing/2014/main" id="{6DBF7BAB-A1BC-EEDD-E040-A88C335FBEFE}"/>
              </a:ext>
            </a:extLst>
          </p:cNvPr>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blue text&#10;&#10;AI-generated content may be incorrect.">
            <a:extLst>
              <a:ext uri="{FF2B5EF4-FFF2-40B4-BE49-F238E27FC236}">
                <a16:creationId xmlns:a16="http://schemas.microsoft.com/office/drawing/2014/main" id="{6DDEF379-EC79-E812-B478-583D3A69516D}"/>
              </a:ext>
            </a:extLst>
          </p:cNvPr>
          <p:cNvPicPr>
            <a:picLocks noChangeAspect="1"/>
          </p:cNvPicPr>
          <p:nvPr/>
        </p:nvPicPr>
        <p:blipFill>
          <a:blip r:embed="rId4"/>
          <a:stretch>
            <a:fillRect/>
          </a:stretch>
        </p:blipFill>
        <p:spPr>
          <a:xfrm>
            <a:off x="10159022" y="6137549"/>
            <a:ext cx="1843924" cy="565291"/>
          </a:xfrm>
          <a:prstGeom prst="rect">
            <a:avLst/>
          </a:prstGeom>
        </p:spPr>
      </p:pic>
    </p:spTree>
    <p:extLst>
      <p:ext uri="{BB962C8B-B14F-4D97-AF65-F5344CB8AC3E}">
        <p14:creationId xmlns:p14="http://schemas.microsoft.com/office/powerpoint/2010/main" val="19471893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extLst>
              <a:ext uri="{BEBA8EAE-BF5A-486C-A8C5-ECC9F3942E4B}">
                <a14:imgProps xmlns:a14="http://schemas.microsoft.com/office/drawing/2010/main">
                  <a14:imgLayer r:embed="rId4">
                    <a14:imgEffect>
                      <a14:brightnessContrast bright="25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524000" y="480999"/>
            <a:ext cx="10488330" cy="707886"/>
          </a:xfrm>
          <a:prstGeom prst="rect">
            <a:avLst/>
          </a:prstGeom>
        </p:spPr>
        <p:txBody>
          <a:bodyPr wrap="square">
            <a:spAutoFit/>
          </a:bodyPr>
          <a:lstStyle/>
          <a:p>
            <a:r>
              <a:rPr lang="en-US" sz="4000" b="1" dirty="0">
                <a:solidFill>
                  <a:srgbClr val="002060"/>
                </a:solidFill>
                <a:latin typeface="Helvetica" panose="020B0604020202020204" pitchFamily="34" charset="0"/>
                <a:cs typeface="Helvetica" panose="020B0604020202020204" pitchFamily="34" charset="0"/>
              </a:rPr>
              <a:t>Conversations and Care Plans </a:t>
            </a:r>
          </a:p>
        </p:txBody>
      </p:sp>
      <p:sp>
        <p:nvSpPr>
          <p:cNvPr id="12" name="Right Triangle 11">
            <a:extLst>
              <a:ext uri="{FF2B5EF4-FFF2-40B4-BE49-F238E27FC236}">
                <a16:creationId xmlns:a16="http://schemas.microsoft.com/office/drawing/2014/main" id="{54B1A6AF-F84D-B842-AC7D-6BBB349AE9F8}"/>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447800" y="1609528"/>
            <a:ext cx="4280170" cy="3046988"/>
          </a:xfrm>
          <a:prstGeom prst="rect">
            <a:avLst/>
          </a:prstGeom>
          <a:noFill/>
        </p:spPr>
        <p:txBody>
          <a:bodyPr wrap="square" rtlCol="0">
            <a:spAutoFit/>
          </a:bodyPr>
          <a:lstStyle/>
          <a:p>
            <a:r>
              <a:rPr lang="en-US" sz="4800" b="1" dirty="0">
                <a:solidFill>
                  <a:srgbClr val="1E5288"/>
                </a:solidFill>
              </a:rPr>
              <a:t>Revisit:</a:t>
            </a:r>
          </a:p>
          <a:p>
            <a:pPr marL="571500" indent="-571500">
              <a:buFont typeface="Arial" panose="020B0604020202020204" pitchFamily="34" charset="0"/>
              <a:buChar char="•"/>
            </a:pPr>
            <a:r>
              <a:rPr lang="en-US" sz="4800" dirty="0">
                <a:solidFill>
                  <a:srgbClr val="002060"/>
                </a:solidFill>
              </a:rPr>
              <a:t>Decade </a:t>
            </a:r>
          </a:p>
          <a:p>
            <a:pPr marL="571500" indent="-571500">
              <a:buFont typeface="Arial" panose="020B0604020202020204" pitchFamily="34" charset="0"/>
              <a:buChar char="•"/>
            </a:pPr>
            <a:r>
              <a:rPr lang="en-US" sz="4800" dirty="0">
                <a:solidFill>
                  <a:srgbClr val="002060"/>
                </a:solidFill>
              </a:rPr>
              <a:t>Divorce </a:t>
            </a:r>
          </a:p>
          <a:p>
            <a:pPr marL="571500" indent="-571500">
              <a:buFont typeface="Arial" panose="020B0604020202020204" pitchFamily="34" charset="0"/>
              <a:buChar char="•"/>
            </a:pPr>
            <a:r>
              <a:rPr lang="en-US" sz="4800" dirty="0">
                <a:solidFill>
                  <a:srgbClr val="002060"/>
                </a:solidFill>
              </a:rPr>
              <a:t>Diagnosis </a:t>
            </a:r>
          </a:p>
        </p:txBody>
      </p:sp>
      <p:sp>
        <p:nvSpPr>
          <p:cNvPr id="4" name="Rectangle 3"/>
          <p:cNvSpPr/>
          <p:nvPr/>
        </p:nvSpPr>
        <p:spPr>
          <a:xfrm>
            <a:off x="6811185" y="2341856"/>
            <a:ext cx="3813272" cy="2308324"/>
          </a:xfrm>
          <a:prstGeom prst="rect">
            <a:avLst/>
          </a:prstGeom>
        </p:spPr>
        <p:txBody>
          <a:bodyPr wrap="square">
            <a:spAutoFit/>
          </a:bodyPr>
          <a:lstStyle/>
          <a:p>
            <a:pPr marL="571500" indent="-571500">
              <a:buFont typeface="Arial" panose="020B0604020202020204" pitchFamily="34" charset="0"/>
              <a:buChar char="•"/>
            </a:pPr>
            <a:r>
              <a:rPr lang="en-US" sz="4800" dirty="0">
                <a:solidFill>
                  <a:srgbClr val="002060"/>
                </a:solidFill>
              </a:rPr>
              <a:t>Decline</a:t>
            </a:r>
          </a:p>
          <a:p>
            <a:pPr marL="571500" indent="-571500">
              <a:buFont typeface="Arial" panose="020B0604020202020204" pitchFamily="34" charset="0"/>
              <a:buChar char="•"/>
            </a:pPr>
            <a:r>
              <a:rPr lang="en-US" sz="4800" dirty="0">
                <a:solidFill>
                  <a:srgbClr val="002060"/>
                </a:solidFill>
              </a:rPr>
              <a:t>Death </a:t>
            </a:r>
          </a:p>
          <a:p>
            <a:pPr marL="571500" indent="-571500">
              <a:buFont typeface="Arial" panose="020B0604020202020204" pitchFamily="34" charset="0"/>
              <a:buChar char="•"/>
            </a:pPr>
            <a:r>
              <a:rPr lang="en-US" sz="4800" dirty="0">
                <a:solidFill>
                  <a:srgbClr val="002060"/>
                </a:solidFill>
              </a:rPr>
              <a:t>Disaster  </a:t>
            </a:r>
          </a:p>
        </p:txBody>
      </p:sp>
      <p:pic>
        <p:nvPicPr>
          <p:cNvPr id="5" name="Picture 4" descr="A black background with blue text&#10;&#10;AI-generated content may be incorrect.">
            <a:extLst>
              <a:ext uri="{FF2B5EF4-FFF2-40B4-BE49-F238E27FC236}">
                <a16:creationId xmlns:a16="http://schemas.microsoft.com/office/drawing/2014/main" id="{3D4547D2-D9D3-634D-DB17-1545313E9318}"/>
              </a:ext>
            </a:extLst>
          </p:cNvPr>
          <p:cNvPicPr>
            <a:picLocks noChangeAspect="1"/>
          </p:cNvPicPr>
          <p:nvPr/>
        </p:nvPicPr>
        <p:blipFill>
          <a:blip r:embed="rId5"/>
          <a:stretch>
            <a:fillRect/>
          </a:stretch>
        </p:blipFill>
        <p:spPr>
          <a:xfrm>
            <a:off x="10159022" y="6137549"/>
            <a:ext cx="1843924" cy="565291"/>
          </a:xfrm>
          <a:prstGeom prst="rect">
            <a:avLst/>
          </a:prstGeom>
        </p:spPr>
      </p:pic>
    </p:spTree>
    <p:extLst>
      <p:ext uri="{BB962C8B-B14F-4D97-AF65-F5344CB8AC3E}">
        <p14:creationId xmlns:p14="http://schemas.microsoft.com/office/powerpoint/2010/main" val="21868180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63" name="Rectangle 5153">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4" name="Rectangle 5155">
            <a:extLst>
              <a:ext uri="{FF2B5EF4-FFF2-40B4-BE49-F238E27FC236}">
                <a16:creationId xmlns:a16="http://schemas.microsoft.com/office/drawing/2014/main" id="{77F1AF47-AE98-4034-BD91-1976FA4D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65" name="Rectangle 5157">
            <a:extLst>
              <a:ext uri="{FF2B5EF4-FFF2-40B4-BE49-F238E27FC236}">
                <a16:creationId xmlns:a16="http://schemas.microsoft.com/office/drawing/2014/main" id="{8EC0EE2B-2029-48DD-893D-F528E651B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66" name="Freeform: Shape 5159">
            <a:extLst>
              <a:ext uri="{FF2B5EF4-FFF2-40B4-BE49-F238E27FC236}">
                <a16:creationId xmlns:a16="http://schemas.microsoft.com/office/drawing/2014/main" id="{45AE1D08-1ED1-4F59-B42F-4D8EA33DC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162" name="Rectangle 5161">
            <a:extLst>
              <a:ext uri="{FF2B5EF4-FFF2-40B4-BE49-F238E27FC236}">
                <a16:creationId xmlns:a16="http://schemas.microsoft.com/office/drawing/2014/main" id="{9A79B912-88EA-4640-BDEB-51B3B11A0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AB96956-B534-3C57-97EE-76DFE9DBBE6A}"/>
              </a:ext>
            </a:extLst>
          </p:cNvPr>
          <p:cNvSpPr txBox="1"/>
          <p:nvPr/>
        </p:nvSpPr>
        <p:spPr>
          <a:xfrm>
            <a:off x="662180" y="2862471"/>
            <a:ext cx="3041803" cy="2907802"/>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b="1">
                <a:solidFill>
                  <a:srgbClr val="FFFFFF"/>
                </a:solidFill>
                <a:latin typeface="+mj-lt"/>
                <a:ea typeface="+mj-ea"/>
                <a:cs typeface="+mj-cs"/>
              </a:rPr>
              <a:t>How did you do? </a:t>
            </a:r>
          </a:p>
        </p:txBody>
      </p:sp>
      <p:pic>
        <p:nvPicPr>
          <p:cNvPr id="5126" name="Picture 6" descr="Free Mother Kids illustration and picture">
            <a:extLst>
              <a:ext uri="{FF2B5EF4-FFF2-40B4-BE49-F238E27FC236}">
                <a16:creationId xmlns:a16="http://schemas.microsoft.com/office/drawing/2014/main" id="{88D4B823-17A1-6D92-6E58-F2DBCC0FB5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686832" y="3512674"/>
            <a:ext cx="3208479" cy="269512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ree Silhouette Relationship vector and picture">
            <a:extLst>
              <a:ext uri="{FF2B5EF4-FFF2-40B4-BE49-F238E27FC236}">
                <a16:creationId xmlns:a16="http://schemas.microsoft.com/office/drawing/2014/main" id="{50545471-FA6D-22A8-31DE-1E648FBAB8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528822" y="3670747"/>
            <a:ext cx="3419533" cy="224834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Free Family Love vector and picture">
            <a:extLst>
              <a:ext uri="{FF2B5EF4-FFF2-40B4-BE49-F238E27FC236}">
                <a16:creationId xmlns:a16="http://schemas.microsoft.com/office/drawing/2014/main" id="{F1AE28CC-9408-6F3B-46DD-32E667ADF41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332004" y="259533"/>
            <a:ext cx="5774930" cy="2887465"/>
          </a:xfrm>
          <a:prstGeom prst="rect">
            <a:avLst/>
          </a:prstGeom>
          <a:noFill/>
          <a:extLst>
            <a:ext uri="{909E8E84-426E-40DD-AFC4-6F175D3DCCD1}">
              <a14:hiddenFill xmlns:a14="http://schemas.microsoft.com/office/drawing/2010/main">
                <a:solidFill>
                  <a:srgbClr val="FFFFFF"/>
                </a:solidFill>
              </a14:hiddenFill>
            </a:ext>
          </a:extLst>
        </p:spPr>
      </p:pic>
      <p:sp>
        <p:nvSpPr>
          <p:cNvPr id="5" name="Right Triangle 4">
            <a:extLst>
              <a:ext uri="{FF2B5EF4-FFF2-40B4-BE49-F238E27FC236}">
                <a16:creationId xmlns:a16="http://schemas.microsoft.com/office/drawing/2014/main" id="{1FC0E999-B9F8-F319-C89C-CA22104587F4}"/>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BCFBFA0C-1AF6-7DDF-39E9-A6CAF2502DEC}"/>
              </a:ext>
            </a:extLst>
          </p:cNvPr>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blue text&#10;&#10;AI-generated content may be incorrect.">
            <a:extLst>
              <a:ext uri="{FF2B5EF4-FFF2-40B4-BE49-F238E27FC236}">
                <a16:creationId xmlns:a16="http://schemas.microsoft.com/office/drawing/2014/main" id="{0EAE8280-9E7C-F1AD-AEEA-4EB9C638315B}"/>
              </a:ext>
            </a:extLst>
          </p:cNvPr>
          <p:cNvPicPr>
            <a:picLocks noChangeAspect="1"/>
          </p:cNvPicPr>
          <p:nvPr/>
        </p:nvPicPr>
        <p:blipFill>
          <a:blip r:embed="rId5"/>
          <a:stretch>
            <a:fillRect/>
          </a:stretch>
        </p:blipFill>
        <p:spPr>
          <a:xfrm>
            <a:off x="10159022" y="6137549"/>
            <a:ext cx="1843924" cy="565291"/>
          </a:xfrm>
          <a:prstGeom prst="rect">
            <a:avLst/>
          </a:prstGeom>
        </p:spPr>
      </p:pic>
    </p:spTree>
    <p:extLst>
      <p:ext uri="{BB962C8B-B14F-4D97-AF65-F5344CB8AC3E}">
        <p14:creationId xmlns:p14="http://schemas.microsoft.com/office/powerpoint/2010/main" val="330277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0FFC579-586A-56C5-E512-139E469EC491}"/>
              </a:ext>
            </a:extLst>
          </p:cNvPr>
          <p:cNvSpPr txBox="1"/>
          <p:nvPr/>
        </p:nvSpPr>
        <p:spPr>
          <a:xfrm>
            <a:off x="5601991" y="2790282"/>
            <a:ext cx="6516414" cy="744836"/>
          </a:xfrm>
          <a:prstGeom prst="rect">
            <a:avLst/>
          </a:prstGeom>
        </p:spPr>
        <p:txBody>
          <a:bodyPr vert="horz" lIns="91440" tIns="45720" rIns="91440" bIns="45720" rtlCol="0" anchor="ctr">
            <a:normAutofit fontScale="92500"/>
          </a:bodyPr>
          <a:lstStyle/>
          <a:p>
            <a:pPr algn="ctr">
              <a:lnSpc>
                <a:spcPct val="90000"/>
              </a:lnSpc>
              <a:spcBef>
                <a:spcPct val="0"/>
              </a:spcBef>
              <a:spcAft>
                <a:spcPts val="600"/>
              </a:spcAft>
            </a:pPr>
            <a:r>
              <a:rPr lang="en-US" sz="3600" b="1" dirty="0">
                <a:solidFill>
                  <a:srgbClr val="002060"/>
                </a:solidFill>
                <a:latin typeface="Helvetica" panose="020B0604020202020204" pitchFamily="34" charset="0"/>
                <a:ea typeface="+mj-ea"/>
                <a:cs typeface="Helvetica" panose="020B0604020202020204" pitchFamily="34" charset="0"/>
              </a:rPr>
              <a:t> (Seriously) How Did You Do? </a:t>
            </a:r>
          </a:p>
        </p:txBody>
      </p:sp>
      <p:cxnSp>
        <p:nvCxnSpPr>
          <p:cNvPr id="6153" name="Straight Connector 615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6155" name="Straight Connector 615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Right Triangle 3">
            <a:extLst>
              <a:ext uri="{FF2B5EF4-FFF2-40B4-BE49-F238E27FC236}">
                <a16:creationId xmlns:a16="http://schemas.microsoft.com/office/drawing/2014/main" id="{58BE0BFD-E33B-C237-9886-05A11966DB50}"/>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EB49DA2E-0D55-F09C-8289-E1C1D1716469}"/>
              </a:ext>
            </a:extLst>
          </p:cNvPr>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man in blue denim jacket standing on road during daytime">
            <a:extLst>
              <a:ext uri="{FF2B5EF4-FFF2-40B4-BE49-F238E27FC236}">
                <a16:creationId xmlns:a16="http://schemas.microsoft.com/office/drawing/2014/main" id="{3FCDB238-BD08-483C-AE59-8008759155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7011"/>
          <a:stretch/>
        </p:blipFill>
        <p:spPr bwMode="auto">
          <a:xfrm>
            <a:off x="1324281" y="0"/>
            <a:ext cx="379423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ack background with blue text&#10;&#10;AI-generated content may be incorrect.">
            <a:extLst>
              <a:ext uri="{FF2B5EF4-FFF2-40B4-BE49-F238E27FC236}">
                <a16:creationId xmlns:a16="http://schemas.microsoft.com/office/drawing/2014/main" id="{DBDCB894-4E21-5465-8C25-29F024AF5AC2}"/>
              </a:ext>
            </a:extLst>
          </p:cNvPr>
          <p:cNvPicPr>
            <a:picLocks noChangeAspect="1"/>
          </p:cNvPicPr>
          <p:nvPr/>
        </p:nvPicPr>
        <p:blipFill>
          <a:blip r:embed="rId4"/>
          <a:stretch>
            <a:fillRect/>
          </a:stretch>
        </p:blipFill>
        <p:spPr>
          <a:xfrm>
            <a:off x="10159022" y="6137549"/>
            <a:ext cx="1843924" cy="565291"/>
          </a:xfrm>
          <a:prstGeom prst="rect">
            <a:avLst/>
          </a:prstGeom>
        </p:spPr>
      </p:pic>
    </p:spTree>
    <p:extLst>
      <p:ext uri="{BB962C8B-B14F-4D97-AF65-F5344CB8AC3E}">
        <p14:creationId xmlns:p14="http://schemas.microsoft.com/office/powerpoint/2010/main" val="25814024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FEEE5-2276-4470-BE9D-67D27E40705A}"/>
            </a:ext>
          </a:extLst>
        </p:cNvPr>
        <p:cNvGrpSpPr/>
        <p:nvPr/>
      </p:nvGrpSpPr>
      <p:grpSpPr>
        <a:xfrm>
          <a:off x="0" y="0"/>
          <a:ext cx="0" cy="0"/>
          <a:chOff x="0" y="0"/>
          <a:chExt cx="0" cy="0"/>
        </a:xfrm>
      </p:grpSpPr>
      <p:sp>
        <p:nvSpPr>
          <p:cNvPr id="16" name="Right Triangle 15">
            <a:extLst>
              <a:ext uri="{FF2B5EF4-FFF2-40B4-BE49-F238E27FC236}">
                <a16:creationId xmlns:a16="http://schemas.microsoft.com/office/drawing/2014/main" id="{D132D431-8875-21F8-D111-EE66696D14F5}"/>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BE8CE8F-3611-FDC0-4B92-0E1E292AB13C}"/>
              </a:ext>
            </a:extLst>
          </p:cNvPr>
          <p:cNvSpPr txBox="1"/>
          <p:nvPr/>
        </p:nvSpPr>
        <p:spPr>
          <a:xfrm>
            <a:off x="1616731" y="189722"/>
            <a:ext cx="6188697" cy="707886"/>
          </a:xfrm>
          <a:prstGeom prst="rect">
            <a:avLst/>
          </a:prstGeom>
          <a:noFill/>
        </p:spPr>
        <p:txBody>
          <a:bodyPr wrap="square" rtlCol="0">
            <a:spAutoFit/>
          </a:bodyPr>
          <a:lstStyle/>
          <a:p>
            <a:r>
              <a:rPr lang="en-US" sz="4000" b="1" dirty="0">
                <a:solidFill>
                  <a:srgbClr val="002060"/>
                </a:solidFill>
                <a:latin typeface="Helvetica" panose="020B0604020202020204" pitchFamily="34" charset="0"/>
                <a:cs typeface="Helvetica" panose="020B0604020202020204" pitchFamily="34" charset="0"/>
              </a:rPr>
              <a:t>Your Care Plan </a:t>
            </a:r>
          </a:p>
        </p:txBody>
      </p:sp>
      <p:grpSp>
        <p:nvGrpSpPr>
          <p:cNvPr id="2" name="Group 1">
            <a:extLst>
              <a:ext uri="{FF2B5EF4-FFF2-40B4-BE49-F238E27FC236}">
                <a16:creationId xmlns:a16="http://schemas.microsoft.com/office/drawing/2014/main" id="{BA00BEAC-9586-CC69-31BE-A4039FBF93F6}"/>
              </a:ext>
            </a:extLst>
          </p:cNvPr>
          <p:cNvGrpSpPr/>
          <p:nvPr/>
        </p:nvGrpSpPr>
        <p:grpSpPr>
          <a:xfrm>
            <a:off x="1635701" y="2808739"/>
            <a:ext cx="9645965" cy="2628361"/>
            <a:chOff x="1296214" y="2517503"/>
            <a:chExt cx="9645965" cy="2628361"/>
          </a:xfrm>
        </p:grpSpPr>
        <p:sp>
          <p:nvSpPr>
            <p:cNvPr id="28" name="TextBox 27">
              <a:extLst>
                <a:ext uri="{FF2B5EF4-FFF2-40B4-BE49-F238E27FC236}">
                  <a16:creationId xmlns:a16="http://schemas.microsoft.com/office/drawing/2014/main" id="{D3BE6A13-8097-1F3F-E8FC-4B60FDCCFE21}"/>
                </a:ext>
              </a:extLst>
            </p:cNvPr>
            <p:cNvSpPr txBox="1"/>
            <p:nvPr/>
          </p:nvSpPr>
          <p:spPr>
            <a:xfrm>
              <a:off x="1441342" y="4437978"/>
              <a:ext cx="1820150" cy="707886"/>
            </a:xfrm>
            <a:prstGeom prst="rect">
              <a:avLst/>
            </a:prstGeom>
            <a:noFill/>
          </p:spPr>
          <p:txBody>
            <a:bodyPr wrap="square" rtlCol="0">
              <a:spAutoFit/>
            </a:bodyPr>
            <a:lstStyle/>
            <a:p>
              <a:pPr algn="ctr"/>
              <a:r>
                <a:rPr lang="en-US" sz="2000" b="1" i="1" dirty="0">
                  <a:solidFill>
                    <a:srgbClr val="70B865"/>
                  </a:solidFill>
                </a:rPr>
                <a:t>Collect</a:t>
              </a:r>
            </a:p>
            <a:p>
              <a:pPr algn="ctr"/>
              <a:r>
                <a:rPr lang="en-US" sz="2000" b="1" i="1" dirty="0">
                  <a:solidFill>
                    <a:srgbClr val="70B865"/>
                  </a:solidFill>
                </a:rPr>
                <a:t>Information</a:t>
              </a:r>
              <a:endParaRPr lang="en-US" sz="2000" dirty="0"/>
            </a:p>
          </p:txBody>
        </p:sp>
        <p:sp>
          <p:nvSpPr>
            <p:cNvPr id="30" name="TextBox 29">
              <a:extLst>
                <a:ext uri="{FF2B5EF4-FFF2-40B4-BE49-F238E27FC236}">
                  <a16:creationId xmlns:a16="http://schemas.microsoft.com/office/drawing/2014/main" id="{FC3C032F-D3B7-1334-5EA9-208159C3F33E}"/>
                </a:ext>
              </a:extLst>
            </p:cNvPr>
            <p:cNvSpPr txBox="1"/>
            <p:nvPr/>
          </p:nvSpPr>
          <p:spPr>
            <a:xfrm>
              <a:off x="3261492" y="4437978"/>
              <a:ext cx="1820150" cy="707886"/>
            </a:xfrm>
            <a:prstGeom prst="rect">
              <a:avLst/>
            </a:prstGeom>
            <a:noFill/>
          </p:spPr>
          <p:txBody>
            <a:bodyPr wrap="square" rtlCol="0">
              <a:spAutoFit/>
            </a:bodyPr>
            <a:lstStyle/>
            <a:p>
              <a:pPr algn="ctr"/>
              <a:r>
                <a:rPr lang="en-US" sz="2000" b="1" i="1" dirty="0">
                  <a:solidFill>
                    <a:srgbClr val="70B865"/>
                  </a:solidFill>
                </a:rPr>
                <a:t>Define</a:t>
              </a:r>
            </a:p>
            <a:p>
              <a:pPr algn="ctr"/>
              <a:r>
                <a:rPr lang="en-US" sz="2000" b="1" i="1" dirty="0">
                  <a:solidFill>
                    <a:srgbClr val="70B865"/>
                  </a:solidFill>
                </a:rPr>
                <a:t>Priorities</a:t>
              </a:r>
              <a:endParaRPr lang="en-US" sz="2000" dirty="0"/>
            </a:p>
          </p:txBody>
        </p:sp>
        <p:sp>
          <p:nvSpPr>
            <p:cNvPr id="31" name="TextBox 30">
              <a:extLst>
                <a:ext uri="{FF2B5EF4-FFF2-40B4-BE49-F238E27FC236}">
                  <a16:creationId xmlns:a16="http://schemas.microsoft.com/office/drawing/2014/main" id="{BC635E44-F792-8A06-4B68-92D047DCC77D}"/>
                </a:ext>
              </a:extLst>
            </p:cNvPr>
            <p:cNvSpPr txBox="1"/>
            <p:nvPr/>
          </p:nvSpPr>
          <p:spPr>
            <a:xfrm>
              <a:off x="5281686" y="4437978"/>
              <a:ext cx="1820150" cy="707886"/>
            </a:xfrm>
            <a:prstGeom prst="rect">
              <a:avLst/>
            </a:prstGeom>
            <a:noFill/>
          </p:spPr>
          <p:txBody>
            <a:bodyPr wrap="square" rtlCol="0">
              <a:spAutoFit/>
            </a:bodyPr>
            <a:lstStyle/>
            <a:p>
              <a:pPr algn="ctr"/>
              <a:r>
                <a:rPr lang="en-US" sz="2000" b="1" i="1" dirty="0">
                  <a:solidFill>
                    <a:srgbClr val="70B865"/>
                  </a:solidFill>
                </a:rPr>
                <a:t>Talk </a:t>
              </a:r>
            </a:p>
            <a:p>
              <a:pPr algn="ctr"/>
              <a:r>
                <a:rPr lang="en-US" sz="2000" b="1" i="1" dirty="0">
                  <a:solidFill>
                    <a:srgbClr val="70B865"/>
                  </a:solidFill>
                </a:rPr>
                <a:t>Details</a:t>
              </a:r>
              <a:endParaRPr lang="en-US" sz="2000" dirty="0"/>
            </a:p>
          </p:txBody>
        </p:sp>
        <p:sp>
          <p:nvSpPr>
            <p:cNvPr id="32" name="TextBox 31">
              <a:extLst>
                <a:ext uri="{FF2B5EF4-FFF2-40B4-BE49-F238E27FC236}">
                  <a16:creationId xmlns:a16="http://schemas.microsoft.com/office/drawing/2014/main" id="{351F1ACC-3E02-DC28-F5C7-3683B853DE61}"/>
                </a:ext>
              </a:extLst>
            </p:cNvPr>
            <p:cNvSpPr txBox="1"/>
            <p:nvPr/>
          </p:nvSpPr>
          <p:spPr>
            <a:xfrm>
              <a:off x="7301880" y="4437978"/>
              <a:ext cx="1494820" cy="707886"/>
            </a:xfrm>
            <a:prstGeom prst="rect">
              <a:avLst/>
            </a:prstGeom>
            <a:noFill/>
          </p:spPr>
          <p:txBody>
            <a:bodyPr wrap="square" rtlCol="0">
              <a:spAutoFit/>
            </a:bodyPr>
            <a:lstStyle/>
            <a:p>
              <a:pPr algn="ctr"/>
              <a:r>
                <a:rPr lang="en-US" sz="2000" b="1" i="1" dirty="0">
                  <a:solidFill>
                    <a:srgbClr val="70B865"/>
                  </a:solidFill>
                </a:rPr>
                <a:t>Complete </a:t>
              </a:r>
            </a:p>
            <a:p>
              <a:pPr algn="ctr"/>
              <a:r>
                <a:rPr lang="en-US" sz="2000" b="1" i="1" dirty="0">
                  <a:solidFill>
                    <a:srgbClr val="70B865"/>
                  </a:solidFill>
                </a:rPr>
                <a:t>&amp; Share</a:t>
              </a:r>
              <a:endParaRPr lang="en-US" sz="2000" dirty="0"/>
            </a:p>
          </p:txBody>
        </p:sp>
        <p:sp>
          <p:nvSpPr>
            <p:cNvPr id="33" name="TextBox 32">
              <a:extLst>
                <a:ext uri="{FF2B5EF4-FFF2-40B4-BE49-F238E27FC236}">
                  <a16:creationId xmlns:a16="http://schemas.microsoft.com/office/drawing/2014/main" id="{7F78E3CF-C3E4-D542-969F-CD0528EFFB96}"/>
                </a:ext>
              </a:extLst>
            </p:cNvPr>
            <p:cNvSpPr txBox="1"/>
            <p:nvPr/>
          </p:nvSpPr>
          <p:spPr>
            <a:xfrm>
              <a:off x="8919466" y="4437978"/>
              <a:ext cx="2022713" cy="707886"/>
            </a:xfrm>
            <a:prstGeom prst="rect">
              <a:avLst/>
            </a:prstGeom>
            <a:noFill/>
          </p:spPr>
          <p:txBody>
            <a:bodyPr wrap="square" rtlCol="0">
              <a:spAutoFit/>
            </a:bodyPr>
            <a:lstStyle/>
            <a:p>
              <a:pPr algn="ctr"/>
              <a:r>
                <a:rPr lang="en-US" sz="2000" b="1" i="1" dirty="0">
                  <a:solidFill>
                    <a:srgbClr val="70B865"/>
                  </a:solidFill>
                </a:rPr>
                <a:t>Schedule Next Conversation</a:t>
              </a:r>
              <a:endParaRPr lang="en-US" sz="2000" dirty="0"/>
            </a:p>
          </p:txBody>
        </p:sp>
        <p:pic>
          <p:nvPicPr>
            <p:cNvPr id="5" name="Picture 4" descr="A picture containing text, close&#10;&#10;Description automatically generated">
              <a:extLst>
                <a:ext uri="{FF2B5EF4-FFF2-40B4-BE49-F238E27FC236}">
                  <a16:creationId xmlns:a16="http://schemas.microsoft.com/office/drawing/2014/main" id="{B4957025-482C-9411-96CE-9F38C0273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214" y="2517503"/>
              <a:ext cx="9599572" cy="1822994"/>
            </a:xfrm>
            <a:prstGeom prst="rect">
              <a:avLst/>
            </a:prstGeom>
          </p:spPr>
        </p:pic>
      </p:grpSp>
      <p:sp>
        <p:nvSpPr>
          <p:cNvPr id="4" name="Right Triangle 3">
            <a:extLst>
              <a:ext uri="{FF2B5EF4-FFF2-40B4-BE49-F238E27FC236}">
                <a16:creationId xmlns:a16="http://schemas.microsoft.com/office/drawing/2014/main" id="{F405553E-B618-2B7F-600A-61DF63A198B6}"/>
              </a:ext>
            </a:extLst>
          </p:cNvPr>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3449674F-CB3C-C7F5-F2D0-BB8743978F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9213" y="760675"/>
            <a:ext cx="2152415" cy="2146468"/>
          </a:xfrm>
          <a:prstGeom prst="rect">
            <a:avLst/>
          </a:prstGeom>
        </p:spPr>
      </p:pic>
      <p:sp>
        <p:nvSpPr>
          <p:cNvPr id="7" name="Arrow: Up 6">
            <a:extLst>
              <a:ext uri="{FF2B5EF4-FFF2-40B4-BE49-F238E27FC236}">
                <a16:creationId xmlns:a16="http://schemas.microsoft.com/office/drawing/2014/main" id="{66CDA4F3-5233-208D-9EBA-B0C55A2C744F}"/>
              </a:ext>
            </a:extLst>
          </p:cNvPr>
          <p:cNvSpPr/>
          <p:nvPr/>
        </p:nvSpPr>
        <p:spPr>
          <a:xfrm>
            <a:off x="2618347" y="5522946"/>
            <a:ext cx="568934" cy="1347996"/>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Up 7">
            <a:extLst>
              <a:ext uri="{FF2B5EF4-FFF2-40B4-BE49-F238E27FC236}">
                <a16:creationId xmlns:a16="http://schemas.microsoft.com/office/drawing/2014/main" id="{B6B8FD4E-5A85-E5CD-7FC6-E10747E112BA}"/>
              </a:ext>
            </a:extLst>
          </p:cNvPr>
          <p:cNvSpPr/>
          <p:nvPr/>
        </p:nvSpPr>
        <p:spPr>
          <a:xfrm>
            <a:off x="8168722" y="5437100"/>
            <a:ext cx="557049" cy="1401351"/>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Up 9">
            <a:extLst>
              <a:ext uri="{FF2B5EF4-FFF2-40B4-BE49-F238E27FC236}">
                <a16:creationId xmlns:a16="http://schemas.microsoft.com/office/drawing/2014/main" id="{FCC66E2B-09D2-9BDE-F807-8BD655795E12}"/>
              </a:ext>
            </a:extLst>
          </p:cNvPr>
          <p:cNvSpPr/>
          <p:nvPr/>
        </p:nvSpPr>
        <p:spPr>
          <a:xfrm>
            <a:off x="6348572" y="5425947"/>
            <a:ext cx="568934" cy="1412503"/>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Up 10">
            <a:extLst>
              <a:ext uri="{FF2B5EF4-FFF2-40B4-BE49-F238E27FC236}">
                <a16:creationId xmlns:a16="http://schemas.microsoft.com/office/drawing/2014/main" id="{74A2C147-4441-1C55-EFD5-A7D065BBED79}"/>
              </a:ext>
            </a:extLst>
          </p:cNvPr>
          <p:cNvSpPr/>
          <p:nvPr/>
        </p:nvSpPr>
        <p:spPr>
          <a:xfrm>
            <a:off x="4210877" y="5441591"/>
            <a:ext cx="557049" cy="1401351"/>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Up 11">
            <a:extLst>
              <a:ext uri="{FF2B5EF4-FFF2-40B4-BE49-F238E27FC236}">
                <a16:creationId xmlns:a16="http://schemas.microsoft.com/office/drawing/2014/main" id="{B06622A0-75BA-7CB0-628D-64A00918ED0E}"/>
              </a:ext>
            </a:extLst>
          </p:cNvPr>
          <p:cNvSpPr/>
          <p:nvPr/>
        </p:nvSpPr>
        <p:spPr>
          <a:xfrm>
            <a:off x="9976987" y="5496269"/>
            <a:ext cx="557049" cy="1401351"/>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Up 13">
            <a:extLst>
              <a:ext uri="{FF2B5EF4-FFF2-40B4-BE49-F238E27FC236}">
                <a16:creationId xmlns:a16="http://schemas.microsoft.com/office/drawing/2014/main" id="{B81A27A8-E898-3645-9E2E-DD415CF83A13}"/>
              </a:ext>
            </a:extLst>
          </p:cNvPr>
          <p:cNvSpPr/>
          <p:nvPr/>
        </p:nvSpPr>
        <p:spPr>
          <a:xfrm rot="16200000">
            <a:off x="7901820" y="772326"/>
            <a:ext cx="557049" cy="1877433"/>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ack background with blue text&#10;&#10;AI-generated content may be incorrect.">
            <a:extLst>
              <a:ext uri="{FF2B5EF4-FFF2-40B4-BE49-F238E27FC236}">
                <a16:creationId xmlns:a16="http://schemas.microsoft.com/office/drawing/2014/main" id="{297B581C-A04F-C39B-D427-4BDA10BBD255}"/>
              </a:ext>
            </a:extLst>
          </p:cNvPr>
          <p:cNvPicPr>
            <a:picLocks noChangeAspect="1"/>
          </p:cNvPicPr>
          <p:nvPr/>
        </p:nvPicPr>
        <p:blipFill>
          <a:blip r:embed="rId5"/>
          <a:stretch>
            <a:fillRect/>
          </a:stretch>
        </p:blipFill>
        <p:spPr>
          <a:xfrm>
            <a:off x="148815" y="6082198"/>
            <a:ext cx="1843924" cy="565291"/>
          </a:xfrm>
          <a:prstGeom prst="rect">
            <a:avLst/>
          </a:prstGeom>
        </p:spPr>
      </p:pic>
    </p:spTree>
    <p:extLst>
      <p:ext uri="{BB962C8B-B14F-4D97-AF65-F5344CB8AC3E}">
        <p14:creationId xmlns:p14="http://schemas.microsoft.com/office/powerpoint/2010/main" val="307440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Self Care Morning photo and picture">
            <a:extLst>
              <a:ext uri="{FF2B5EF4-FFF2-40B4-BE49-F238E27FC236}">
                <a16:creationId xmlns:a16="http://schemas.microsoft.com/office/drawing/2014/main" id="{F6E374BB-866D-7BE3-C347-4B33DAD16A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0"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5EC0947-A20C-BD42-9544-234A43F7B75F}"/>
              </a:ext>
            </a:extLst>
          </p:cNvPr>
          <p:cNvSpPr txBox="1"/>
          <p:nvPr/>
        </p:nvSpPr>
        <p:spPr>
          <a:xfrm>
            <a:off x="2531130" y="2119080"/>
            <a:ext cx="6906416" cy="2619839"/>
          </a:xfrm>
          <a:prstGeom prst="rect">
            <a:avLst/>
          </a:prstGeom>
        </p:spPr>
        <p:txBody>
          <a:bodyPr vert="horz" lIns="91440" tIns="45720" rIns="91440" bIns="45720" rtlCol="0" anchor="ctr">
            <a:normAutofit/>
          </a:bodyPr>
          <a:lstStyle/>
          <a:p>
            <a:pPr>
              <a:lnSpc>
                <a:spcPct val="90000"/>
              </a:lnSpc>
              <a:spcAft>
                <a:spcPts val="600"/>
              </a:spcAft>
            </a:pPr>
            <a:r>
              <a:rPr lang="en-US" sz="3600" b="1" dirty="0">
                <a:solidFill>
                  <a:srgbClr val="002060"/>
                </a:solidFill>
                <a:latin typeface="Helvetica" panose="020B0604020202020204" pitchFamily="34" charset="0"/>
                <a:cs typeface="Helvetica" panose="020B0604020202020204" pitchFamily="34" charset="0"/>
              </a:rPr>
              <a:t>What are some care plan considerations for yourself?</a:t>
            </a:r>
          </a:p>
          <a:p>
            <a:pPr>
              <a:lnSpc>
                <a:spcPct val="90000"/>
              </a:lnSpc>
              <a:spcAft>
                <a:spcPts val="600"/>
              </a:spcAft>
            </a:pPr>
            <a:endParaRPr lang="en-US" sz="3600" b="1" dirty="0">
              <a:solidFill>
                <a:srgbClr val="002060"/>
              </a:solidFill>
              <a:latin typeface="Helvetica" panose="020B0604020202020204" pitchFamily="34" charset="0"/>
              <a:cs typeface="Helvetica" panose="020B0604020202020204" pitchFamily="34" charset="0"/>
            </a:endParaRPr>
          </a:p>
          <a:p>
            <a:pPr>
              <a:lnSpc>
                <a:spcPct val="90000"/>
              </a:lnSpc>
              <a:spcAft>
                <a:spcPts val="600"/>
              </a:spcAft>
            </a:pPr>
            <a:endParaRPr lang="en-US" sz="3600" b="1" dirty="0">
              <a:solidFill>
                <a:srgbClr val="002060"/>
              </a:solidFill>
              <a:latin typeface="Helvetica" panose="020B0604020202020204" pitchFamily="34" charset="0"/>
              <a:cs typeface="Helvetica" panose="020B0604020202020204" pitchFamily="34" charset="0"/>
            </a:endParaRPr>
          </a:p>
        </p:txBody>
      </p:sp>
      <p:sp>
        <p:nvSpPr>
          <p:cNvPr id="2" name="Right Triangle 1">
            <a:extLst>
              <a:ext uri="{FF2B5EF4-FFF2-40B4-BE49-F238E27FC236}">
                <a16:creationId xmlns:a16="http://schemas.microsoft.com/office/drawing/2014/main" id="{DB630383-2352-D2DF-3306-37AB0431CCEC}"/>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a:extLst>
              <a:ext uri="{FF2B5EF4-FFF2-40B4-BE49-F238E27FC236}">
                <a16:creationId xmlns:a16="http://schemas.microsoft.com/office/drawing/2014/main" id="{482429D8-B191-CA12-3E64-0A1D9D815279}"/>
              </a:ext>
            </a:extLst>
          </p:cNvPr>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blue text&#10;&#10;AI-generated content may be incorrect.">
            <a:extLst>
              <a:ext uri="{FF2B5EF4-FFF2-40B4-BE49-F238E27FC236}">
                <a16:creationId xmlns:a16="http://schemas.microsoft.com/office/drawing/2014/main" id="{1703587D-E8A8-8A0F-A0F0-65D79AD7639F}"/>
              </a:ext>
            </a:extLst>
          </p:cNvPr>
          <p:cNvPicPr>
            <a:picLocks noChangeAspect="1"/>
          </p:cNvPicPr>
          <p:nvPr/>
        </p:nvPicPr>
        <p:blipFill>
          <a:blip r:embed="rId3"/>
          <a:stretch>
            <a:fillRect/>
          </a:stretch>
        </p:blipFill>
        <p:spPr>
          <a:xfrm>
            <a:off x="10159022" y="6137549"/>
            <a:ext cx="1843924" cy="565291"/>
          </a:xfrm>
          <a:prstGeom prst="rect">
            <a:avLst/>
          </a:prstGeom>
        </p:spPr>
      </p:pic>
    </p:spTree>
    <p:extLst>
      <p:ext uri="{BB962C8B-B14F-4D97-AF65-F5344CB8AC3E}">
        <p14:creationId xmlns:p14="http://schemas.microsoft.com/office/powerpoint/2010/main" val="24822261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94B03-01C8-0E2D-B9A2-8F2DFB964380}"/>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0AD98C52-C798-80E3-08A9-1ECD91627260}"/>
              </a:ext>
            </a:extLst>
          </p:cNvPr>
          <p:cNvGrpSpPr/>
          <p:nvPr/>
        </p:nvGrpSpPr>
        <p:grpSpPr>
          <a:xfrm>
            <a:off x="-239011" y="762659"/>
            <a:ext cx="417376" cy="639458"/>
            <a:chOff x="-212378" y="579598"/>
            <a:chExt cx="417376" cy="639458"/>
          </a:xfrm>
        </p:grpSpPr>
        <p:sp>
          <p:nvSpPr>
            <p:cNvPr id="6" name="Right Triangle 5">
              <a:extLst>
                <a:ext uri="{FF2B5EF4-FFF2-40B4-BE49-F238E27FC236}">
                  <a16:creationId xmlns:a16="http://schemas.microsoft.com/office/drawing/2014/main" id="{1AA91838-C87F-4B3F-08CA-734A0F5BD6AE}"/>
                </a:ext>
              </a:extLst>
            </p:cNvPr>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3524A63B-E64C-4CE7-0286-72D6A4D64049}"/>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itle 1">
            <a:extLst>
              <a:ext uri="{FF2B5EF4-FFF2-40B4-BE49-F238E27FC236}">
                <a16:creationId xmlns:a16="http://schemas.microsoft.com/office/drawing/2014/main" id="{E6F81F01-48A8-0E12-EEDE-34B0436D4773}"/>
              </a:ext>
            </a:extLst>
          </p:cNvPr>
          <p:cNvSpPr txBox="1">
            <a:spLocks/>
          </p:cNvSpPr>
          <p:nvPr/>
        </p:nvSpPr>
        <p:spPr>
          <a:xfrm>
            <a:off x="264807" y="1758028"/>
            <a:ext cx="8931988" cy="702398"/>
          </a:xfrm>
          <a:prstGeom prst="rect">
            <a:avLst/>
          </a:prstGeom>
        </p:spPr>
        <p:txBody>
          <a:bodyPr vert="horz" lIns="91440" tIns="45720" rIns="91440" bIns="45720" rtlCol="0" anchor="ctr">
            <a:noAutofit/>
          </a:bodyPr>
          <a:lstStyle/>
          <a:p>
            <a:pPr algn="ctr">
              <a:lnSpc>
                <a:spcPct val="90000"/>
              </a:lnSpc>
              <a:spcBef>
                <a:spcPts val="1000"/>
              </a:spcBef>
              <a:defRPr/>
            </a:pPr>
            <a:endParaRPr lang="en-US" sz="4400" b="1" dirty="0">
              <a:solidFill>
                <a:srgbClr val="70B865"/>
              </a:solidFill>
              <a:latin typeface="Times New Roman" charset="0"/>
              <a:ea typeface="Times New Roman" charset="0"/>
              <a:cs typeface="Times New Roman" charset="0"/>
            </a:endParaRPr>
          </a:p>
        </p:txBody>
      </p:sp>
      <p:sp>
        <p:nvSpPr>
          <p:cNvPr id="4" name="TextBox 3">
            <a:extLst>
              <a:ext uri="{FF2B5EF4-FFF2-40B4-BE49-F238E27FC236}">
                <a16:creationId xmlns:a16="http://schemas.microsoft.com/office/drawing/2014/main" id="{B77A4251-210A-6F5A-FDFB-3CCAB0A64807}"/>
              </a:ext>
            </a:extLst>
          </p:cNvPr>
          <p:cNvSpPr txBox="1"/>
          <p:nvPr/>
        </p:nvSpPr>
        <p:spPr>
          <a:xfrm>
            <a:off x="381785" y="1855024"/>
            <a:ext cx="6878783" cy="5262979"/>
          </a:xfrm>
          <a:prstGeom prst="rect">
            <a:avLst/>
          </a:prstGeom>
          <a:noFill/>
        </p:spPr>
        <p:txBody>
          <a:bodyPr wrap="square">
            <a:spAutoFit/>
          </a:bodyPr>
          <a:lstStyle/>
          <a:p>
            <a:r>
              <a:rPr lang="en-US" sz="2800" dirty="0">
                <a:solidFill>
                  <a:srgbClr val="002060"/>
                </a:solidFill>
                <a:latin typeface="Helvetica" panose="020B0604020202020204" pitchFamily="34" charset="0"/>
                <a:cs typeface="Helvetica" panose="020B0604020202020204" pitchFamily="34" charset="0"/>
              </a:rPr>
              <a:t>Your experience matters:</a:t>
            </a:r>
          </a:p>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Your challenges are authentic and valid</a:t>
            </a:r>
          </a:p>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Your skills and dedication are valuable</a:t>
            </a:r>
          </a:p>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You deserve support and understanding</a:t>
            </a:r>
          </a:p>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There are resources available to help</a:t>
            </a:r>
          </a:p>
          <a:p>
            <a:pPr marL="457200" indent="-457200">
              <a:buFont typeface="Arial" panose="020B0604020202020204" pitchFamily="34" charset="0"/>
              <a:buChar char="•"/>
            </a:pPr>
            <a:r>
              <a:rPr lang="en-US" sz="2800" dirty="0">
                <a:solidFill>
                  <a:srgbClr val="002060"/>
                </a:solidFill>
                <a:latin typeface="Helvetica" panose="020B0604020202020204" pitchFamily="34" charset="0"/>
                <a:cs typeface="Helvetica" panose="020B0604020202020204" pitchFamily="34" charset="0"/>
              </a:rPr>
              <a:t>Connecting, getting support and help, speaking up can lead to positive change</a:t>
            </a:r>
          </a:p>
          <a:p>
            <a:pPr marL="457200" indent="-457200">
              <a:buFont typeface="Arial" panose="020B0604020202020204" pitchFamily="34" charset="0"/>
              <a:buChar char="•"/>
            </a:pPr>
            <a:endParaRPr lang="en-US" sz="2800" dirty="0">
              <a:solidFill>
                <a:srgbClr val="002060"/>
              </a:solidFill>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endParaRPr lang="en-US" sz="2800" dirty="0">
              <a:solidFill>
                <a:srgbClr val="002060"/>
              </a:solidFill>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endParaRPr lang="en-US" sz="2800" dirty="0">
              <a:solidFill>
                <a:srgbClr val="002060"/>
              </a:solidFill>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0670489E-6F8F-0491-C3F6-5CBBCF966DE5}"/>
              </a:ext>
            </a:extLst>
          </p:cNvPr>
          <p:cNvSpPr txBox="1"/>
          <p:nvPr/>
        </p:nvSpPr>
        <p:spPr>
          <a:xfrm>
            <a:off x="498762" y="513578"/>
            <a:ext cx="6109854" cy="769441"/>
          </a:xfrm>
          <a:prstGeom prst="rect">
            <a:avLst/>
          </a:prstGeom>
          <a:noFill/>
        </p:spPr>
        <p:txBody>
          <a:bodyPr wrap="square">
            <a:spAutoFit/>
          </a:bodyPr>
          <a:lstStyle/>
          <a:p>
            <a:r>
              <a:rPr lang="en-US" sz="4400" b="1" dirty="0">
                <a:solidFill>
                  <a:srgbClr val="002060"/>
                </a:solidFill>
                <a:latin typeface="Helvetica" panose="020B0604020202020204" pitchFamily="34" charset="0"/>
                <a:cs typeface="Helvetica" panose="020B0604020202020204" pitchFamily="34" charset="0"/>
              </a:rPr>
              <a:t>You Are Not Alone </a:t>
            </a:r>
            <a:endParaRPr lang="en-US" sz="4400" b="1" dirty="0">
              <a:latin typeface="Helvetica" panose="020B0604020202020204" pitchFamily="34" charset="0"/>
              <a:cs typeface="Helvetica" panose="020B0604020202020204" pitchFamily="34" charset="0"/>
            </a:endParaRPr>
          </a:p>
        </p:txBody>
      </p:sp>
      <p:pic>
        <p:nvPicPr>
          <p:cNvPr id="13" name="Picture 12" descr="A foot prints in the sand&#10;&#10;AI-generated content may be incorrect.">
            <a:extLst>
              <a:ext uri="{FF2B5EF4-FFF2-40B4-BE49-F238E27FC236}">
                <a16:creationId xmlns:a16="http://schemas.microsoft.com/office/drawing/2014/main" id="{79A96AEC-CF16-0257-673F-81BC9B0444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7545" y="345399"/>
            <a:ext cx="4625401" cy="6167201"/>
          </a:xfrm>
          <a:prstGeom prst="rect">
            <a:avLst/>
          </a:prstGeom>
        </p:spPr>
      </p:pic>
      <p:pic>
        <p:nvPicPr>
          <p:cNvPr id="2" name="Picture 1" descr="A black background with blue text&#10;&#10;AI-generated content may be incorrect.">
            <a:extLst>
              <a:ext uri="{FF2B5EF4-FFF2-40B4-BE49-F238E27FC236}">
                <a16:creationId xmlns:a16="http://schemas.microsoft.com/office/drawing/2014/main" id="{D773FD9B-FDB2-A675-C8A6-EDE1CA889573}"/>
              </a:ext>
            </a:extLst>
          </p:cNvPr>
          <p:cNvPicPr>
            <a:picLocks noChangeAspect="1"/>
          </p:cNvPicPr>
          <p:nvPr/>
        </p:nvPicPr>
        <p:blipFill>
          <a:blip r:embed="rId4"/>
          <a:stretch>
            <a:fillRect/>
          </a:stretch>
        </p:blipFill>
        <p:spPr>
          <a:xfrm>
            <a:off x="264807" y="6291600"/>
            <a:ext cx="1843924" cy="441999"/>
          </a:xfrm>
          <a:prstGeom prst="rect">
            <a:avLst/>
          </a:prstGeom>
        </p:spPr>
      </p:pic>
    </p:spTree>
    <p:extLst>
      <p:ext uri="{BB962C8B-B14F-4D97-AF65-F5344CB8AC3E}">
        <p14:creationId xmlns:p14="http://schemas.microsoft.com/office/powerpoint/2010/main" val="234469406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window, building&#10;&#10;Description automatically generated">
            <a:extLst>
              <a:ext uri="{FF2B5EF4-FFF2-40B4-BE49-F238E27FC236}">
                <a16:creationId xmlns:a16="http://schemas.microsoft.com/office/drawing/2014/main" id="{2125FB98-14D2-D57B-E85F-0C4DB0B83E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383" r="4" b="26457"/>
          <a:stretch/>
        </p:blipFill>
        <p:spPr>
          <a:xfrm>
            <a:off x="2363393" y="4669844"/>
            <a:ext cx="4989302" cy="1914464"/>
          </a:xfrm>
          <a:prstGeom prst="rect">
            <a:avLst/>
          </a:prstGeom>
        </p:spPr>
      </p:pic>
      <p:pic>
        <p:nvPicPr>
          <p:cNvPr id="1026" name="Picture 2" descr="brown building under blue sky">
            <a:extLst>
              <a:ext uri="{FF2B5EF4-FFF2-40B4-BE49-F238E27FC236}">
                <a16:creationId xmlns:a16="http://schemas.microsoft.com/office/drawing/2014/main" id="{D432F611-5C68-0A4F-6508-BCC5734420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895" r="1" b="21608"/>
          <a:stretch/>
        </p:blipFill>
        <p:spPr bwMode="auto">
          <a:xfrm>
            <a:off x="7425811" y="403395"/>
            <a:ext cx="4730448" cy="61809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people on bikes&#10;&#10;Description automatically generated with low confidence">
            <a:extLst>
              <a:ext uri="{FF2B5EF4-FFF2-40B4-BE49-F238E27FC236}">
                <a16:creationId xmlns:a16="http://schemas.microsoft.com/office/drawing/2014/main" id="{BD48D6AF-7BE7-717B-FCA1-660F51EBB3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2910"/>
          <a:stretch/>
        </p:blipFill>
        <p:spPr>
          <a:xfrm rot="5400000">
            <a:off x="4024584" y="1279936"/>
            <a:ext cx="4125014" cy="2384978"/>
          </a:xfrm>
          <a:prstGeom prst="rect">
            <a:avLst/>
          </a:prstGeom>
        </p:spPr>
      </p:pic>
      <p:pic>
        <p:nvPicPr>
          <p:cNvPr id="7" name="Picture 6" descr="A picture containing outdoor, building, plant, tree&#10;&#10;Description automatically generated">
            <a:extLst>
              <a:ext uri="{FF2B5EF4-FFF2-40B4-BE49-F238E27FC236}">
                <a16:creationId xmlns:a16="http://schemas.microsoft.com/office/drawing/2014/main" id="{185D2459-7562-BB31-B41A-A9A4972A366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091" b="12671"/>
          <a:stretch/>
        </p:blipFill>
        <p:spPr>
          <a:xfrm rot="5400000" flipV="1">
            <a:off x="1470300" y="1279936"/>
            <a:ext cx="4171164" cy="2384978"/>
          </a:xfrm>
          <a:prstGeom prst="rect">
            <a:avLst/>
          </a:prstGeom>
        </p:spPr>
      </p:pic>
      <p:sp>
        <p:nvSpPr>
          <p:cNvPr id="2" name="TextBox 1">
            <a:extLst>
              <a:ext uri="{FF2B5EF4-FFF2-40B4-BE49-F238E27FC236}">
                <a16:creationId xmlns:a16="http://schemas.microsoft.com/office/drawing/2014/main" id="{3CF71257-C695-F135-3852-66112DBEA8FC}"/>
              </a:ext>
            </a:extLst>
          </p:cNvPr>
          <p:cNvSpPr txBox="1"/>
          <p:nvPr/>
        </p:nvSpPr>
        <p:spPr>
          <a:xfrm>
            <a:off x="7563269" y="423824"/>
            <a:ext cx="3924300" cy="1938992"/>
          </a:xfrm>
          <a:prstGeom prst="rect">
            <a:avLst/>
          </a:prstGeom>
          <a:noFill/>
        </p:spPr>
        <p:txBody>
          <a:bodyPr wrap="square" rtlCol="0">
            <a:spAutoFit/>
          </a:bodyPr>
          <a:lstStyle/>
          <a:p>
            <a:r>
              <a:rPr lang="en-US" sz="4000" b="1" dirty="0">
                <a:solidFill>
                  <a:srgbClr val="002060"/>
                </a:solidFill>
                <a:latin typeface="Helvetica" panose="020B0604020202020204" pitchFamily="34" charset="0"/>
                <a:cs typeface="Helvetica" panose="020B0604020202020204" pitchFamily="34" charset="0"/>
              </a:rPr>
              <a:t>Questions, Approaches, Ideas</a:t>
            </a:r>
          </a:p>
        </p:txBody>
      </p:sp>
      <p:pic>
        <p:nvPicPr>
          <p:cNvPr id="4" name="Picture 3" descr="A black background with blue text&#10;&#10;AI-generated content may be incorrect.">
            <a:extLst>
              <a:ext uri="{FF2B5EF4-FFF2-40B4-BE49-F238E27FC236}">
                <a16:creationId xmlns:a16="http://schemas.microsoft.com/office/drawing/2014/main" id="{78A37BBE-7A95-54EC-842A-B3ABD88B2C52}"/>
              </a:ext>
            </a:extLst>
          </p:cNvPr>
          <p:cNvPicPr>
            <a:picLocks noChangeAspect="1"/>
          </p:cNvPicPr>
          <p:nvPr/>
        </p:nvPicPr>
        <p:blipFill>
          <a:blip r:embed="rId7"/>
          <a:stretch>
            <a:fillRect/>
          </a:stretch>
        </p:blipFill>
        <p:spPr>
          <a:xfrm>
            <a:off x="264806" y="6293224"/>
            <a:ext cx="1837149" cy="440375"/>
          </a:xfrm>
          <a:prstGeom prst="rect">
            <a:avLst/>
          </a:prstGeom>
        </p:spPr>
      </p:pic>
    </p:spTree>
    <p:extLst>
      <p:ext uri="{BB962C8B-B14F-4D97-AF65-F5344CB8AC3E}">
        <p14:creationId xmlns:p14="http://schemas.microsoft.com/office/powerpoint/2010/main" val="5348705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4"/>
          <p:cNvSpPr/>
          <p:nvPr/>
        </p:nvSpPr>
        <p:spPr>
          <a:xfrm>
            <a:off x="0" y="6345464"/>
            <a:ext cx="3722867" cy="507585"/>
          </a:xfrm>
          <a:prstGeom prst="rect">
            <a:avLst/>
          </a:prstGeom>
          <a:solidFill>
            <a:srgbClr val="70B865"/>
          </a:solidFill>
          <a:ln>
            <a:solidFill>
              <a:srgbClr val="70B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0" y="-3"/>
            <a:ext cx="3733799" cy="6247592"/>
          </a:xfrm>
          <a:prstGeom prst="rect">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3" cstate="print">
            <a:alphaModFix amt="70000"/>
            <a:extLst>
              <a:ext uri="{28A0092B-C50C-407E-A947-70E740481C1C}">
                <a14:useLocalDpi xmlns:a14="http://schemas.microsoft.com/office/drawing/2010/main" val="0"/>
              </a:ext>
            </a:extLst>
          </a:blip>
          <a:stretch>
            <a:fillRect/>
          </a:stretch>
        </p:blipFill>
        <p:spPr>
          <a:xfrm>
            <a:off x="-854721" y="-25400"/>
            <a:ext cx="4590288" cy="4468368"/>
          </a:xfrm>
          <a:prstGeom prst="rect">
            <a:avLst/>
          </a:prstGeom>
        </p:spPr>
      </p:pic>
      <p:sp>
        <p:nvSpPr>
          <p:cNvPr id="9" name="Content Placeholder 2"/>
          <p:cNvSpPr txBox="1">
            <a:spLocks/>
          </p:cNvSpPr>
          <p:nvPr/>
        </p:nvSpPr>
        <p:spPr>
          <a:xfrm>
            <a:off x="8486472" y="1448385"/>
            <a:ext cx="3414722" cy="200953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u="none" strike="noStrike" kern="1200" cap="none" spc="0" normalizeH="0" baseline="0" noProof="0" dirty="0">
              <a:ln>
                <a:noFill/>
              </a:ln>
              <a:solidFill>
                <a:srgbClr val="0C234B"/>
              </a:solidFill>
              <a:effectLst/>
              <a:uLnTx/>
              <a:uFillTx/>
              <a:latin typeface="Helvetica" charset="0"/>
              <a:ea typeface="Helvetica" charset="0"/>
              <a:cs typeface="Helvetica" charset="0"/>
            </a:endParaRPr>
          </a:p>
        </p:txBody>
      </p:sp>
      <p:sp>
        <p:nvSpPr>
          <p:cNvPr id="16" name="Right Triangle 15"/>
          <p:cNvSpPr/>
          <p:nvPr/>
        </p:nvSpPr>
        <p:spPr>
          <a:xfrm rot="13495678">
            <a:off x="-212378" y="801680"/>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2F4CA7F0-BD60-4418-887F-8F09DC79ABFC}"/>
              </a:ext>
            </a:extLst>
          </p:cNvPr>
          <p:cNvSpPr txBox="1"/>
          <p:nvPr/>
        </p:nvSpPr>
        <p:spPr>
          <a:xfrm>
            <a:off x="3834684" y="270627"/>
            <a:ext cx="7263143" cy="830997"/>
          </a:xfrm>
          <a:prstGeom prst="rect">
            <a:avLst/>
          </a:prstGeom>
          <a:noFill/>
        </p:spPr>
        <p:txBody>
          <a:bodyPr wrap="square" rtlCol="0">
            <a:spAutoFit/>
          </a:bodyPr>
          <a:lstStyle/>
          <a:p>
            <a:r>
              <a:rPr lang="en-US" sz="4800" b="1" dirty="0">
                <a:solidFill>
                  <a:srgbClr val="00B050"/>
                </a:solidFill>
                <a:latin typeface="Helvetica" panose="020B0604020202020204" pitchFamily="34" charset="0"/>
                <a:cs typeface="Helvetica" panose="020B0604020202020204" pitchFamily="34" charset="0"/>
              </a:rPr>
              <a:t>Thank you!</a:t>
            </a:r>
          </a:p>
        </p:txBody>
      </p:sp>
      <p:sp>
        <p:nvSpPr>
          <p:cNvPr id="7" name="TextBox 6">
            <a:extLst>
              <a:ext uri="{FF2B5EF4-FFF2-40B4-BE49-F238E27FC236}">
                <a16:creationId xmlns:a16="http://schemas.microsoft.com/office/drawing/2014/main" id="{FB16EAC2-2E03-0D2C-4B76-081667E8A50C}"/>
              </a:ext>
            </a:extLst>
          </p:cNvPr>
          <p:cNvSpPr txBox="1"/>
          <p:nvPr/>
        </p:nvSpPr>
        <p:spPr>
          <a:xfrm>
            <a:off x="7755486" y="5009505"/>
            <a:ext cx="3937518" cy="800219"/>
          </a:xfrm>
          <a:prstGeom prst="rect">
            <a:avLst/>
          </a:prstGeom>
          <a:noFill/>
        </p:spPr>
        <p:txBody>
          <a:bodyPr wrap="square" rtlCol="0">
            <a:spAutoFit/>
          </a:bodyPr>
          <a:lstStyle/>
          <a:p>
            <a:r>
              <a:rPr lang="en-US" sz="2800" dirty="0">
                <a:hlinkClick r:id="rId4"/>
              </a:rPr>
              <a:t>elawless@arizona.edu</a:t>
            </a:r>
            <a:endParaRPr lang="en-US" sz="2800" dirty="0"/>
          </a:p>
          <a:p>
            <a:r>
              <a:rPr lang="en-US" dirty="0"/>
              <a:t>520-621-9870</a:t>
            </a:r>
          </a:p>
        </p:txBody>
      </p:sp>
      <p:sp>
        <p:nvSpPr>
          <p:cNvPr id="8" name="TextBox 7">
            <a:extLst>
              <a:ext uri="{FF2B5EF4-FFF2-40B4-BE49-F238E27FC236}">
                <a16:creationId xmlns:a16="http://schemas.microsoft.com/office/drawing/2014/main" id="{4C1FF054-2C07-E223-29A4-C0D307A1C14D}"/>
              </a:ext>
            </a:extLst>
          </p:cNvPr>
          <p:cNvSpPr txBox="1"/>
          <p:nvPr/>
        </p:nvSpPr>
        <p:spPr>
          <a:xfrm>
            <a:off x="95101" y="4961449"/>
            <a:ext cx="3937518" cy="584775"/>
          </a:xfrm>
          <a:prstGeom prst="rect">
            <a:avLst/>
          </a:prstGeom>
          <a:noFill/>
        </p:spPr>
        <p:txBody>
          <a:bodyPr wrap="square" rtlCol="0">
            <a:spAutoFit/>
          </a:bodyPr>
          <a:lstStyle/>
          <a:p>
            <a:r>
              <a:rPr lang="en-US" sz="3200" dirty="0">
                <a:solidFill>
                  <a:schemeClr val="bg1"/>
                </a:solidFill>
              </a:rPr>
              <a:t>lifework.arizona.edu</a:t>
            </a:r>
            <a:endParaRPr lang="en-US" sz="3200" dirty="0"/>
          </a:p>
        </p:txBody>
      </p:sp>
      <p:pic>
        <p:nvPicPr>
          <p:cNvPr id="11" name="Picture 10" descr="A person putting on a hat to a person">
            <a:extLst>
              <a:ext uri="{FF2B5EF4-FFF2-40B4-BE49-F238E27FC236}">
                <a16:creationId xmlns:a16="http://schemas.microsoft.com/office/drawing/2014/main" id="{EA1748A2-8FB7-AA88-6317-6753A85FA6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785" r="2" b="36227"/>
          <a:stretch/>
        </p:blipFill>
        <p:spPr>
          <a:xfrm>
            <a:off x="8867001" y="0"/>
            <a:ext cx="3324999" cy="2290844"/>
          </a:xfrm>
          <a:prstGeom prst="rect">
            <a:avLst/>
          </a:prstGeom>
        </p:spPr>
      </p:pic>
      <p:pic>
        <p:nvPicPr>
          <p:cNvPr id="12" name="Picture 11" descr="A picture containing human face, clothing, person, indoor&#10;&#10;Description automatically generated">
            <a:extLst>
              <a:ext uri="{FF2B5EF4-FFF2-40B4-BE49-F238E27FC236}">
                <a16:creationId xmlns:a16="http://schemas.microsoft.com/office/drawing/2014/main" id="{59D08A24-AFFC-07BA-5B98-61EC820A6A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5346" y="2208784"/>
            <a:ext cx="3420770" cy="2282414"/>
          </a:xfrm>
          <a:prstGeom prst="rect">
            <a:avLst/>
          </a:prstGeom>
        </p:spPr>
      </p:pic>
      <p:pic>
        <p:nvPicPr>
          <p:cNvPr id="13" name="Picture 12" descr="A person in scrubs working on a computer&#10;&#10;Description automatically generated with low confidence">
            <a:extLst>
              <a:ext uri="{FF2B5EF4-FFF2-40B4-BE49-F238E27FC236}">
                <a16:creationId xmlns:a16="http://schemas.microsoft.com/office/drawing/2014/main" id="{7C6F7109-1C39-20D7-6B32-4D8A3111E6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22867" y="4540843"/>
            <a:ext cx="3453476" cy="2297384"/>
          </a:xfrm>
          <a:prstGeom prst="rect">
            <a:avLst/>
          </a:prstGeom>
        </p:spPr>
      </p:pic>
      <p:pic>
        <p:nvPicPr>
          <p:cNvPr id="15" name="Picture 14" descr="A black background with blue text&#10;&#10;AI-generated content may be incorrect.">
            <a:extLst>
              <a:ext uri="{FF2B5EF4-FFF2-40B4-BE49-F238E27FC236}">
                <a16:creationId xmlns:a16="http://schemas.microsoft.com/office/drawing/2014/main" id="{6677D749-8970-DD85-2C34-BE19F7A11498}"/>
              </a:ext>
            </a:extLst>
          </p:cNvPr>
          <p:cNvPicPr>
            <a:picLocks noChangeAspect="1"/>
          </p:cNvPicPr>
          <p:nvPr/>
        </p:nvPicPr>
        <p:blipFill>
          <a:blip r:embed="rId8"/>
          <a:stretch>
            <a:fillRect/>
          </a:stretch>
        </p:blipFill>
        <p:spPr>
          <a:xfrm>
            <a:off x="10159022" y="6137549"/>
            <a:ext cx="1843924" cy="565291"/>
          </a:xfrm>
          <a:prstGeom prst="rect">
            <a:avLst/>
          </a:prstGeom>
        </p:spPr>
      </p:pic>
    </p:spTree>
    <p:extLst>
      <p:ext uri="{BB962C8B-B14F-4D97-AF65-F5344CB8AC3E}">
        <p14:creationId xmlns:p14="http://schemas.microsoft.com/office/powerpoint/2010/main" val="1165000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Triangle 9"/>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54B1A6AF-F84D-B842-AC7D-6BBB349AE9F8}"/>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Title 1"/>
          <p:cNvSpPr txBox="1">
            <a:spLocks/>
          </p:cNvSpPr>
          <p:nvPr/>
        </p:nvSpPr>
        <p:spPr>
          <a:xfrm>
            <a:off x="1195872" y="307970"/>
            <a:ext cx="10816499" cy="775446"/>
          </a:xfrm>
          <a:prstGeom prst="rect">
            <a:avLst/>
          </a:prstGeom>
        </p:spPr>
        <p:txBody>
          <a:bodyPr vert="horz" lIns="91440" tIns="45720" rIns="91440" bIns="45720" rtlCol="0" anchor="ctr">
            <a:noAutofit/>
          </a:bodyPr>
          <a:lstStyle/>
          <a:p>
            <a:endParaRPr lang="en-US" sz="3600" b="1" dirty="0">
              <a:solidFill>
                <a:srgbClr val="70B865"/>
              </a:solidFill>
              <a:latin typeface="Helvetica" panose="020B0604020202020204" pitchFamily="34" charset="0"/>
              <a:cs typeface="Helvetica" panose="020B0604020202020204" pitchFamily="34" charset="0"/>
            </a:endParaRPr>
          </a:p>
        </p:txBody>
      </p:sp>
      <p:sp>
        <p:nvSpPr>
          <p:cNvPr id="16" name="Arrow: Down 15">
            <a:extLst>
              <a:ext uri="{FF2B5EF4-FFF2-40B4-BE49-F238E27FC236}">
                <a16:creationId xmlns:a16="http://schemas.microsoft.com/office/drawing/2014/main" id="{2D0357AC-836B-070A-2F29-A2328DAFC494}"/>
              </a:ext>
            </a:extLst>
          </p:cNvPr>
          <p:cNvSpPr/>
          <p:nvPr/>
        </p:nvSpPr>
        <p:spPr>
          <a:xfrm rot="16200000">
            <a:off x="5959570" y="-2311190"/>
            <a:ext cx="419100" cy="722017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23C427D-3BE2-FBB4-5751-93D73DD3B1F7}"/>
              </a:ext>
            </a:extLst>
          </p:cNvPr>
          <p:cNvSpPr txBox="1"/>
          <p:nvPr/>
        </p:nvSpPr>
        <p:spPr>
          <a:xfrm>
            <a:off x="1608004" y="1214200"/>
            <a:ext cx="974582" cy="461665"/>
          </a:xfrm>
          <a:prstGeom prst="rect">
            <a:avLst/>
          </a:prstGeom>
          <a:noFill/>
        </p:spPr>
        <p:txBody>
          <a:bodyPr wrap="square" rtlCol="0">
            <a:spAutoFit/>
          </a:bodyPr>
          <a:lstStyle/>
          <a:p>
            <a:r>
              <a:rPr lang="en-US" sz="2400" b="1" dirty="0">
                <a:solidFill>
                  <a:srgbClr val="002060"/>
                </a:solidFill>
                <a:latin typeface="Helvetica" panose="020B0604020202020204"/>
                <a:cs typeface="Helvetica" panose="020B0604020202020204"/>
              </a:rPr>
              <a:t>Birth </a:t>
            </a:r>
          </a:p>
        </p:txBody>
      </p:sp>
      <p:sp>
        <p:nvSpPr>
          <p:cNvPr id="18" name="TextBox 17">
            <a:extLst>
              <a:ext uri="{FF2B5EF4-FFF2-40B4-BE49-F238E27FC236}">
                <a16:creationId xmlns:a16="http://schemas.microsoft.com/office/drawing/2014/main" id="{ABB9BA32-F098-50EA-111A-1DAB5CC61EB4}"/>
              </a:ext>
            </a:extLst>
          </p:cNvPr>
          <p:cNvSpPr txBox="1"/>
          <p:nvPr/>
        </p:nvSpPr>
        <p:spPr>
          <a:xfrm>
            <a:off x="9900988" y="1083416"/>
            <a:ext cx="2291012" cy="830997"/>
          </a:xfrm>
          <a:prstGeom prst="rect">
            <a:avLst/>
          </a:prstGeom>
          <a:noFill/>
        </p:spPr>
        <p:txBody>
          <a:bodyPr wrap="none" rtlCol="0">
            <a:spAutoFit/>
          </a:bodyPr>
          <a:lstStyle/>
          <a:p>
            <a:r>
              <a:rPr lang="en-US" sz="2400" b="1" dirty="0">
                <a:solidFill>
                  <a:srgbClr val="002060"/>
                </a:solidFill>
                <a:latin typeface="Helvetica" panose="020B0604020202020204"/>
                <a:cs typeface="Helvetica" panose="020B0604020202020204"/>
              </a:rPr>
              <a:t>End of Life &amp;</a:t>
            </a:r>
          </a:p>
          <a:p>
            <a:r>
              <a:rPr lang="en-US" sz="2400" b="1" dirty="0">
                <a:solidFill>
                  <a:srgbClr val="002060"/>
                </a:solidFill>
                <a:latin typeface="Helvetica" panose="020B0604020202020204"/>
                <a:cs typeface="Helvetica" panose="020B0604020202020204"/>
              </a:rPr>
              <a:t>Bereavement  </a:t>
            </a:r>
          </a:p>
        </p:txBody>
      </p:sp>
      <p:sp>
        <p:nvSpPr>
          <p:cNvPr id="22" name="Arrow: Down 21">
            <a:extLst>
              <a:ext uri="{FF2B5EF4-FFF2-40B4-BE49-F238E27FC236}">
                <a16:creationId xmlns:a16="http://schemas.microsoft.com/office/drawing/2014/main" id="{372BD4F4-8168-9997-8AEC-B845EEB17978}"/>
              </a:ext>
            </a:extLst>
          </p:cNvPr>
          <p:cNvSpPr/>
          <p:nvPr/>
        </p:nvSpPr>
        <p:spPr>
          <a:xfrm rot="16200000">
            <a:off x="5959571" y="-2003374"/>
            <a:ext cx="419100" cy="7220178"/>
          </a:xfrm>
          <a:prstGeom prst="downArrow">
            <a:avLst/>
          </a:prstGeom>
          <a:solidFill>
            <a:srgbClr val="70B8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0ABF18C-E26B-D0E9-8013-11A7320DFC36}"/>
              </a:ext>
            </a:extLst>
          </p:cNvPr>
          <p:cNvSpPr txBox="1"/>
          <p:nvPr/>
        </p:nvSpPr>
        <p:spPr>
          <a:xfrm>
            <a:off x="1195872" y="75386"/>
            <a:ext cx="8986982" cy="1015663"/>
          </a:xfrm>
          <a:prstGeom prst="rect">
            <a:avLst/>
          </a:prstGeom>
          <a:noFill/>
        </p:spPr>
        <p:txBody>
          <a:bodyPr wrap="square" rtlCol="0">
            <a:spAutoFit/>
          </a:bodyPr>
          <a:lstStyle/>
          <a:p>
            <a:pPr algn="ctr"/>
            <a:r>
              <a:rPr lang="en-US" sz="2000" b="1" dirty="0">
                <a:solidFill>
                  <a:srgbClr val="002060"/>
                </a:solidFill>
                <a:latin typeface="Helvetica" panose="020B0604020202020204"/>
                <a:cs typeface="Helvetica" panose="020B0604020202020204"/>
              </a:rPr>
              <a:t>University of Arizona: Life and Work Connections </a:t>
            </a:r>
          </a:p>
          <a:p>
            <a:pPr algn="ctr"/>
            <a:r>
              <a:rPr lang="en-US" sz="2000" b="1" dirty="0">
                <a:solidFill>
                  <a:srgbClr val="002060"/>
                </a:solidFill>
                <a:latin typeface="Helvetica" panose="020B0604020202020204"/>
                <a:cs typeface="Helvetica" panose="020B0604020202020204"/>
              </a:rPr>
              <a:t>Dependent Care Services </a:t>
            </a:r>
          </a:p>
          <a:p>
            <a:pPr algn="ctr"/>
            <a:r>
              <a:rPr lang="en-US" sz="2000" b="1" dirty="0">
                <a:solidFill>
                  <a:srgbClr val="002060"/>
                </a:solidFill>
                <a:latin typeface="Helvetica" panose="020B0604020202020204"/>
                <a:cs typeface="Helvetica" panose="020B0604020202020204"/>
              </a:rPr>
              <a:t>Aging &amp; Caregiving Through Life's Chapters</a:t>
            </a:r>
          </a:p>
        </p:txBody>
      </p:sp>
      <p:graphicFrame>
        <p:nvGraphicFramePr>
          <p:cNvPr id="4" name="Diagram 3">
            <a:extLst>
              <a:ext uri="{FF2B5EF4-FFF2-40B4-BE49-F238E27FC236}">
                <a16:creationId xmlns:a16="http://schemas.microsoft.com/office/drawing/2014/main" id="{10C88EB6-92D3-5378-9421-2B8B6A9C5336}"/>
              </a:ext>
            </a:extLst>
          </p:cNvPr>
          <p:cNvGraphicFramePr/>
          <p:nvPr/>
        </p:nvGraphicFramePr>
        <p:xfrm>
          <a:off x="3418429" y="1666698"/>
          <a:ext cx="4871200" cy="51003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Arrow: Down 14">
            <a:extLst>
              <a:ext uri="{FF2B5EF4-FFF2-40B4-BE49-F238E27FC236}">
                <a16:creationId xmlns:a16="http://schemas.microsoft.com/office/drawing/2014/main" id="{48D0677E-C818-BADD-8E1C-C8300D8F5BC1}"/>
              </a:ext>
            </a:extLst>
          </p:cNvPr>
          <p:cNvSpPr/>
          <p:nvPr/>
        </p:nvSpPr>
        <p:spPr>
          <a:xfrm rot="10800000">
            <a:off x="2095295" y="1983682"/>
            <a:ext cx="852211" cy="417691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Arrow: Down 25">
            <a:extLst>
              <a:ext uri="{FF2B5EF4-FFF2-40B4-BE49-F238E27FC236}">
                <a16:creationId xmlns:a16="http://schemas.microsoft.com/office/drawing/2014/main" id="{EFD337B3-6BFF-0AFD-1066-4449CD3A7B1C}"/>
              </a:ext>
            </a:extLst>
          </p:cNvPr>
          <p:cNvSpPr/>
          <p:nvPr/>
        </p:nvSpPr>
        <p:spPr>
          <a:xfrm>
            <a:off x="8926997" y="1999229"/>
            <a:ext cx="852211" cy="4176917"/>
          </a:xfrm>
          <a:prstGeom prst="downArrow">
            <a:avLst/>
          </a:prstGeom>
          <a:solidFill>
            <a:srgbClr val="70B8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CF1D62C8-7208-03BF-90FE-46472BC398C0}"/>
              </a:ext>
            </a:extLst>
          </p:cNvPr>
          <p:cNvSpPr txBox="1"/>
          <p:nvPr/>
        </p:nvSpPr>
        <p:spPr>
          <a:xfrm rot="16200000">
            <a:off x="168682" y="4078563"/>
            <a:ext cx="3702408" cy="461665"/>
          </a:xfrm>
          <a:prstGeom prst="rect">
            <a:avLst/>
          </a:prstGeom>
          <a:noFill/>
        </p:spPr>
        <p:txBody>
          <a:bodyPr wrap="square" rtlCol="0">
            <a:spAutoFit/>
          </a:bodyPr>
          <a:lstStyle/>
          <a:p>
            <a:r>
              <a:rPr lang="en-US" sz="2400" b="1" dirty="0">
                <a:solidFill>
                  <a:srgbClr val="002060"/>
                </a:solidFill>
                <a:latin typeface="Helvetica" panose="020B0604020202020204"/>
                <a:cs typeface="Helvetica" panose="020B0604020202020204"/>
              </a:rPr>
              <a:t>Care Recipient </a:t>
            </a:r>
          </a:p>
        </p:txBody>
      </p:sp>
      <p:sp>
        <p:nvSpPr>
          <p:cNvPr id="29" name="TextBox 28">
            <a:extLst>
              <a:ext uri="{FF2B5EF4-FFF2-40B4-BE49-F238E27FC236}">
                <a16:creationId xmlns:a16="http://schemas.microsoft.com/office/drawing/2014/main" id="{94B7A818-9CBA-F9F9-1586-0E675EB51680}"/>
              </a:ext>
            </a:extLst>
          </p:cNvPr>
          <p:cNvSpPr txBox="1"/>
          <p:nvPr/>
        </p:nvSpPr>
        <p:spPr>
          <a:xfrm rot="5400000">
            <a:off x="8750824" y="2802445"/>
            <a:ext cx="2166513" cy="461665"/>
          </a:xfrm>
          <a:prstGeom prst="rect">
            <a:avLst/>
          </a:prstGeom>
          <a:noFill/>
        </p:spPr>
        <p:txBody>
          <a:bodyPr wrap="square" rtlCol="0">
            <a:spAutoFit/>
          </a:bodyPr>
          <a:lstStyle/>
          <a:p>
            <a:r>
              <a:rPr lang="en-US" sz="2400" b="1" dirty="0">
                <a:solidFill>
                  <a:srgbClr val="002060"/>
                </a:solidFill>
                <a:latin typeface="Helvetica" panose="020B0604020202020204"/>
                <a:cs typeface="Helvetica" panose="020B0604020202020204"/>
              </a:rPr>
              <a:t>Caregiver </a:t>
            </a:r>
          </a:p>
        </p:txBody>
      </p:sp>
      <p:sp>
        <p:nvSpPr>
          <p:cNvPr id="30" name="Arrow: Curved Left 29">
            <a:extLst>
              <a:ext uri="{FF2B5EF4-FFF2-40B4-BE49-F238E27FC236}">
                <a16:creationId xmlns:a16="http://schemas.microsoft.com/office/drawing/2014/main" id="{FADD2B80-3387-A1C2-DBD8-F21F15185436}"/>
              </a:ext>
            </a:extLst>
          </p:cNvPr>
          <p:cNvSpPr/>
          <p:nvPr/>
        </p:nvSpPr>
        <p:spPr>
          <a:xfrm rot="10497304">
            <a:off x="2913633" y="2009594"/>
            <a:ext cx="1550254" cy="4434862"/>
          </a:xfrm>
          <a:prstGeom prst="curvedLeftArrow">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Arrow: Curved Left 30">
            <a:extLst>
              <a:ext uri="{FF2B5EF4-FFF2-40B4-BE49-F238E27FC236}">
                <a16:creationId xmlns:a16="http://schemas.microsoft.com/office/drawing/2014/main" id="{B868A66B-C4E5-C98F-8E66-20E9CFA6E092}"/>
              </a:ext>
            </a:extLst>
          </p:cNvPr>
          <p:cNvSpPr/>
          <p:nvPr/>
        </p:nvSpPr>
        <p:spPr>
          <a:xfrm>
            <a:off x="7470569" y="2033651"/>
            <a:ext cx="1550254" cy="4434862"/>
          </a:xfrm>
          <a:prstGeom prst="curvedLeftArrow">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 name="Picture 1" descr="A black background with blue text&#10;&#10;AI-generated content may be incorrect.">
            <a:extLst>
              <a:ext uri="{FF2B5EF4-FFF2-40B4-BE49-F238E27FC236}">
                <a16:creationId xmlns:a16="http://schemas.microsoft.com/office/drawing/2014/main" id="{195AB982-5296-2459-75B6-A8F8F34F518B}"/>
              </a:ext>
            </a:extLst>
          </p:cNvPr>
          <p:cNvPicPr>
            <a:picLocks noChangeAspect="1"/>
          </p:cNvPicPr>
          <p:nvPr/>
        </p:nvPicPr>
        <p:blipFill>
          <a:blip r:embed="rId8"/>
          <a:stretch>
            <a:fillRect/>
          </a:stretch>
        </p:blipFill>
        <p:spPr>
          <a:xfrm>
            <a:off x="10159022" y="6137549"/>
            <a:ext cx="1843924" cy="565291"/>
          </a:xfrm>
          <a:prstGeom prst="rect">
            <a:avLst/>
          </a:prstGeom>
        </p:spPr>
      </p:pic>
    </p:spTree>
    <p:extLst>
      <p:ext uri="{BB962C8B-B14F-4D97-AF65-F5344CB8AC3E}">
        <p14:creationId xmlns:p14="http://schemas.microsoft.com/office/powerpoint/2010/main" val="4110074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400BD-FBCC-A428-5D51-C62890A24BE0}"/>
            </a:ext>
          </a:extLst>
        </p:cNvPr>
        <p:cNvGrpSpPr/>
        <p:nvPr/>
      </p:nvGrpSpPr>
      <p:grpSpPr>
        <a:xfrm>
          <a:off x="0" y="0"/>
          <a:ext cx="0" cy="0"/>
          <a:chOff x="0" y="0"/>
          <a:chExt cx="0" cy="0"/>
        </a:xfrm>
      </p:grpSpPr>
      <p:sp>
        <p:nvSpPr>
          <p:cNvPr id="15" name="Right Triangle 14">
            <a:extLst>
              <a:ext uri="{FF2B5EF4-FFF2-40B4-BE49-F238E27FC236}">
                <a16:creationId xmlns:a16="http://schemas.microsoft.com/office/drawing/2014/main" id="{1484CA14-E017-CDCF-FED4-18107171A694}"/>
              </a:ext>
            </a:extLst>
          </p:cNvPr>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5">
            <a:extLst>
              <a:ext uri="{FF2B5EF4-FFF2-40B4-BE49-F238E27FC236}">
                <a16:creationId xmlns:a16="http://schemas.microsoft.com/office/drawing/2014/main" id="{793781A0-6856-AB9B-6B27-4FE2656A53F2}"/>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3DC8857-95F5-C798-5A73-61CEA82BD0C0}"/>
              </a:ext>
            </a:extLst>
          </p:cNvPr>
          <p:cNvSpPr txBox="1"/>
          <p:nvPr/>
        </p:nvSpPr>
        <p:spPr>
          <a:xfrm>
            <a:off x="526446" y="5867824"/>
            <a:ext cx="7836926" cy="923330"/>
          </a:xfrm>
          <a:prstGeom prst="rect">
            <a:avLst/>
          </a:prstGeom>
          <a:noFill/>
        </p:spPr>
        <p:txBody>
          <a:bodyPr wrap="square" rtlCol="0">
            <a:spAutoFit/>
          </a:bodyPr>
          <a:lstStyle/>
          <a:p>
            <a:r>
              <a:rPr lang="en-US" sz="5400" b="1" dirty="0">
                <a:solidFill>
                  <a:schemeClr val="bg1"/>
                </a:solidFill>
                <a:latin typeface="Helvetica" panose="020B0604020202020204" pitchFamily="34" charset="0"/>
                <a:cs typeface="Helvetica" panose="020B0604020202020204" pitchFamily="34" charset="0"/>
              </a:rPr>
              <a:t>Benefits of Caregiving</a:t>
            </a:r>
          </a:p>
        </p:txBody>
      </p:sp>
      <p:sp>
        <p:nvSpPr>
          <p:cNvPr id="9" name="TextBox 8">
            <a:extLst>
              <a:ext uri="{FF2B5EF4-FFF2-40B4-BE49-F238E27FC236}">
                <a16:creationId xmlns:a16="http://schemas.microsoft.com/office/drawing/2014/main" id="{176A4ACE-E4F4-7E90-0C27-64DD4A78C85D}"/>
              </a:ext>
            </a:extLst>
          </p:cNvPr>
          <p:cNvSpPr txBox="1"/>
          <p:nvPr/>
        </p:nvSpPr>
        <p:spPr>
          <a:xfrm>
            <a:off x="1458686" y="282714"/>
            <a:ext cx="10553644" cy="1077218"/>
          </a:xfrm>
          <a:prstGeom prst="rect">
            <a:avLst/>
          </a:prstGeom>
          <a:noFill/>
        </p:spPr>
        <p:txBody>
          <a:bodyPr wrap="square" rtlCol="0">
            <a:spAutoFit/>
          </a:bodyPr>
          <a:lstStyle/>
          <a:p>
            <a:r>
              <a:rPr lang="en-US" sz="3200" b="1" dirty="0">
                <a:solidFill>
                  <a:srgbClr val="002060"/>
                </a:solidFill>
                <a:latin typeface="Helvetica" panose="020B0604020202020204" pitchFamily="34" charset="0"/>
                <a:cs typeface="Helvetica" panose="020B0604020202020204" pitchFamily="34" charset="0"/>
              </a:rPr>
              <a:t>What are some considerations that you have with caregiving conversations? </a:t>
            </a:r>
          </a:p>
        </p:txBody>
      </p:sp>
      <p:pic>
        <p:nvPicPr>
          <p:cNvPr id="2" name="Picture 1" descr="A black background with blue text&#10;&#10;AI-generated content may be incorrect.">
            <a:extLst>
              <a:ext uri="{FF2B5EF4-FFF2-40B4-BE49-F238E27FC236}">
                <a16:creationId xmlns:a16="http://schemas.microsoft.com/office/drawing/2014/main" id="{20F3108E-58D2-604F-6504-1749EEFF3266}"/>
              </a:ext>
            </a:extLst>
          </p:cNvPr>
          <p:cNvPicPr>
            <a:picLocks noChangeAspect="1"/>
          </p:cNvPicPr>
          <p:nvPr/>
        </p:nvPicPr>
        <p:blipFill>
          <a:blip r:embed="rId3"/>
          <a:stretch>
            <a:fillRect/>
          </a:stretch>
        </p:blipFill>
        <p:spPr>
          <a:xfrm>
            <a:off x="10159022" y="6137549"/>
            <a:ext cx="1843924" cy="565291"/>
          </a:xfrm>
          <a:prstGeom prst="rect">
            <a:avLst/>
          </a:prstGeom>
        </p:spPr>
      </p:pic>
    </p:spTree>
    <p:extLst>
      <p:ext uri="{BB962C8B-B14F-4D97-AF65-F5344CB8AC3E}">
        <p14:creationId xmlns:p14="http://schemas.microsoft.com/office/powerpoint/2010/main" val="1866947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Triangle 9"/>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54B1A6AF-F84D-B842-AC7D-6BBB349AE9F8}"/>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BC14E14-98A6-44CE-B4B4-390EDC252B72}"/>
              </a:ext>
            </a:extLst>
          </p:cNvPr>
          <p:cNvSpPr txBox="1"/>
          <p:nvPr/>
        </p:nvSpPr>
        <p:spPr>
          <a:xfrm>
            <a:off x="885555" y="267880"/>
            <a:ext cx="7423843" cy="646331"/>
          </a:xfrm>
          <a:prstGeom prst="rect">
            <a:avLst/>
          </a:prstGeom>
          <a:noFill/>
        </p:spPr>
        <p:txBody>
          <a:bodyPr wrap="square" rtlCol="0">
            <a:spAutoFit/>
          </a:bodyPr>
          <a:lstStyle/>
          <a:p>
            <a:pPr algn="ctr">
              <a:spcAft>
                <a:spcPts val="2250"/>
              </a:spcAft>
            </a:pPr>
            <a:r>
              <a:rPr lang="en-US" sz="3600" b="1" i="0" dirty="0">
                <a:solidFill>
                  <a:srgbClr val="002060"/>
                </a:solidFill>
                <a:effectLst/>
                <a:latin typeface="Helvetica" panose="020B0604020202020204"/>
                <a:cs typeface="Helvetica" panose="020B0604020202020204"/>
              </a:rPr>
              <a:t>Types of Caregiver Assistance </a:t>
            </a:r>
            <a:endParaRPr lang="en-US" sz="3600" b="1" dirty="0">
              <a:solidFill>
                <a:srgbClr val="00B050"/>
              </a:solidFill>
            </a:endParaRPr>
          </a:p>
        </p:txBody>
      </p:sp>
      <p:sp>
        <p:nvSpPr>
          <p:cNvPr id="2" name="TextBox 1">
            <a:extLst>
              <a:ext uri="{FF2B5EF4-FFF2-40B4-BE49-F238E27FC236}">
                <a16:creationId xmlns:a16="http://schemas.microsoft.com/office/drawing/2014/main" id="{4581C9D4-B144-E4F7-E6FE-16890D9880F8}"/>
              </a:ext>
            </a:extLst>
          </p:cNvPr>
          <p:cNvSpPr txBox="1"/>
          <p:nvPr/>
        </p:nvSpPr>
        <p:spPr>
          <a:xfrm>
            <a:off x="142555" y="3131919"/>
            <a:ext cx="8527916" cy="2185214"/>
          </a:xfrm>
          <a:prstGeom prst="rect">
            <a:avLst/>
          </a:prstGeom>
          <a:noFill/>
        </p:spPr>
        <p:txBody>
          <a:bodyPr wrap="square" rtlCol="0">
            <a:spAutoFit/>
          </a:bodyPr>
          <a:lstStyle/>
          <a:p>
            <a:r>
              <a:rPr lang="en-US" sz="2800" b="1" dirty="0">
                <a:solidFill>
                  <a:srgbClr val="002060"/>
                </a:solidFill>
                <a:latin typeface="Helvetica" panose="020B0604020202020204"/>
                <a:cs typeface="Helvetica" panose="020B0604020202020204"/>
              </a:rPr>
              <a:t>Types of Caregiving:</a:t>
            </a:r>
          </a:p>
          <a:p>
            <a:pPr marL="285750" indent="-285750">
              <a:buFont typeface="Arial" panose="020B0604020202020204" pitchFamily="34" charset="0"/>
              <a:buChar char="•"/>
            </a:pPr>
            <a:r>
              <a:rPr lang="en-US" b="1" dirty="0">
                <a:solidFill>
                  <a:srgbClr val="002060"/>
                </a:solidFill>
                <a:latin typeface="Helvetica" panose="020B0604020202020204"/>
                <a:cs typeface="Helvetica" panose="020B0604020202020204"/>
              </a:rPr>
              <a:t>Physical Care:</a:t>
            </a:r>
            <a:r>
              <a:rPr lang="en-US" dirty="0">
                <a:solidFill>
                  <a:srgbClr val="002060"/>
                </a:solidFill>
                <a:latin typeface="Helvetica" panose="020B0604020202020204"/>
                <a:cs typeface="Helvetica" panose="020B0604020202020204"/>
              </a:rPr>
              <a:t> Help with bathing, dressing, mobility, medications</a:t>
            </a:r>
          </a:p>
          <a:p>
            <a:pPr marL="285750" indent="-285750">
              <a:buFont typeface="Arial" panose="020B0604020202020204" pitchFamily="34" charset="0"/>
              <a:buChar char="•"/>
            </a:pPr>
            <a:r>
              <a:rPr lang="en-US" b="1" dirty="0">
                <a:solidFill>
                  <a:srgbClr val="002060"/>
                </a:solidFill>
                <a:latin typeface="Helvetica" panose="020B0604020202020204"/>
                <a:cs typeface="Helvetica" panose="020B0604020202020204"/>
              </a:rPr>
              <a:t>Emotional Support:</a:t>
            </a:r>
            <a:r>
              <a:rPr lang="en-US" dirty="0">
                <a:solidFill>
                  <a:srgbClr val="002060"/>
                </a:solidFill>
                <a:latin typeface="Helvetica" panose="020B0604020202020204"/>
                <a:cs typeface="Helvetica" panose="020B0604020202020204"/>
              </a:rPr>
              <a:t> Companionship, encouragement, mental health support</a:t>
            </a:r>
          </a:p>
          <a:p>
            <a:pPr marL="285750" indent="-285750">
              <a:buFont typeface="Arial" panose="020B0604020202020204" pitchFamily="34" charset="0"/>
              <a:buChar char="•"/>
            </a:pPr>
            <a:r>
              <a:rPr lang="en-US" b="1" dirty="0">
                <a:solidFill>
                  <a:srgbClr val="002060"/>
                </a:solidFill>
                <a:latin typeface="Helvetica" panose="020B0604020202020204"/>
                <a:cs typeface="Helvetica" panose="020B0604020202020204"/>
              </a:rPr>
              <a:t>Financial Management:</a:t>
            </a:r>
            <a:r>
              <a:rPr lang="en-US" dirty="0">
                <a:solidFill>
                  <a:srgbClr val="002060"/>
                </a:solidFill>
                <a:latin typeface="Helvetica" panose="020B0604020202020204"/>
                <a:cs typeface="Helvetica" panose="020B0604020202020204"/>
              </a:rPr>
              <a:t> Paying bills, managing insurance, budgeting</a:t>
            </a:r>
          </a:p>
          <a:p>
            <a:pPr marL="285750" indent="-285750">
              <a:buFont typeface="Arial" panose="020B0604020202020204" pitchFamily="34" charset="0"/>
              <a:buChar char="•"/>
            </a:pPr>
            <a:r>
              <a:rPr lang="en-US" b="1" dirty="0">
                <a:solidFill>
                  <a:srgbClr val="002060"/>
                </a:solidFill>
                <a:latin typeface="Helvetica" panose="020B0604020202020204"/>
                <a:cs typeface="Helvetica" panose="020B0604020202020204"/>
              </a:rPr>
              <a:t>Coordination:</a:t>
            </a:r>
            <a:r>
              <a:rPr lang="en-US" dirty="0">
                <a:solidFill>
                  <a:srgbClr val="002060"/>
                </a:solidFill>
                <a:latin typeface="Helvetica" panose="020B0604020202020204"/>
                <a:cs typeface="Helvetica" panose="020B0604020202020204"/>
              </a:rPr>
              <a:t> Scheduling appointments, arranging services, transportation</a:t>
            </a:r>
          </a:p>
          <a:p>
            <a:pPr marL="285750" indent="-285750">
              <a:buFont typeface="Arial" panose="020B0604020202020204" pitchFamily="34" charset="0"/>
              <a:buChar char="•"/>
            </a:pPr>
            <a:r>
              <a:rPr lang="en-US" b="1" dirty="0">
                <a:solidFill>
                  <a:srgbClr val="002060"/>
                </a:solidFill>
                <a:latin typeface="Helvetica" panose="020B0604020202020204"/>
                <a:cs typeface="Helvetica" panose="020B0604020202020204"/>
              </a:rPr>
              <a:t>Advocacy:</a:t>
            </a:r>
            <a:r>
              <a:rPr lang="en-US" dirty="0">
                <a:solidFill>
                  <a:srgbClr val="002060"/>
                </a:solidFill>
                <a:latin typeface="Helvetica" panose="020B0604020202020204"/>
                <a:cs typeface="Helvetica" panose="020B0604020202020204"/>
              </a:rPr>
              <a:t> Speaking up for their needs, navigating healthcare systems</a:t>
            </a:r>
          </a:p>
          <a:p>
            <a:pPr marL="285750" indent="-285750">
              <a:buFont typeface="Arial" panose="020B0604020202020204" pitchFamily="34" charset="0"/>
              <a:buChar char="•"/>
            </a:pPr>
            <a:r>
              <a:rPr lang="en-US" b="1" dirty="0">
                <a:solidFill>
                  <a:srgbClr val="002060"/>
                </a:solidFill>
                <a:latin typeface="Helvetica" panose="020B0604020202020204"/>
                <a:cs typeface="Helvetica" panose="020B0604020202020204"/>
              </a:rPr>
              <a:t>Supervision:</a:t>
            </a:r>
            <a:r>
              <a:rPr lang="en-US" dirty="0">
                <a:solidFill>
                  <a:srgbClr val="002060"/>
                </a:solidFill>
                <a:latin typeface="Helvetica" panose="020B0604020202020204"/>
                <a:cs typeface="Helvetica" panose="020B0604020202020204"/>
              </a:rPr>
              <a:t> Ensuring safety, monitoring conditions</a:t>
            </a:r>
          </a:p>
        </p:txBody>
      </p:sp>
      <p:pic>
        <p:nvPicPr>
          <p:cNvPr id="3" name="Picture 2" descr="A man laying in a bed next to a woman">
            <a:extLst>
              <a:ext uri="{FF2B5EF4-FFF2-40B4-BE49-F238E27FC236}">
                <a16:creationId xmlns:a16="http://schemas.microsoft.com/office/drawing/2014/main" id="{44555A21-A2B7-35BC-6E39-881F3C77B5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3707" y="254705"/>
            <a:ext cx="3615738" cy="54236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CBEEB6C-9FDE-912D-9127-19881C248727}"/>
              </a:ext>
            </a:extLst>
          </p:cNvPr>
          <p:cNvSpPr txBox="1"/>
          <p:nvPr/>
        </p:nvSpPr>
        <p:spPr>
          <a:xfrm>
            <a:off x="1362521" y="1401239"/>
            <a:ext cx="5314950" cy="1200329"/>
          </a:xfrm>
          <a:prstGeom prst="rect">
            <a:avLst/>
          </a:prstGeom>
          <a:noFill/>
        </p:spPr>
        <p:txBody>
          <a:bodyPr wrap="square" rtlCol="0">
            <a:spAutoFit/>
          </a:bodyPr>
          <a:lstStyle/>
          <a:p>
            <a:pPr>
              <a:spcAft>
                <a:spcPts val="2250"/>
              </a:spcAft>
            </a:pPr>
            <a:r>
              <a:rPr lang="en-US" b="1" i="1" dirty="0">
                <a:solidFill>
                  <a:srgbClr val="00B050"/>
                </a:solidFill>
                <a:latin typeface="Helvetica" panose="020B0604020202020204"/>
                <a:cs typeface="Helvetica" panose="020B0604020202020204"/>
              </a:rPr>
              <a:t>A caregiver is anyone who provides ongoing assistance to a family member, friend, or loved one who needs help due to physical, cognitive, or emotional challenges.</a:t>
            </a:r>
          </a:p>
        </p:txBody>
      </p:sp>
      <p:sp>
        <p:nvSpPr>
          <p:cNvPr id="8" name="TextBox 7">
            <a:extLst>
              <a:ext uri="{FF2B5EF4-FFF2-40B4-BE49-F238E27FC236}">
                <a16:creationId xmlns:a16="http://schemas.microsoft.com/office/drawing/2014/main" id="{1A462E78-A209-F4F4-E2DA-82E7A62EDA3F}"/>
              </a:ext>
            </a:extLst>
          </p:cNvPr>
          <p:cNvSpPr txBox="1"/>
          <p:nvPr/>
        </p:nvSpPr>
        <p:spPr>
          <a:xfrm>
            <a:off x="885555" y="5502729"/>
            <a:ext cx="7148102" cy="923330"/>
          </a:xfrm>
          <a:prstGeom prst="rect">
            <a:avLst/>
          </a:prstGeom>
          <a:noFill/>
        </p:spPr>
        <p:txBody>
          <a:bodyPr wrap="square" rtlCol="0">
            <a:spAutoFit/>
          </a:bodyPr>
          <a:lstStyle/>
          <a:p>
            <a:r>
              <a:rPr lang="en-US" b="1" i="1" dirty="0">
                <a:solidFill>
                  <a:srgbClr val="00B050"/>
                </a:solidFill>
                <a:latin typeface="Helvetica" panose="020B0604020202020204"/>
                <a:cs typeface="Helvetica" panose="020B0604020202020204"/>
              </a:rPr>
              <a:t>If you're doing any of these things regularly while maintaining a job, you're a working caregiver, </a:t>
            </a:r>
            <a:r>
              <a:rPr lang="en-US" b="1" i="1" u="sng" dirty="0">
                <a:solidFill>
                  <a:srgbClr val="00B050"/>
                </a:solidFill>
                <a:latin typeface="Helvetica" panose="020B0604020202020204"/>
                <a:cs typeface="Helvetica" panose="020B0604020202020204"/>
              </a:rPr>
              <a:t>and</a:t>
            </a:r>
            <a:r>
              <a:rPr lang="en-US" b="1" i="1" dirty="0">
                <a:solidFill>
                  <a:srgbClr val="00B050"/>
                </a:solidFill>
                <a:latin typeface="Helvetica" panose="020B0604020202020204"/>
                <a:cs typeface="Helvetica" panose="020B0604020202020204"/>
              </a:rPr>
              <a:t> you deserve recognition and support.</a:t>
            </a:r>
          </a:p>
        </p:txBody>
      </p:sp>
      <p:pic>
        <p:nvPicPr>
          <p:cNvPr id="9" name="Picture 8" descr="A black background with blue text&#10;&#10;AI-generated content may be incorrect.">
            <a:extLst>
              <a:ext uri="{FF2B5EF4-FFF2-40B4-BE49-F238E27FC236}">
                <a16:creationId xmlns:a16="http://schemas.microsoft.com/office/drawing/2014/main" id="{0170262E-CA9C-B975-FFDE-979A9DF036B6}"/>
              </a:ext>
            </a:extLst>
          </p:cNvPr>
          <p:cNvPicPr>
            <a:picLocks noChangeAspect="1"/>
          </p:cNvPicPr>
          <p:nvPr/>
        </p:nvPicPr>
        <p:blipFill>
          <a:blip r:embed="rId4"/>
          <a:stretch>
            <a:fillRect/>
          </a:stretch>
        </p:blipFill>
        <p:spPr>
          <a:xfrm>
            <a:off x="10159022" y="6137549"/>
            <a:ext cx="1843924" cy="565291"/>
          </a:xfrm>
          <a:prstGeom prst="rect">
            <a:avLst/>
          </a:prstGeom>
        </p:spPr>
      </p:pic>
    </p:spTree>
    <p:extLst>
      <p:ext uri="{BB962C8B-B14F-4D97-AF65-F5344CB8AC3E}">
        <p14:creationId xmlns:p14="http://schemas.microsoft.com/office/powerpoint/2010/main" val="4003655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1000"/>
                                        <p:tgtEl>
                                          <p:spTgt spid="8">
                                            <p:txEl>
                                              <p:pRg st="0" end="0"/>
                                            </p:txEl>
                                          </p:spTgt>
                                        </p:tgtEl>
                                      </p:cBhvr>
                                    </p:animEffect>
                                    <p:anim calcmode="lin" valueType="num">
                                      <p:cBhvr>
                                        <p:cTn id="1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0696" y="6277782"/>
            <a:ext cx="1871676" cy="452493"/>
          </a:xfrm>
          <a:prstGeom prst="rect">
            <a:avLst/>
          </a:prstGeom>
        </p:spPr>
      </p:pic>
      <p:sp>
        <p:nvSpPr>
          <p:cNvPr id="10" name="Right Triangle 9"/>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person, indoor, posing  Description automatically generated">
            <a:extLst>
              <a:ext uri="{FF2B5EF4-FFF2-40B4-BE49-F238E27FC236}">
                <a16:creationId xmlns:a16="http://schemas.microsoft.com/office/drawing/2014/main" id="{52E847DE-E2FD-480C-80E3-B28DC7ADF5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625"/>
          <a:stretch/>
        </p:blipFill>
        <p:spPr>
          <a:xfrm>
            <a:off x="-3691" y="-127726"/>
            <a:ext cx="12591479" cy="7082707"/>
          </a:xfrm>
          <a:prstGeom prst="rect">
            <a:avLst/>
          </a:prstGeom>
        </p:spPr>
      </p:pic>
      <p:sp>
        <p:nvSpPr>
          <p:cNvPr id="11" name="TextBox 10">
            <a:extLst>
              <a:ext uri="{FF2B5EF4-FFF2-40B4-BE49-F238E27FC236}">
                <a16:creationId xmlns:a16="http://schemas.microsoft.com/office/drawing/2014/main" id="{6BF35F19-E2CD-4DAB-B604-29EA3AF962CB}"/>
              </a:ext>
            </a:extLst>
          </p:cNvPr>
          <p:cNvSpPr txBox="1"/>
          <p:nvPr/>
        </p:nvSpPr>
        <p:spPr>
          <a:xfrm>
            <a:off x="1040467" y="392072"/>
            <a:ext cx="3214131" cy="707886"/>
          </a:xfrm>
          <a:prstGeom prst="rect">
            <a:avLst/>
          </a:prstGeom>
          <a:noFill/>
        </p:spPr>
        <p:txBody>
          <a:bodyPr wrap="square">
            <a:spAutoFit/>
          </a:bodyPr>
          <a:lstStyle/>
          <a:p>
            <a:r>
              <a:rPr lang="en-US" sz="4000" b="1"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Caregiving </a:t>
            </a:r>
          </a:p>
        </p:txBody>
      </p:sp>
      <p:sp>
        <p:nvSpPr>
          <p:cNvPr id="2" name="TextBox 1">
            <a:extLst>
              <a:ext uri="{FF2B5EF4-FFF2-40B4-BE49-F238E27FC236}">
                <a16:creationId xmlns:a16="http://schemas.microsoft.com/office/drawing/2014/main" id="{51AFDED7-B767-4698-965A-0AB228A2C447}"/>
              </a:ext>
            </a:extLst>
          </p:cNvPr>
          <p:cNvSpPr txBox="1"/>
          <p:nvPr/>
        </p:nvSpPr>
        <p:spPr>
          <a:xfrm>
            <a:off x="317551" y="4179411"/>
            <a:ext cx="2778370" cy="243143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Where? </a:t>
            </a:r>
          </a:p>
          <a:p>
            <a:pPr marL="342900" indent="-34290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rPr>
              <a:t>Under the same roof</a:t>
            </a:r>
          </a:p>
          <a:p>
            <a:pPr marL="342900" indent="-34290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rPr>
              <a:t>Nearby </a:t>
            </a:r>
          </a:p>
          <a:p>
            <a:pPr marL="342900" indent="-34290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rPr>
              <a:t>Another city, state</a:t>
            </a:r>
          </a:p>
        </p:txBody>
      </p:sp>
      <p:sp>
        <p:nvSpPr>
          <p:cNvPr id="4" name="TextBox 3">
            <a:extLst>
              <a:ext uri="{FF2B5EF4-FFF2-40B4-BE49-F238E27FC236}">
                <a16:creationId xmlns:a16="http://schemas.microsoft.com/office/drawing/2014/main" id="{2396E0CF-4DFA-46FA-811F-0CDC628FE79D}"/>
              </a:ext>
            </a:extLst>
          </p:cNvPr>
          <p:cNvSpPr txBox="1"/>
          <p:nvPr/>
        </p:nvSpPr>
        <p:spPr>
          <a:xfrm>
            <a:off x="2807797" y="4179410"/>
            <a:ext cx="2778370" cy="243143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Who?</a:t>
            </a:r>
          </a:p>
          <a:p>
            <a:pPr marL="342900" indent="-34290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rPr>
              <a:t>Family </a:t>
            </a:r>
          </a:p>
          <a:p>
            <a:pPr marL="342900" indent="-34290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rPr>
              <a:t>Friends </a:t>
            </a:r>
          </a:p>
          <a:p>
            <a:pPr marL="342900" indent="-34290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rPr>
              <a:t>Neighbors</a:t>
            </a:r>
          </a:p>
          <a:p>
            <a:pPr marL="342900" indent="-34290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rPr>
              <a:t>Chosen Family </a:t>
            </a:r>
          </a:p>
          <a:p>
            <a:pPr marL="342900" indent="-34290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rPr>
              <a:t>Community </a:t>
            </a:r>
          </a:p>
        </p:txBody>
      </p:sp>
      <p:sp>
        <p:nvSpPr>
          <p:cNvPr id="5" name="TextBox 4">
            <a:extLst>
              <a:ext uri="{FF2B5EF4-FFF2-40B4-BE49-F238E27FC236}">
                <a16:creationId xmlns:a16="http://schemas.microsoft.com/office/drawing/2014/main" id="{68A799C2-1461-43E6-90CA-0E42F0963D45}"/>
              </a:ext>
            </a:extLst>
          </p:cNvPr>
          <p:cNvSpPr txBox="1"/>
          <p:nvPr/>
        </p:nvSpPr>
        <p:spPr>
          <a:xfrm>
            <a:off x="5085061" y="4215679"/>
            <a:ext cx="2778370" cy="2062103"/>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What ? </a:t>
            </a:r>
          </a:p>
          <a:p>
            <a:pPr marL="342900" indent="-34290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rPr>
              <a:t>Hands on (ADLS)  </a:t>
            </a:r>
          </a:p>
          <a:p>
            <a:pPr marL="342900" indent="-34290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rPr>
              <a:t>Neurological </a:t>
            </a:r>
          </a:p>
          <a:p>
            <a:pPr marL="342900" indent="-34290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rPr>
              <a:t>Medical </a:t>
            </a:r>
          </a:p>
          <a:p>
            <a:pPr marL="342900" indent="-34290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rPr>
              <a:t>Mental Health </a:t>
            </a:r>
          </a:p>
        </p:txBody>
      </p:sp>
      <p:sp>
        <p:nvSpPr>
          <p:cNvPr id="7" name="TextBox 6">
            <a:extLst>
              <a:ext uri="{FF2B5EF4-FFF2-40B4-BE49-F238E27FC236}">
                <a16:creationId xmlns:a16="http://schemas.microsoft.com/office/drawing/2014/main" id="{DDD70107-AD70-4AE6-AE75-9979DEDD20A6}"/>
              </a:ext>
            </a:extLst>
          </p:cNvPr>
          <p:cNvSpPr txBox="1"/>
          <p:nvPr/>
        </p:nvSpPr>
        <p:spPr>
          <a:xfrm>
            <a:off x="7995018" y="4254981"/>
            <a:ext cx="1998727" cy="1692771"/>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When?</a:t>
            </a:r>
          </a:p>
          <a:p>
            <a:pPr marL="342900" indent="-34290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rPr>
              <a:t>24/7 </a:t>
            </a:r>
          </a:p>
          <a:p>
            <a:pPr marL="342900" indent="-34290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rPr>
              <a:t>Few hours per week</a:t>
            </a:r>
          </a:p>
        </p:txBody>
      </p:sp>
      <p:sp>
        <p:nvSpPr>
          <p:cNvPr id="14" name="TextBox 13">
            <a:extLst>
              <a:ext uri="{FF2B5EF4-FFF2-40B4-BE49-F238E27FC236}">
                <a16:creationId xmlns:a16="http://schemas.microsoft.com/office/drawing/2014/main" id="{A0229738-0642-AEE2-A810-7C87A597D1D3}"/>
              </a:ext>
            </a:extLst>
          </p:cNvPr>
          <p:cNvSpPr txBox="1"/>
          <p:nvPr/>
        </p:nvSpPr>
        <p:spPr>
          <a:xfrm>
            <a:off x="10140696" y="4343039"/>
            <a:ext cx="2134431" cy="2431435"/>
          </a:xfrm>
          <a:prstGeom prst="rect">
            <a:avLst/>
          </a:prstGeom>
          <a:noFill/>
        </p:spPr>
        <p:txBody>
          <a:bodyPr wrap="square" rtlCol="0">
            <a:spAutoFit/>
          </a:bodyPr>
          <a:lstStyle/>
          <a:p>
            <a:r>
              <a:rPr lang="en-US" sz="3200" b="1" dirty="0">
                <a:solidFill>
                  <a:schemeClr val="bg1"/>
                </a:solidFill>
              </a:rPr>
              <a:t>Why?</a:t>
            </a:r>
          </a:p>
          <a:p>
            <a:pPr marL="342900" indent="-342900">
              <a:buFont typeface="Arial" panose="020B0604020202020204" pitchFamily="34" charset="0"/>
              <a:buChar char="•"/>
            </a:pPr>
            <a:r>
              <a:rPr lang="en-US" sz="2400" dirty="0">
                <a:solidFill>
                  <a:schemeClr val="bg1"/>
                </a:solidFill>
              </a:rPr>
              <a:t>Honor </a:t>
            </a:r>
          </a:p>
          <a:p>
            <a:pPr marL="342900" indent="-342900">
              <a:buFont typeface="Arial" panose="020B0604020202020204" pitchFamily="34" charset="0"/>
              <a:buChar char="•"/>
            </a:pPr>
            <a:r>
              <a:rPr lang="en-US" sz="2400" dirty="0">
                <a:solidFill>
                  <a:schemeClr val="bg1"/>
                </a:solidFill>
              </a:rPr>
              <a:t>Love</a:t>
            </a:r>
          </a:p>
          <a:p>
            <a:pPr marL="342900" indent="-342900">
              <a:buFont typeface="Arial" panose="020B0604020202020204" pitchFamily="34" charset="0"/>
              <a:buChar char="•"/>
            </a:pPr>
            <a:r>
              <a:rPr lang="en-US" sz="2400" dirty="0">
                <a:solidFill>
                  <a:schemeClr val="bg1"/>
                </a:solidFill>
              </a:rPr>
              <a:t>Obligation</a:t>
            </a:r>
          </a:p>
          <a:p>
            <a:pPr marL="342900" indent="-342900">
              <a:buFont typeface="Arial" panose="020B0604020202020204" pitchFamily="34" charset="0"/>
              <a:buChar char="•"/>
            </a:pPr>
            <a:r>
              <a:rPr lang="en-US" sz="2400" dirty="0">
                <a:solidFill>
                  <a:schemeClr val="bg1"/>
                </a:solidFill>
              </a:rPr>
              <a:t>No Choice</a:t>
            </a:r>
          </a:p>
          <a:p>
            <a:pPr marL="342900" indent="-342900">
              <a:buFont typeface="Arial" panose="020B0604020202020204" pitchFamily="34" charset="0"/>
              <a:buChar char="•"/>
            </a:pPr>
            <a:r>
              <a:rPr lang="en-US" sz="2400" dirty="0">
                <a:solidFill>
                  <a:schemeClr val="bg1"/>
                </a:solidFill>
              </a:rPr>
              <a:t>Sudden  </a:t>
            </a:r>
          </a:p>
        </p:txBody>
      </p:sp>
      <p:sp>
        <p:nvSpPr>
          <p:cNvPr id="3" name="Right Triangle 2">
            <a:extLst>
              <a:ext uri="{FF2B5EF4-FFF2-40B4-BE49-F238E27FC236}">
                <a16:creationId xmlns:a16="http://schemas.microsoft.com/office/drawing/2014/main" id="{1B61FA5A-385C-B856-10ED-195BDD5BCAA2}"/>
              </a:ext>
            </a:extLst>
          </p:cNvPr>
          <p:cNvSpPr/>
          <p:nvPr/>
        </p:nvSpPr>
        <p:spPr>
          <a:xfrm rot="13495678">
            <a:off x="-199321" y="829716"/>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BF4D7B19-86B5-34DF-CD0F-8F5EBE8828E0}"/>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813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0364D-D4C7-28C5-903C-B368BD9C4BC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E79CBD0-97B3-320C-961A-C67C3D0A4262}"/>
              </a:ext>
            </a:extLst>
          </p:cNvPr>
          <p:cNvSpPr txBox="1"/>
          <p:nvPr/>
        </p:nvSpPr>
        <p:spPr>
          <a:xfrm>
            <a:off x="277587" y="1702689"/>
            <a:ext cx="6000750" cy="1077218"/>
          </a:xfrm>
          <a:prstGeom prst="rect">
            <a:avLst/>
          </a:prstGeom>
          <a:noFill/>
        </p:spPr>
        <p:txBody>
          <a:bodyPr wrap="square" rtlCol="0">
            <a:spAutoFit/>
          </a:bodyPr>
          <a:lstStyle/>
          <a:p>
            <a:r>
              <a:rPr lang="en-US" sz="3200" b="1" dirty="0">
                <a:solidFill>
                  <a:srgbClr val="002060"/>
                </a:solidFill>
                <a:latin typeface="Helvetica" panose="020B0604020202020204"/>
                <a:cs typeface="Helvetica" panose="020B0604020202020204"/>
              </a:rPr>
              <a:t>Caregiving Types and Situations </a:t>
            </a:r>
            <a:endParaRPr lang="en-US" sz="3200" dirty="0">
              <a:solidFill>
                <a:srgbClr val="002060"/>
              </a:solidFill>
              <a:latin typeface="Helvetica" panose="020B0604020202020204"/>
              <a:cs typeface="Helvetica" panose="020B0604020202020204"/>
            </a:endParaRPr>
          </a:p>
        </p:txBody>
      </p:sp>
      <p:sp>
        <p:nvSpPr>
          <p:cNvPr id="4" name="Rectangle 1">
            <a:extLst>
              <a:ext uri="{FF2B5EF4-FFF2-40B4-BE49-F238E27FC236}">
                <a16:creationId xmlns:a16="http://schemas.microsoft.com/office/drawing/2014/main" id="{C9A7AD80-FBB0-5A4B-0C62-4D5E17F68283}"/>
              </a:ext>
            </a:extLst>
          </p:cNvPr>
          <p:cNvSpPr>
            <a:spLocks noChangeArrowheads="1"/>
          </p:cNvSpPr>
          <p:nvPr/>
        </p:nvSpPr>
        <p:spPr bwMode="auto">
          <a:xfrm>
            <a:off x="4809433" y="262384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3" name="Table 2">
            <a:extLst>
              <a:ext uri="{FF2B5EF4-FFF2-40B4-BE49-F238E27FC236}">
                <a16:creationId xmlns:a16="http://schemas.microsoft.com/office/drawing/2014/main" id="{FD2135A2-90D2-C844-C424-B24C8899B2C5}"/>
              </a:ext>
            </a:extLst>
          </p:cNvPr>
          <p:cNvGraphicFramePr>
            <a:graphicFrameLocks noGrp="1"/>
          </p:cNvGraphicFramePr>
          <p:nvPr>
            <p:extLst>
              <p:ext uri="{D42A27DB-BD31-4B8C-83A1-F6EECF244321}">
                <p14:modId xmlns:p14="http://schemas.microsoft.com/office/powerpoint/2010/main" val="1369564304"/>
              </p:ext>
            </p:extLst>
          </p:nvPr>
        </p:nvGraphicFramePr>
        <p:xfrm>
          <a:off x="5734532" y="0"/>
          <a:ext cx="6457467" cy="6255052"/>
        </p:xfrm>
        <a:graphic>
          <a:graphicData uri="http://schemas.openxmlformats.org/drawingml/2006/table">
            <a:tbl>
              <a:tblPr>
                <a:tableStyleId>{69C7853C-536D-4A76-A0AE-DD22124D55A5}</a:tableStyleId>
              </a:tblPr>
              <a:tblGrid>
                <a:gridCol w="2152489">
                  <a:extLst>
                    <a:ext uri="{9D8B030D-6E8A-4147-A177-3AD203B41FA5}">
                      <a16:colId xmlns:a16="http://schemas.microsoft.com/office/drawing/2014/main" val="1770109482"/>
                    </a:ext>
                  </a:extLst>
                </a:gridCol>
                <a:gridCol w="2152489">
                  <a:extLst>
                    <a:ext uri="{9D8B030D-6E8A-4147-A177-3AD203B41FA5}">
                      <a16:colId xmlns:a16="http://schemas.microsoft.com/office/drawing/2014/main" val="2584690469"/>
                    </a:ext>
                  </a:extLst>
                </a:gridCol>
                <a:gridCol w="2152489">
                  <a:extLst>
                    <a:ext uri="{9D8B030D-6E8A-4147-A177-3AD203B41FA5}">
                      <a16:colId xmlns:a16="http://schemas.microsoft.com/office/drawing/2014/main" val="2088160357"/>
                    </a:ext>
                  </a:extLst>
                </a:gridCol>
              </a:tblGrid>
              <a:tr h="780496">
                <a:tc>
                  <a:txBody>
                    <a:bodyPr/>
                    <a:lstStyle/>
                    <a:p>
                      <a:r>
                        <a:rPr lang="en-US" sz="1600" b="1" dirty="0">
                          <a:ln>
                            <a:solidFill>
                              <a:srgbClr val="00B050"/>
                            </a:solidFill>
                          </a:ln>
                          <a:latin typeface="Helvetica" panose="020B0604020202020204" pitchFamily="34" charset="0"/>
                          <a:cs typeface="Helvetica" panose="020B0604020202020204" pitchFamily="34" charset="0"/>
                        </a:rPr>
                        <a:t>Category</a:t>
                      </a:r>
                    </a:p>
                  </a:txBody>
                  <a:tcPr marL="33472" marR="33472" marT="16736" marB="16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1" dirty="0">
                          <a:solidFill>
                            <a:srgbClr val="00B050"/>
                          </a:solidFill>
                          <a:latin typeface="Helvetica" panose="020B0604020202020204" pitchFamily="34" charset="0"/>
                          <a:cs typeface="Helvetica" panose="020B0604020202020204" pitchFamily="34" charset="0"/>
                        </a:rPr>
                        <a:t>Types</a:t>
                      </a:r>
                    </a:p>
                  </a:txBody>
                  <a:tcPr marL="33472" marR="33472" marT="16736" marB="16736"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en-US" sz="1600" b="1" dirty="0">
                          <a:solidFill>
                            <a:srgbClr val="00B050"/>
                          </a:solidFill>
                          <a:latin typeface="Helvetica" panose="020B0604020202020204" pitchFamily="34" charset="0"/>
                          <a:cs typeface="Helvetica" panose="020B0604020202020204" pitchFamily="34" charset="0"/>
                        </a:rPr>
                        <a:t>Description</a:t>
                      </a:r>
                    </a:p>
                  </a:txBody>
                  <a:tcPr marL="33472" marR="33472" marT="16736" marB="16736"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714812"/>
                  </a:ext>
                </a:extLst>
              </a:tr>
              <a:tr h="391485">
                <a:tc>
                  <a:txBody>
                    <a:bodyPr/>
                    <a:lstStyle/>
                    <a:p>
                      <a:endParaRPr lang="en-US" sz="1200" b="1" dirty="0">
                        <a:solidFill>
                          <a:srgbClr val="002060"/>
                        </a:solidFill>
                        <a:latin typeface="Helvetica" panose="020B0604020202020204" pitchFamily="34" charset="0"/>
                        <a:cs typeface="Helvetica" panose="020B0604020202020204" pitchFamily="34" charset="0"/>
                      </a:endParaRPr>
                    </a:p>
                  </a:txBody>
                  <a:tcPr marL="33472" marR="33472" marT="16736" marB="16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dirty="0">
                          <a:solidFill>
                            <a:srgbClr val="002060"/>
                          </a:solidFill>
                          <a:latin typeface="Helvetica" panose="020B0604020202020204" pitchFamily="34" charset="0"/>
                          <a:cs typeface="Helvetica" panose="020B0604020202020204" pitchFamily="34" charset="0"/>
                        </a:rPr>
                        <a:t>Physical Caregiving</a:t>
                      </a:r>
                    </a:p>
                  </a:txBody>
                  <a:tcPr marL="33472" marR="33472" marT="16736" marB="16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dirty="0">
                          <a:solidFill>
                            <a:srgbClr val="002060"/>
                          </a:solidFill>
                          <a:latin typeface="Helvetica" panose="020B0604020202020204" pitchFamily="34" charset="0"/>
                          <a:cs typeface="Helvetica" panose="020B0604020202020204" pitchFamily="34" charset="0"/>
                        </a:rPr>
                        <a:t>Hands-on assistance with daily living activities (ADL’s)</a:t>
                      </a:r>
                    </a:p>
                  </a:txBody>
                  <a:tcPr marL="33472" marR="33472" marT="16736" marB="16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1621783"/>
                  </a:ext>
                </a:extLst>
              </a:tr>
              <a:tr h="391485">
                <a:tc>
                  <a:txBody>
                    <a:bodyPr/>
                    <a:lstStyle/>
                    <a:p>
                      <a:r>
                        <a:rPr lang="en-US" sz="1200" b="1" dirty="0">
                          <a:solidFill>
                            <a:srgbClr val="002060"/>
                          </a:solidFill>
                          <a:latin typeface="Helvetica" panose="020B0604020202020204" pitchFamily="34" charset="0"/>
                          <a:cs typeface="Helvetica" panose="020B0604020202020204" pitchFamily="34" charset="0"/>
                        </a:rPr>
                        <a:t>Diagnosis</a:t>
                      </a:r>
                    </a:p>
                  </a:txBody>
                  <a:tcPr marL="33472" marR="33472" marT="16736" marB="16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a:solidFill>
                            <a:srgbClr val="002060"/>
                          </a:solidFill>
                          <a:latin typeface="Helvetica" panose="020B0604020202020204" pitchFamily="34" charset="0"/>
                          <a:cs typeface="Helvetica" panose="020B0604020202020204" pitchFamily="34" charset="0"/>
                        </a:rPr>
                        <a:t>Medical Caregiving</a:t>
                      </a:r>
                    </a:p>
                  </a:txBody>
                  <a:tcPr marL="33472" marR="33472" marT="16736" marB="16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dirty="0">
                          <a:solidFill>
                            <a:srgbClr val="002060"/>
                          </a:solidFill>
                          <a:latin typeface="Helvetica" panose="020B0604020202020204" pitchFamily="34" charset="0"/>
                          <a:cs typeface="Helvetica" panose="020B0604020202020204" pitchFamily="34" charset="0"/>
                        </a:rPr>
                        <a:t>Managing medications, appointments, treatments</a:t>
                      </a:r>
                    </a:p>
                  </a:txBody>
                  <a:tcPr marL="33472" marR="33472" marT="16736" marB="16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3902943"/>
                  </a:ext>
                </a:extLst>
              </a:tr>
              <a:tr h="568694">
                <a:tc>
                  <a:txBody>
                    <a:bodyPr/>
                    <a:lstStyle/>
                    <a:p>
                      <a:endParaRPr lang="en-US" sz="1200" b="1">
                        <a:solidFill>
                          <a:srgbClr val="002060"/>
                        </a:solidFill>
                        <a:latin typeface="Helvetica" panose="020B0604020202020204" pitchFamily="34" charset="0"/>
                        <a:cs typeface="Helvetica" panose="020B0604020202020204" pitchFamily="34" charset="0"/>
                      </a:endParaRPr>
                    </a:p>
                  </a:txBody>
                  <a:tcPr marL="33472" marR="33472" marT="16736" marB="16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dirty="0">
                          <a:solidFill>
                            <a:srgbClr val="002060"/>
                          </a:solidFill>
                          <a:latin typeface="Helvetica" panose="020B0604020202020204" pitchFamily="34" charset="0"/>
                          <a:cs typeface="Helvetica" panose="020B0604020202020204" pitchFamily="34" charset="0"/>
                        </a:rPr>
                        <a:t>Mental Health Caregiving</a:t>
                      </a:r>
                    </a:p>
                  </a:txBody>
                  <a:tcPr marL="33472" marR="33472" marT="16736" marB="16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dirty="0">
                          <a:solidFill>
                            <a:srgbClr val="002060"/>
                          </a:solidFill>
                          <a:latin typeface="Helvetica" panose="020B0604020202020204" pitchFamily="34" charset="0"/>
                          <a:cs typeface="Helvetica" panose="020B0604020202020204" pitchFamily="34" charset="0"/>
                        </a:rPr>
                        <a:t>Supporting family members with depression, anxiety, dementia</a:t>
                      </a:r>
                    </a:p>
                  </a:txBody>
                  <a:tcPr marL="33472" marR="33472" marT="16736" marB="16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50890855"/>
                  </a:ext>
                </a:extLst>
              </a:tr>
              <a:tr h="644640">
                <a:tc>
                  <a:txBody>
                    <a:bodyPr/>
                    <a:lstStyle/>
                    <a:p>
                      <a:r>
                        <a:rPr lang="en-US" sz="1200" b="1" dirty="0">
                          <a:solidFill>
                            <a:srgbClr val="002060"/>
                          </a:solidFill>
                          <a:latin typeface="Helvetica" panose="020B0604020202020204" pitchFamily="34" charset="0"/>
                          <a:cs typeface="Helvetica" panose="020B0604020202020204" pitchFamily="34" charset="0"/>
                        </a:rPr>
                        <a:t>Financial </a:t>
                      </a:r>
                    </a:p>
                  </a:txBody>
                  <a:tcPr marL="33472" marR="33472" marT="16736" marB="16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a:solidFill>
                            <a:srgbClr val="002060"/>
                          </a:solidFill>
                          <a:latin typeface="Helvetica" panose="020B0604020202020204" pitchFamily="34" charset="0"/>
                          <a:cs typeface="Helvetica" panose="020B0604020202020204" pitchFamily="34" charset="0"/>
                        </a:rPr>
                        <a:t>Financial Caregiving</a:t>
                      </a:r>
                    </a:p>
                  </a:txBody>
                  <a:tcPr marL="33472" marR="33472" marT="16736" marB="16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dirty="0">
                          <a:solidFill>
                            <a:srgbClr val="002060"/>
                          </a:solidFill>
                          <a:latin typeface="Helvetica" panose="020B0604020202020204" pitchFamily="34" charset="0"/>
                          <a:cs typeface="Helvetica" panose="020B0604020202020204" pitchFamily="34" charset="0"/>
                        </a:rPr>
                        <a:t>Managing another person's finances, insurance, legal matters</a:t>
                      </a:r>
                    </a:p>
                  </a:txBody>
                  <a:tcPr marL="33472" marR="33472" marT="16736" marB="16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5936161"/>
                  </a:ext>
                </a:extLst>
              </a:tr>
              <a:tr h="644640">
                <a:tc>
                  <a:txBody>
                    <a:bodyPr/>
                    <a:lstStyle/>
                    <a:p>
                      <a:endParaRPr lang="en-US" sz="1200" b="1" dirty="0">
                        <a:solidFill>
                          <a:srgbClr val="002060"/>
                        </a:solidFill>
                        <a:latin typeface="Helvetica" panose="020B0604020202020204" pitchFamily="34" charset="0"/>
                        <a:cs typeface="Helvetica" panose="020B0604020202020204" pitchFamily="34" charset="0"/>
                      </a:endParaRPr>
                    </a:p>
                  </a:txBody>
                  <a:tcPr marL="33472" marR="33472" marT="16736" marB="16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dirty="0">
                          <a:solidFill>
                            <a:srgbClr val="002060"/>
                          </a:solidFill>
                          <a:latin typeface="Helvetica" panose="020B0604020202020204" pitchFamily="34" charset="0"/>
                          <a:cs typeface="Helvetica" panose="020B0604020202020204" pitchFamily="34" charset="0"/>
                        </a:rPr>
                        <a:t>Long Distance  Caregiving</a:t>
                      </a:r>
                    </a:p>
                  </a:txBody>
                  <a:tcPr marL="33472" marR="33472" marT="16736" marB="16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dirty="0">
                          <a:solidFill>
                            <a:srgbClr val="002060"/>
                          </a:solidFill>
                          <a:latin typeface="Helvetica" panose="020B0604020202020204" pitchFamily="34" charset="0"/>
                          <a:cs typeface="Helvetica" panose="020B0604020202020204" pitchFamily="34" charset="0"/>
                        </a:rPr>
                        <a:t>Ensuring safety, monitoring conditions from a distance</a:t>
                      </a:r>
                    </a:p>
                  </a:txBody>
                  <a:tcPr marL="33472" marR="33472" marT="16736" marB="16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9312154"/>
                  </a:ext>
                </a:extLst>
              </a:tr>
              <a:tr h="442116">
                <a:tc>
                  <a:txBody>
                    <a:bodyPr/>
                    <a:lstStyle/>
                    <a:p>
                      <a:r>
                        <a:rPr lang="en-US" sz="1200" b="1" dirty="0">
                          <a:solidFill>
                            <a:srgbClr val="002060"/>
                          </a:solidFill>
                          <a:latin typeface="Helvetica" panose="020B0604020202020204" pitchFamily="34" charset="0"/>
                          <a:cs typeface="Helvetica" panose="020B0604020202020204" pitchFamily="34" charset="0"/>
                        </a:rPr>
                        <a:t>Relationship</a:t>
                      </a:r>
                    </a:p>
                  </a:txBody>
                  <a:tcPr marL="33472" marR="33472" marT="16736" marB="16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a:solidFill>
                            <a:srgbClr val="002060"/>
                          </a:solidFill>
                          <a:latin typeface="Helvetica" panose="020B0604020202020204" pitchFamily="34" charset="0"/>
                          <a:cs typeface="Helvetica" panose="020B0604020202020204" pitchFamily="34" charset="0"/>
                        </a:rPr>
                        <a:t>Spousal Caregiving</a:t>
                      </a:r>
                    </a:p>
                  </a:txBody>
                  <a:tcPr marL="33472" marR="33472" marT="16736" marB="16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a:solidFill>
                            <a:srgbClr val="002060"/>
                          </a:solidFill>
                          <a:latin typeface="Helvetica" panose="020B0604020202020204" pitchFamily="34" charset="0"/>
                          <a:cs typeface="Helvetica" panose="020B0604020202020204" pitchFamily="34" charset="0"/>
                        </a:rPr>
                        <a:t>Caring for husband/wife/partner</a:t>
                      </a:r>
                    </a:p>
                  </a:txBody>
                  <a:tcPr marL="33472" marR="33472" marT="16736" marB="16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6220682"/>
                  </a:ext>
                </a:extLst>
              </a:tr>
              <a:tr h="442116">
                <a:tc>
                  <a:txBody>
                    <a:bodyPr/>
                    <a:lstStyle/>
                    <a:p>
                      <a:endParaRPr lang="en-US" sz="1200" b="1" dirty="0">
                        <a:solidFill>
                          <a:srgbClr val="002060"/>
                        </a:solidFill>
                        <a:latin typeface="Helvetica" panose="020B0604020202020204" pitchFamily="34" charset="0"/>
                        <a:cs typeface="Helvetica" panose="020B0604020202020204" pitchFamily="34" charset="0"/>
                      </a:endParaRPr>
                    </a:p>
                  </a:txBody>
                  <a:tcPr marL="33472" marR="33472" marT="16736" marB="16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dirty="0">
                          <a:solidFill>
                            <a:srgbClr val="002060"/>
                          </a:solidFill>
                          <a:latin typeface="Helvetica" panose="020B0604020202020204" pitchFamily="34" charset="0"/>
                          <a:cs typeface="Helvetica" panose="020B0604020202020204" pitchFamily="34" charset="0"/>
                        </a:rPr>
                        <a:t>Adult Child Caregiving, Aging </a:t>
                      </a:r>
                    </a:p>
                  </a:txBody>
                  <a:tcPr marL="33472" marR="33472" marT="16736" marB="16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dirty="0">
                          <a:solidFill>
                            <a:srgbClr val="002060"/>
                          </a:solidFill>
                          <a:latin typeface="Helvetica" panose="020B0604020202020204" pitchFamily="34" charset="0"/>
                          <a:cs typeface="Helvetica" panose="020B0604020202020204" pitchFamily="34" charset="0"/>
                        </a:rPr>
                        <a:t>Caring for aging parents or relatives</a:t>
                      </a:r>
                    </a:p>
                  </a:txBody>
                  <a:tcPr marL="33472" marR="33472" marT="16736" marB="16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4919880"/>
                  </a:ext>
                </a:extLst>
              </a:tr>
              <a:tr h="644640">
                <a:tc>
                  <a:txBody>
                    <a:bodyPr/>
                    <a:lstStyle/>
                    <a:p>
                      <a:endParaRPr lang="en-US" sz="1200" b="1" dirty="0">
                        <a:solidFill>
                          <a:srgbClr val="002060"/>
                        </a:solidFill>
                        <a:latin typeface="Helvetica" panose="020B0604020202020204" pitchFamily="34" charset="0"/>
                        <a:cs typeface="Helvetica" panose="020B0604020202020204" pitchFamily="34" charset="0"/>
                      </a:endParaRPr>
                    </a:p>
                  </a:txBody>
                  <a:tcPr marL="33472" marR="33472" marT="16736" marB="16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a:solidFill>
                            <a:srgbClr val="002060"/>
                          </a:solidFill>
                          <a:latin typeface="Helvetica" panose="020B0604020202020204" pitchFamily="34" charset="0"/>
                          <a:cs typeface="Helvetica" panose="020B0604020202020204" pitchFamily="34" charset="0"/>
                        </a:rPr>
                        <a:t>Parent Caregiving</a:t>
                      </a:r>
                    </a:p>
                  </a:txBody>
                  <a:tcPr marL="33472" marR="33472" marT="16736" marB="16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dirty="0">
                          <a:solidFill>
                            <a:srgbClr val="002060"/>
                          </a:solidFill>
                          <a:latin typeface="Helvetica" panose="020B0604020202020204" pitchFamily="34" charset="0"/>
                          <a:cs typeface="Helvetica" panose="020B0604020202020204" pitchFamily="34" charset="0"/>
                        </a:rPr>
                        <a:t>Caring for children with special needs or disabilities</a:t>
                      </a:r>
                    </a:p>
                  </a:txBody>
                  <a:tcPr marL="33472" marR="33472" marT="16736" marB="16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3330663"/>
                  </a:ext>
                </a:extLst>
              </a:tr>
              <a:tr h="1275828">
                <a:tc>
                  <a:txBody>
                    <a:bodyPr/>
                    <a:lstStyle/>
                    <a:p>
                      <a:endParaRPr lang="en-US" sz="1200" b="1" dirty="0">
                        <a:solidFill>
                          <a:srgbClr val="002060"/>
                        </a:solidFill>
                        <a:latin typeface="Helvetica" panose="020B0604020202020204" pitchFamily="34" charset="0"/>
                        <a:cs typeface="Helvetica" panose="020B0604020202020204" pitchFamily="34" charset="0"/>
                      </a:endParaRPr>
                    </a:p>
                  </a:txBody>
                  <a:tcPr marL="33472" marR="33472" marT="16736" marB="16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a:solidFill>
                            <a:srgbClr val="002060"/>
                          </a:solidFill>
                          <a:latin typeface="Helvetica" panose="020B0604020202020204" pitchFamily="34" charset="0"/>
                          <a:cs typeface="Helvetica" panose="020B0604020202020204" pitchFamily="34" charset="0"/>
                        </a:rPr>
                        <a:t>Extended Family/Friend Caregiving</a:t>
                      </a:r>
                    </a:p>
                  </a:txBody>
                  <a:tcPr marL="33472" marR="33472" marT="16736" marB="16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dirty="0">
                          <a:solidFill>
                            <a:srgbClr val="002060"/>
                          </a:solidFill>
                          <a:latin typeface="Helvetica" panose="020B0604020202020204" pitchFamily="34" charset="0"/>
                          <a:cs typeface="Helvetica" panose="020B0604020202020204" pitchFamily="34" charset="0"/>
                        </a:rPr>
                        <a:t>Supporting relatives, neighbors, chosen family</a:t>
                      </a:r>
                    </a:p>
                  </a:txBody>
                  <a:tcPr marL="33472" marR="33472" marT="16736" marB="16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5078868"/>
                  </a:ext>
                </a:extLst>
              </a:tr>
            </a:tbl>
          </a:graphicData>
        </a:graphic>
      </p:graphicFrame>
      <p:sp>
        <p:nvSpPr>
          <p:cNvPr id="7" name="TextBox 6">
            <a:extLst>
              <a:ext uri="{FF2B5EF4-FFF2-40B4-BE49-F238E27FC236}">
                <a16:creationId xmlns:a16="http://schemas.microsoft.com/office/drawing/2014/main" id="{72F1580C-1FE9-43F1-F807-C61A23B0E674}"/>
              </a:ext>
            </a:extLst>
          </p:cNvPr>
          <p:cNvSpPr txBox="1"/>
          <p:nvPr/>
        </p:nvSpPr>
        <p:spPr>
          <a:xfrm>
            <a:off x="510082" y="3293264"/>
            <a:ext cx="4391716" cy="1569660"/>
          </a:xfrm>
          <a:prstGeom prst="rect">
            <a:avLst/>
          </a:prstGeom>
          <a:noFill/>
        </p:spPr>
        <p:txBody>
          <a:bodyPr wrap="square">
            <a:spAutoFit/>
          </a:bodyPr>
          <a:lstStyle/>
          <a:p>
            <a:r>
              <a:rPr lang="en-US" sz="1600" b="1" i="1" dirty="0">
                <a:solidFill>
                  <a:srgbClr val="00B050"/>
                </a:solidFill>
                <a:latin typeface="Helvetica" panose="020B0604020202020204"/>
                <a:cs typeface="Helvetica" panose="020B0604020202020204"/>
              </a:rPr>
              <a:t>Many caregivers fit multiple categories - for example, a working caregiver providing long-distance mental health support, or someone in sandwich generation managing both sudden and long-term care situations.</a:t>
            </a:r>
          </a:p>
        </p:txBody>
      </p:sp>
      <p:pic>
        <p:nvPicPr>
          <p:cNvPr id="5" name="Picture 4" descr="A person wearing a hat&#10;&#10;Description automatically generated with medium confidence">
            <a:extLst>
              <a:ext uri="{FF2B5EF4-FFF2-40B4-BE49-F238E27FC236}">
                <a16:creationId xmlns:a16="http://schemas.microsoft.com/office/drawing/2014/main" id="{04DA1875-8526-9A03-79B6-B0361A825C00}"/>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t="-17" b="15324"/>
          <a:stretch/>
        </p:blipFill>
        <p:spPr>
          <a:xfrm flipH="1">
            <a:off x="-1" y="0"/>
            <a:ext cx="12191999" cy="6858000"/>
          </a:xfrm>
          <a:prstGeom prst="rect">
            <a:avLst/>
          </a:prstGeom>
        </p:spPr>
      </p:pic>
      <p:pic>
        <p:nvPicPr>
          <p:cNvPr id="6" name="Picture 5" descr="A black background with blue text&#10;&#10;AI-generated content may be incorrect.">
            <a:extLst>
              <a:ext uri="{FF2B5EF4-FFF2-40B4-BE49-F238E27FC236}">
                <a16:creationId xmlns:a16="http://schemas.microsoft.com/office/drawing/2014/main" id="{AE90C7C5-7A17-03A2-6B11-A7D4A7DC1120}"/>
              </a:ext>
            </a:extLst>
          </p:cNvPr>
          <p:cNvPicPr>
            <a:picLocks noChangeAspect="1"/>
          </p:cNvPicPr>
          <p:nvPr/>
        </p:nvPicPr>
        <p:blipFill>
          <a:blip r:embed="rId4"/>
          <a:stretch>
            <a:fillRect/>
          </a:stretch>
        </p:blipFill>
        <p:spPr>
          <a:xfrm>
            <a:off x="277587" y="6092251"/>
            <a:ext cx="1843924" cy="565291"/>
          </a:xfrm>
          <a:prstGeom prst="rect">
            <a:avLst/>
          </a:prstGeom>
        </p:spPr>
      </p:pic>
      <p:sp>
        <p:nvSpPr>
          <p:cNvPr id="9" name="Right Triangle 8">
            <a:extLst>
              <a:ext uri="{FF2B5EF4-FFF2-40B4-BE49-F238E27FC236}">
                <a16:creationId xmlns:a16="http://schemas.microsoft.com/office/drawing/2014/main" id="{84BCCFD5-6874-4063-0D2C-D85172684F52}"/>
              </a:ext>
            </a:extLst>
          </p:cNvPr>
          <p:cNvSpPr/>
          <p:nvPr/>
        </p:nvSpPr>
        <p:spPr>
          <a:xfrm rot="13495678">
            <a:off x="-212378" y="579598"/>
            <a:ext cx="417376" cy="417376"/>
          </a:xfrm>
          <a:prstGeom prst="rtTriangle">
            <a:avLst/>
          </a:prstGeom>
          <a:solidFill>
            <a:srgbClr val="70B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F4E622D0-C915-8230-4F0C-530A5A752107}"/>
              </a:ext>
            </a:extLst>
          </p:cNvPr>
          <p:cNvSpPr/>
          <p:nvPr/>
        </p:nvSpPr>
        <p:spPr>
          <a:xfrm rot="13495678">
            <a:off x="-212378" y="801680"/>
            <a:ext cx="417376" cy="417376"/>
          </a:xfrm>
          <a:prstGeom prst="rtTriangle">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354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25787</TotalTime>
  <Words>2798</Words>
  <Application>Microsoft Office PowerPoint</Application>
  <PresentationFormat>Widescreen</PresentationFormat>
  <Paragraphs>571</Paragraphs>
  <Slides>49</Slides>
  <Notes>40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49</vt:i4>
      </vt:variant>
    </vt:vector>
  </HeadingPairs>
  <TitlesOfParts>
    <vt:vector size="58" baseType="lpstr">
      <vt:lpstr>Arial</vt:lpstr>
      <vt:lpstr>Calibri</vt:lpstr>
      <vt:lpstr>Calibri Light</vt:lpstr>
      <vt:lpstr>Courier New</vt:lpstr>
      <vt:lpstr>Helvetica</vt:lpstr>
      <vt:lpstr>Helvietica</vt:lpstr>
      <vt:lpstr>MiloWeb</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Care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Lawless, Eileen - (elawless)</dc:creator>
  <cp:lastModifiedBy>Lawless, Eileen Ruth - (elawless)</cp:lastModifiedBy>
  <cp:revision>138</cp:revision>
  <dcterms:created xsi:type="dcterms:W3CDTF">2020-05-26T17:32:41Z</dcterms:created>
  <dcterms:modified xsi:type="dcterms:W3CDTF">2026-04-13T23:34:02Z</dcterms:modified>
</cp:coreProperties>
</file>