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65" r:id="rId2"/>
    <p:sldId id="264" r:id="rId3"/>
    <p:sldId id="256" r:id="rId4"/>
    <p:sldId id="258" r:id="rId5"/>
    <p:sldId id="263" r:id="rId6"/>
    <p:sldId id="260" r:id="rId7"/>
    <p:sldId id="261" r:id="rId8"/>
    <p:sldId id="259" r:id="rId9"/>
    <p:sldId id="262"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3F09"/>
    <a:srgbClr val="7A6855"/>
    <a:srgbClr val="C6DAE7"/>
    <a:srgbClr val="B7A9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BCEE6E-8147-42F2-98B7-E26C9BCF4CD6}" v="415" dt="2025-09-03T21:03:50.80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884" autoAdjust="0"/>
  </p:normalViewPr>
  <p:slideViewPr>
    <p:cSldViewPr snapToGrid="0">
      <p:cViewPr varScale="1">
        <p:scale>
          <a:sx n="70" d="100"/>
          <a:sy n="70" d="100"/>
        </p:scale>
        <p:origin x="536"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DED1B2-2935-45EB-B01D-86F60542984B}"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852265-8DCE-4CA3-B1EC-F43870512F1A}" type="slidenum">
              <a:rPr lang="en-US" smtClean="0"/>
              <a:t>‹#›</a:t>
            </a:fld>
            <a:endParaRPr lang="en-US"/>
          </a:p>
        </p:txBody>
      </p:sp>
    </p:spTree>
    <p:extLst>
      <p:ext uri="{BB962C8B-B14F-4D97-AF65-F5344CB8AC3E}">
        <p14:creationId xmlns:p14="http://schemas.microsoft.com/office/powerpoint/2010/main" val="502363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852265-8DCE-4CA3-B1EC-F43870512F1A}" type="slidenum">
              <a:rPr lang="en-US" smtClean="0"/>
              <a:t>6</a:t>
            </a:fld>
            <a:endParaRPr lang="en-US"/>
          </a:p>
        </p:txBody>
      </p:sp>
    </p:spTree>
    <p:extLst>
      <p:ext uri="{BB962C8B-B14F-4D97-AF65-F5344CB8AC3E}">
        <p14:creationId xmlns:p14="http://schemas.microsoft.com/office/powerpoint/2010/main" val="38964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FABB11-E7ED-5593-A731-154C78CBFF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FF2430-4746-A3B4-477D-799B17AAA5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F05068-BC96-A2FF-9ACA-1FEB513DD1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DF70C1-EC67-AE32-04BC-1EF570A00BB6}"/>
              </a:ext>
            </a:extLst>
          </p:cNvPr>
          <p:cNvSpPr>
            <a:spLocks noGrp="1"/>
          </p:cNvSpPr>
          <p:nvPr>
            <p:ph type="sldNum" sz="quarter" idx="5"/>
          </p:nvPr>
        </p:nvSpPr>
        <p:spPr/>
        <p:txBody>
          <a:bodyPr/>
          <a:lstStyle/>
          <a:p>
            <a:fld id="{EA852265-8DCE-4CA3-B1EC-F43870512F1A}" type="slidenum">
              <a:rPr lang="en-US" smtClean="0"/>
              <a:t>7</a:t>
            </a:fld>
            <a:endParaRPr lang="en-US"/>
          </a:p>
        </p:txBody>
      </p:sp>
    </p:spTree>
    <p:extLst>
      <p:ext uri="{BB962C8B-B14F-4D97-AF65-F5344CB8AC3E}">
        <p14:creationId xmlns:p14="http://schemas.microsoft.com/office/powerpoint/2010/main" val="352272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4A83F-0D13-5C26-6CF2-48BAA0F8ED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5E64A7-28E1-4DD1-EC9E-FC69667B7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FCAFB9-3CC2-3E79-87DC-7CDF88B758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B58A96D-6334-EAFA-1ADA-30E96893B5CB}"/>
              </a:ext>
            </a:extLst>
          </p:cNvPr>
          <p:cNvSpPr>
            <a:spLocks noGrp="1"/>
          </p:cNvSpPr>
          <p:nvPr>
            <p:ph type="sldNum" sz="quarter" idx="5"/>
          </p:nvPr>
        </p:nvSpPr>
        <p:spPr/>
        <p:txBody>
          <a:bodyPr/>
          <a:lstStyle/>
          <a:p>
            <a:fld id="{EA852265-8DCE-4CA3-B1EC-F43870512F1A}" type="slidenum">
              <a:rPr lang="en-US" smtClean="0"/>
              <a:t>9</a:t>
            </a:fld>
            <a:endParaRPr lang="en-US"/>
          </a:p>
        </p:txBody>
      </p:sp>
    </p:spTree>
    <p:extLst>
      <p:ext uri="{BB962C8B-B14F-4D97-AF65-F5344CB8AC3E}">
        <p14:creationId xmlns:p14="http://schemas.microsoft.com/office/powerpoint/2010/main" val="1934496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215BE-9645-C012-BF35-D6F50F9BA1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7E13E73-8FBA-50B3-EB4B-28C9CB3DB1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088099-F455-86F4-F57A-8B28EDBAED41}"/>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5" name="Footer Placeholder 4">
            <a:extLst>
              <a:ext uri="{FF2B5EF4-FFF2-40B4-BE49-F238E27FC236}">
                <a16:creationId xmlns:a16="http://schemas.microsoft.com/office/drawing/2014/main" id="{2DEA244A-4A66-7443-AB93-32B389250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D4435-C512-283E-FC3E-1B45A812B685}"/>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367133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7E286-B53D-1B0B-8776-C26E1D143C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E68B5A-7F8F-76D3-D514-FE458ED5DF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40ED42-9AE6-CC98-4760-91DC7F57419E}"/>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5" name="Footer Placeholder 4">
            <a:extLst>
              <a:ext uri="{FF2B5EF4-FFF2-40B4-BE49-F238E27FC236}">
                <a16:creationId xmlns:a16="http://schemas.microsoft.com/office/drawing/2014/main" id="{484718FC-83B1-C617-483D-55EE9EE243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034911-FDE1-99BF-2CCF-2255B095F5F8}"/>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3736020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DAC976-D3EA-8962-D201-EF731438E1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9CC403-FCEF-A3C4-1081-AACED57FAE2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B036-EC82-77BF-26D2-1DB46D02D821}"/>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5" name="Footer Placeholder 4">
            <a:extLst>
              <a:ext uri="{FF2B5EF4-FFF2-40B4-BE49-F238E27FC236}">
                <a16:creationId xmlns:a16="http://schemas.microsoft.com/office/drawing/2014/main" id="{0C14514C-003E-2AF9-9122-8B5BE0F04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5B8F3-58CD-BB98-5498-ED6FA3D45CA7}"/>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1087586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5529F-F566-187A-BFEE-7A6C3B6C39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C6F7C9-2163-4C1E-F69B-90907E1C43A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77F24B-1574-DA04-9A64-5C5CD76989BC}"/>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5" name="Footer Placeholder 4">
            <a:extLst>
              <a:ext uri="{FF2B5EF4-FFF2-40B4-BE49-F238E27FC236}">
                <a16:creationId xmlns:a16="http://schemas.microsoft.com/office/drawing/2014/main" id="{7E9C743B-4096-73C7-0CF3-7E18E1B68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62055F-EBD4-EE53-7BE5-9123866EF95E}"/>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4196434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8F868-94C1-BA23-DA66-2F62E47C83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C2B777-8471-1255-EF3F-F0D6CF9871F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3FEF25-31DA-A60D-EAF6-B31371CBDF62}"/>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5" name="Footer Placeholder 4">
            <a:extLst>
              <a:ext uri="{FF2B5EF4-FFF2-40B4-BE49-F238E27FC236}">
                <a16:creationId xmlns:a16="http://schemas.microsoft.com/office/drawing/2014/main" id="{7ADF00C6-A9DA-B0C6-5D9F-D672411BF0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F9241D-3131-B38F-3162-C416139CB122}"/>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185872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13AAC-9980-EA37-1605-F4E9A4AF3C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B2BBB-81AE-3BA6-EFD1-F5D2C1E754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CDAF9-7B4D-98AD-AC5A-2FD6897937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8C584F-7787-4637-8E05-02A058685681}"/>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6" name="Footer Placeholder 5">
            <a:extLst>
              <a:ext uri="{FF2B5EF4-FFF2-40B4-BE49-F238E27FC236}">
                <a16:creationId xmlns:a16="http://schemas.microsoft.com/office/drawing/2014/main" id="{E931CCCC-F6FC-22DB-EAC1-7ADCE22ECF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46853-A145-8338-56B3-1370FDAB2140}"/>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603434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116E6-C2C5-68B5-5550-40A919CB90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F4B6C65-EC4D-D53E-6FC3-045A51F58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4645DF-D02B-C214-37B0-2DD28D4BBD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FC2CFC1-1551-F6D4-0114-4A32F94916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3E69492-C629-64E6-EC3D-66BCD1430E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650991-E8C2-C890-8A55-312EBAD10D87}"/>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8" name="Footer Placeholder 7">
            <a:extLst>
              <a:ext uri="{FF2B5EF4-FFF2-40B4-BE49-F238E27FC236}">
                <a16:creationId xmlns:a16="http://schemas.microsoft.com/office/drawing/2014/main" id="{48AB9AEA-3A4E-C6E6-9121-5C11B2A346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B5C5A7-3C33-B057-AA51-F1F7AF457CE3}"/>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27492012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51D8C-E530-C0C1-9549-4D22B762849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2656B64-6235-B442-F110-6E77A747AE97}"/>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4" name="Footer Placeholder 3">
            <a:extLst>
              <a:ext uri="{FF2B5EF4-FFF2-40B4-BE49-F238E27FC236}">
                <a16:creationId xmlns:a16="http://schemas.microsoft.com/office/drawing/2014/main" id="{BD22EF76-7AC1-AA10-613E-9DA58D6E3B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C1EDAD-09BC-1FFE-0D46-B2BCCD73E140}"/>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18308559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1F518-E6D6-B3F3-BC05-A8FE67C7D8DE}"/>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3" name="Footer Placeholder 2">
            <a:extLst>
              <a:ext uri="{FF2B5EF4-FFF2-40B4-BE49-F238E27FC236}">
                <a16:creationId xmlns:a16="http://schemas.microsoft.com/office/drawing/2014/main" id="{DC32E8A5-6356-C33E-DE62-3A3F39CC8E6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CFC0B6-1BA6-BF1A-2025-0C7E31C8AB08}"/>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1799986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F5A6D-82F4-5CBE-EEBB-2709518BDB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D752E54-530C-9F57-953E-9CC2621B82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E9F370-62E2-24CB-78F1-04AEEA3B56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B3A077-B7FF-092A-8690-A8A1BBB836A1}"/>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6" name="Footer Placeholder 5">
            <a:extLst>
              <a:ext uri="{FF2B5EF4-FFF2-40B4-BE49-F238E27FC236}">
                <a16:creationId xmlns:a16="http://schemas.microsoft.com/office/drawing/2014/main" id="{0E5241BA-392C-DC3B-DFAC-990FEF02D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876DC5-5DF6-E6F9-4282-AA0D694446A9}"/>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23324443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9BB499-BEB9-725B-9489-64B04BF370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A6F0521-DC7C-92A6-F200-5DEFF066F0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A3B74F-9FD4-C67F-D5AC-76C69584C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D0B7FB-8E6C-7FC5-D3A3-03A8A1730780}"/>
              </a:ext>
            </a:extLst>
          </p:cNvPr>
          <p:cNvSpPr>
            <a:spLocks noGrp="1"/>
          </p:cNvSpPr>
          <p:nvPr>
            <p:ph type="dt" sz="half" idx="10"/>
          </p:nvPr>
        </p:nvSpPr>
        <p:spPr/>
        <p:txBody>
          <a:bodyPr/>
          <a:lstStyle/>
          <a:p>
            <a:fld id="{1AE59A04-916F-48EA-B339-2934D78FE393}" type="datetimeFigureOut">
              <a:rPr lang="en-US" smtClean="0"/>
              <a:t>3/23/2026</a:t>
            </a:fld>
            <a:endParaRPr lang="en-US"/>
          </a:p>
        </p:txBody>
      </p:sp>
      <p:sp>
        <p:nvSpPr>
          <p:cNvPr id="6" name="Footer Placeholder 5">
            <a:extLst>
              <a:ext uri="{FF2B5EF4-FFF2-40B4-BE49-F238E27FC236}">
                <a16:creationId xmlns:a16="http://schemas.microsoft.com/office/drawing/2014/main" id="{A9E9B2B4-A454-FDEA-0C72-CD63935A55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894820-3265-544D-0476-FDE5E924C4DC}"/>
              </a:ext>
            </a:extLst>
          </p:cNvPr>
          <p:cNvSpPr>
            <a:spLocks noGrp="1"/>
          </p:cNvSpPr>
          <p:nvPr>
            <p:ph type="sldNum" sz="quarter" idx="12"/>
          </p:nvPr>
        </p:nvSpPr>
        <p:spPr/>
        <p:txBody>
          <a:bodyPr/>
          <a:lstStyle/>
          <a:p>
            <a:fld id="{8A098E3D-BB37-43FA-A64E-675E09B7A100}" type="slidenum">
              <a:rPr lang="en-US" smtClean="0"/>
              <a:t>‹#›</a:t>
            </a:fld>
            <a:endParaRPr lang="en-US"/>
          </a:p>
        </p:txBody>
      </p:sp>
    </p:spTree>
    <p:extLst>
      <p:ext uri="{BB962C8B-B14F-4D97-AF65-F5344CB8AC3E}">
        <p14:creationId xmlns:p14="http://schemas.microsoft.com/office/powerpoint/2010/main" val="2304637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6943E9-5584-F5A5-770B-878F71670A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1D5C58-F968-97A0-4294-288A0C8648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0357BD-9C67-B15A-0F9D-48D17B709C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AE59A04-916F-48EA-B339-2934D78FE393}" type="datetimeFigureOut">
              <a:rPr lang="en-US" smtClean="0"/>
              <a:t>3/23/2026</a:t>
            </a:fld>
            <a:endParaRPr lang="en-US"/>
          </a:p>
        </p:txBody>
      </p:sp>
      <p:sp>
        <p:nvSpPr>
          <p:cNvPr id="5" name="Footer Placeholder 4">
            <a:extLst>
              <a:ext uri="{FF2B5EF4-FFF2-40B4-BE49-F238E27FC236}">
                <a16:creationId xmlns:a16="http://schemas.microsoft.com/office/drawing/2014/main" id="{522D6E06-6117-AE8B-DF7B-324F20733B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508AFA7-F3E5-244F-E28B-378226BD51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A098E3D-BB37-43FA-A64E-675E09B7A100}" type="slidenum">
              <a:rPr lang="en-US" smtClean="0"/>
              <a:t>‹#›</a:t>
            </a:fld>
            <a:endParaRPr lang="en-US"/>
          </a:p>
        </p:txBody>
      </p:sp>
    </p:spTree>
    <p:extLst>
      <p:ext uri="{BB962C8B-B14F-4D97-AF65-F5344CB8AC3E}">
        <p14:creationId xmlns:p14="http://schemas.microsoft.com/office/powerpoint/2010/main" val="109166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internationalservices.oregonstate.edu/ieev/getting-here/ieev-dependents" TargetMode="External"/><Relationship Id="rId7" Type="http://schemas.openxmlformats.org/officeDocument/2006/relationships/image" Target="../media/image3.png"/><Relationship Id="rId2" Type="http://schemas.openxmlformats.org/officeDocument/2006/relationships/hyperlink" Target="https://pace.oregonstate.edu/content/ISPO/1m8c/presentation_html5.html" TargetMode="External"/><Relationship Id="rId1" Type="http://schemas.openxmlformats.org/officeDocument/2006/relationships/slideLayout" Target="../slideLayouts/slideLayout2.xml"/><Relationship Id="rId6" Type="http://schemas.openxmlformats.org/officeDocument/2006/relationships/hyperlink" Target="https://familyresources.oregonstate.edu/information-and-tips-international-families" TargetMode="External"/><Relationship Id="rId5" Type="http://schemas.openxmlformats.org/officeDocument/2006/relationships/hyperlink" Target="https://intoosu.oregonstate.edu/pregnancy-and-childcare" TargetMode="External"/><Relationship Id="rId10" Type="http://schemas.openxmlformats.org/officeDocument/2006/relationships/image" Target="../media/image6.png"/><Relationship Id="rId4" Type="http://schemas.openxmlformats.org/officeDocument/2006/relationships/hyperlink" Target="https://internationalservices.oregonstate.edu/students/getting-here/bringing-dependents-and-inviting-family" TargetMode="Externa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hyperlink" Target="mailto:familyresources@oregonstate.edu" TargetMode="External"/><Relationship Id="rId13" Type="http://schemas.openxmlformats.org/officeDocument/2006/relationships/image" Target="../media/image8.png"/><Relationship Id="rId18" Type="http://schemas.openxmlformats.org/officeDocument/2006/relationships/hyperlink" Target="mailto:kidspirit@oregonstate.edu" TargetMode="External"/><Relationship Id="rId3" Type="http://schemas.openxmlformats.org/officeDocument/2006/relationships/hyperlink" Target="https://internationalservices.oregonstate.edu/housing-resources" TargetMode="External"/><Relationship Id="rId21" Type="http://schemas.openxmlformats.org/officeDocument/2006/relationships/hyperlink" Target="https://beav.es/xJ3" TargetMode="External"/><Relationship Id="rId7" Type="http://schemas.openxmlformats.org/officeDocument/2006/relationships/hyperlink" Target="https://familyresources.oregonstate.edu/frc-ece" TargetMode="External"/><Relationship Id="rId12" Type="http://schemas.openxmlformats.org/officeDocument/2006/relationships/hyperlink" Target="mailto:OSUBeaverBeginnings@kindercare.com" TargetMode="External"/><Relationship Id="rId17" Type="http://schemas.openxmlformats.org/officeDocument/2006/relationships/hyperlink" Target="https://kidspirit.oregonstate.edu/" TargetMode="External"/><Relationship Id="rId2" Type="http://schemas.openxmlformats.org/officeDocument/2006/relationships/hyperlink" Target="https://transportation.oregonstate.edu/beaver-bus" TargetMode="External"/><Relationship Id="rId16" Type="http://schemas.openxmlformats.org/officeDocument/2006/relationships/hyperlink" Target="mailto:osu.cdc@oregonstate.edu" TargetMode="External"/><Relationship Id="rId20"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7.emf"/><Relationship Id="rId11" Type="http://schemas.openxmlformats.org/officeDocument/2006/relationships/hyperlink" Target="https://www.kindercare.com/our-centers/corvallis/or/301417" TargetMode="External"/><Relationship Id="rId24" Type="http://schemas.openxmlformats.org/officeDocument/2006/relationships/image" Target="../media/image12.png"/><Relationship Id="rId5" Type="http://schemas.openxmlformats.org/officeDocument/2006/relationships/hyperlink" Target="mailto:housing@oregonstate.edu" TargetMode="External"/><Relationship Id="rId15" Type="http://schemas.openxmlformats.org/officeDocument/2006/relationships/hyperlink" Target="https://health.oregonstate.edu/child-development-center" TargetMode="External"/><Relationship Id="rId23" Type="http://schemas.openxmlformats.org/officeDocument/2006/relationships/hyperlink" Target="https://internationalservices.oregonstate.edu/health-insurance-and-care" TargetMode="External"/><Relationship Id="rId10" Type="http://schemas.openxmlformats.org/officeDocument/2006/relationships/hyperlink" Target="mailto:ourlittlevillage@oregonstate.edu" TargetMode="External"/><Relationship Id="rId19" Type="http://schemas.openxmlformats.org/officeDocument/2006/relationships/image" Target="../media/image10.png"/><Relationship Id="rId4" Type="http://schemas.openxmlformats.org/officeDocument/2006/relationships/hyperlink" Target="https://beav.es/x46" TargetMode="External"/><Relationship Id="rId9" Type="http://schemas.openxmlformats.org/officeDocument/2006/relationships/hyperlink" Target="https://familyresources.oregonstate.edu/OLV" TargetMode="External"/><Relationship Id="rId14" Type="http://schemas.openxmlformats.org/officeDocument/2006/relationships/image" Target="../media/image9.png"/><Relationship Id="rId22" Type="http://schemas.openxmlformats.org/officeDocument/2006/relationships/hyperlink" Target="https://studenthealth.oregonstate.edu/policies-and-guidelines/health-insurance-requirement-international-students-and-dependents" TargetMode="External"/></Relationships>
</file>

<file path=ppt/slides/_rels/slide4.xml.rels><?xml version="1.0" encoding="UTF-8" standalone="yes"?>
<Relationships xmlns="http://schemas.openxmlformats.org/package/2006/relationships"><Relationship Id="rId8" Type="http://schemas.openxmlformats.org/officeDocument/2006/relationships/hyperlink" Target="mailto:Writing.Center@oregonstate.edu" TargetMode="External"/><Relationship Id="rId13" Type="http://schemas.openxmlformats.org/officeDocument/2006/relationships/image" Target="../media/image11.jpg"/><Relationship Id="rId18" Type="http://schemas.openxmlformats.org/officeDocument/2006/relationships/image" Target="../media/image15.png"/><Relationship Id="rId3" Type="http://schemas.openxmlformats.org/officeDocument/2006/relationships/hyperlink" Target="mailto:bnc@oregonstate.edu" TargetMode="External"/><Relationship Id="rId7" Type="http://schemas.openxmlformats.org/officeDocument/2006/relationships/hyperlink" Target="https://writingcenter.oregonstate.edu/" TargetMode="External"/><Relationship Id="rId12" Type="http://schemas.openxmlformats.org/officeDocument/2006/relationships/image" Target="../media/image10.png"/><Relationship Id="rId17" Type="http://schemas.openxmlformats.org/officeDocument/2006/relationships/image" Target="../media/image14.png"/><Relationship Id="rId2" Type="http://schemas.openxmlformats.org/officeDocument/2006/relationships/hyperlink" Target="https://basicneeds.oregonstate.edu/" TargetMode="External"/><Relationship Id="rId16" Type="http://schemas.openxmlformats.org/officeDocument/2006/relationships/hyperlink" Target="mailto:cafe@oregonstate.edu" TargetMode="External"/><Relationship Id="rId20" Type="http://schemas.openxmlformats.org/officeDocument/2006/relationships/hyperlink" Target="https://familyresources.oregonstate.edu/lactation-rooms-supports" TargetMode="External"/><Relationship Id="rId1" Type="http://schemas.openxmlformats.org/officeDocument/2006/relationships/slideLayout" Target="../slideLayouts/slideLayout7.xml"/><Relationship Id="rId6" Type="http://schemas.openxmlformats.org/officeDocument/2006/relationships/image" Target="../media/image13.jpeg"/><Relationship Id="rId11" Type="http://schemas.openxmlformats.org/officeDocument/2006/relationships/hyperlink" Target="mailto:INTOOSU.LearningCenter@oregonstate.edu" TargetMode="External"/><Relationship Id="rId5" Type="http://schemas.openxmlformats.org/officeDocument/2006/relationships/hyperlink" Target="mailto:familyresources@oregonstate.edu" TargetMode="External"/><Relationship Id="rId15" Type="http://schemas.openxmlformats.org/officeDocument/2006/relationships/hyperlink" Target="https://beav.es/xJB" TargetMode="External"/><Relationship Id="rId10" Type="http://schemas.openxmlformats.org/officeDocument/2006/relationships/hyperlink" Target="https://intoosu.oregonstate.edu/learning-center" TargetMode="External"/><Relationship Id="rId19" Type="http://schemas.openxmlformats.org/officeDocument/2006/relationships/image" Target="../media/image16.png"/><Relationship Id="rId4" Type="http://schemas.openxmlformats.org/officeDocument/2006/relationships/hyperlink" Target="https://familyresources.oregonstate.edu/resources-and-services" TargetMode="External"/><Relationship Id="rId9" Type="http://schemas.openxmlformats.org/officeDocument/2006/relationships/hyperlink" Target="https://beav.es/xJ2" TargetMode="External"/><Relationship Id="rId14" Type="http://schemas.openxmlformats.org/officeDocument/2006/relationships/hyperlink" Target="https://beav.es/xJ3" TargetMode="External"/></Relationships>
</file>

<file path=ppt/slides/_rels/slide5.xml.rels><?xml version="1.0" encoding="UTF-8" standalone="yes"?>
<Relationships xmlns="http://schemas.openxmlformats.org/package/2006/relationships"><Relationship Id="rId8" Type="http://schemas.openxmlformats.org/officeDocument/2006/relationships/hyperlink" Target="mailto:crossroadsconversationschool@gmail.com" TargetMode="External"/><Relationship Id="rId13" Type="http://schemas.openxmlformats.org/officeDocument/2006/relationships/hyperlink" Target="https://familyresources.oregonstate.edu/connections-series" TargetMode="External"/><Relationship Id="rId18" Type="http://schemas.openxmlformats.org/officeDocument/2006/relationships/hyperlink" Target="https://see.oregonstate.edu/" TargetMode="External"/><Relationship Id="rId26" Type="http://schemas.openxmlformats.org/officeDocument/2006/relationships/image" Target="../media/image18.png"/><Relationship Id="rId3" Type="http://schemas.openxmlformats.org/officeDocument/2006/relationships/hyperlink" Target="https://internationalservices.oregonstate.edu/international-friendship-program" TargetMode="External"/><Relationship Id="rId21" Type="http://schemas.openxmlformats.org/officeDocument/2006/relationships/hyperlink" Target="https://map.oregonstate.edu/?id=2243#!ct/89633,89708,89709,89717,89718,89712,89713,89714,89715,89716?s/" TargetMode="External"/><Relationship Id="rId7" Type="http://schemas.openxmlformats.org/officeDocument/2006/relationships/hyperlink" Target="https://internationalservices.oregonstate.edu/crossroads/conversation-school" TargetMode="External"/><Relationship Id="rId12" Type="http://schemas.openxmlformats.org/officeDocument/2006/relationships/hyperlink" Target="mailto:internationalmomsgroup@oregonstate.edu" TargetMode="External"/><Relationship Id="rId17" Type="http://schemas.openxmlformats.org/officeDocument/2006/relationships/hyperlink" Target="mailto:Student.Orgs@oregonstate.edu" TargetMode="External"/><Relationship Id="rId25" Type="http://schemas.openxmlformats.org/officeDocument/2006/relationships/hyperlink" Target="https://beav.es/xJ3" TargetMode="External"/><Relationship Id="rId2" Type="http://schemas.openxmlformats.org/officeDocument/2006/relationships/hyperlink" Target="https://internationalservices.oregonstate.edu/students/exploring-here/global-buddies-program" TargetMode="External"/><Relationship Id="rId16" Type="http://schemas.openxmlformats.org/officeDocument/2006/relationships/hyperlink" Target="https://clubs.oregonstate.edu/findclubs" TargetMode="External"/><Relationship Id="rId20" Type="http://schemas.openxmlformats.org/officeDocument/2006/relationships/hyperlink" Target="https://familyresources.oregonstate.edu/family-spaces" TargetMode="External"/><Relationship Id="rId29"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hyperlink" Target="https://internationalservices.oregonstate.edu/crossroads" TargetMode="External"/><Relationship Id="rId11" Type="http://schemas.openxmlformats.org/officeDocument/2006/relationships/hyperlink" Target="https://familyresources.oregonstate.edu/internationalmoms" TargetMode="External"/><Relationship Id="rId24" Type="http://schemas.openxmlformats.org/officeDocument/2006/relationships/image" Target="../media/image11.jpg"/><Relationship Id="rId5" Type="http://schemas.openxmlformats.org/officeDocument/2006/relationships/image" Target="../media/image17.jpg"/><Relationship Id="rId15" Type="http://schemas.openxmlformats.org/officeDocument/2006/relationships/hyperlink" Target="https://clubs.oregonstate.edu/" TargetMode="External"/><Relationship Id="rId23" Type="http://schemas.openxmlformats.org/officeDocument/2006/relationships/image" Target="../media/image10.png"/><Relationship Id="rId28" Type="http://schemas.openxmlformats.org/officeDocument/2006/relationships/hyperlink" Target="https://transportation.oregonstate.edu/new-to-OSU" TargetMode="External"/><Relationship Id="rId10" Type="http://schemas.openxmlformats.org/officeDocument/2006/relationships/hyperlink" Target="mailto:INTOOSU@oregonstate.edu" TargetMode="External"/><Relationship Id="rId19" Type="http://schemas.openxmlformats.org/officeDocument/2006/relationships/hyperlink" Target="mailto:Student.Experiences@oregonstate.edu" TargetMode="External"/><Relationship Id="rId4" Type="http://schemas.openxmlformats.org/officeDocument/2006/relationships/hyperlink" Target="https://internationalservices.oregonstate.edu/students/exploring-here" TargetMode="External"/><Relationship Id="rId9" Type="http://schemas.openxmlformats.org/officeDocument/2006/relationships/hyperlink" Target="https://intoosu.oregonstate.edu/activities-involvement" TargetMode="External"/><Relationship Id="rId14" Type="http://schemas.openxmlformats.org/officeDocument/2006/relationships/hyperlink" Target="mailto:FamilyResources@oregonstate.edu" TargetMode="External"/><Relationship Id="rId22" Type="http://schemas.openxmlformats.org/officeDocument/2006/relationships/hyperlink" Target="mailto:familyresources@oregonstate.edu" TargetMode="External"/><Relationship Id="rId27" Type="http://schemas.openxmlformats.org/officeDocument/2006/relationships/hyperlink" Target="https://transportation.oregonstate.edu/"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https://www.linnbenton.edu/community/family-resources/child-care.php" TargetMode="External"/><Relationship Id="rId13" Type="http://schemas.openxmlformats.org/officeDocument/2006/relationships/hyperlink" Target="https://www.albany.k12.or.us/" TargetMode="External"/><Relationship Id="rId18" Type="http://schemas.openxmlformats.org/officeDocument/2006/relationships/hyperlink" Target="https://beav.es/xJ3" TargetMode="External"/><Relationship Id="rId3" Type="http://schemas.openxmlformats.org/officeDocument/2006/relationships/hyperlink" Target="https://intoosu.oregonstate.edu/student-services/housing-arrivals/living-campus" TargetMode="External"/><Relationship Id="rId21" Type="http://schemas.openxmlformats.org/officeDocument/2006/relationships/hyperlink" Target="https://groometransportation.com/" TargetMode="External"/><Relationship Id="rId7" Type="http://schemas.openxmlformats.org/officeDocument/2006/relationships/hyperlink" Target="https://beav.es/xUe" TargetMode="External"/><Relationship Id="rId12" Type="http://schemas.openxmlformats.org/officeDocument/2006/relationships/hyperlink" Target="https://www.philomathsd.net/district-home" TargetMode="External"/><Relationship Id="rId17" Type="http://schemas.openxmlformats.org/officeDocument/2006/relationships/image" Target="../media/image11.jpg"/><Relationship Id="rId2" Type="http://schemas.openxmlformats.org/officeDocument/2006/relationships/notesSlide" Target="../notesSlides/notesSlide1.xml"/><Relationship Id="rId16" Type="http://schemas.openxmlformats.org/officeDocument/2006/relationships/image" Target="../media/image10.png"/><Relationship Id="rId20" Type="http://schemas.openxmlformats.org/officeDocument/2006/relationships/hyperlink" Target="https://www.oregon.gov/ODOT/DMV/pages/index.aspx" TargetMode="Externa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hyperlink" Target="https://www.csd509j.net/" TargetMode="External"/><Relationship Id="rId5" Type="http://schemas.openxmlformats.org/officeDocument/2006/relationships/hyperlink" Target="https://www.bendoregon.gov/government/departments/housing/affordable-housing" TargetMode="External"/><Relationship Id="rId15" Type="http://schemas.openxmlformats.org/officeDocument/2006/relationships/image" Target="../media/image9.png"/><Relationship Id="rId23" Type="http://schemas.openxmlformats.org/officeDocument/2006/relationships/image" Target="../media/image21.png"/><Relationship Id="rId10" Type="http://schemas.openxmlformats.org/officeDocument/2006/relationships/hyperlink" Target="https://findchildcareoregon.org/" TargetMode="External"/><Relationship Id="rId19" Type="http://schemas.openxmlformats.org/officeDocument/2006/relationships/hyperlink" Target="https://www.corvallisoregon.gov/cts" TargetMode="External"/><Relationship Id="rId4" Type="http://schemas.openxmlformats.org/officeDocument/2006/relationships/hyperlink" Target="https://www.corvallisoregon.gov/cd/page/affordable-housing" TargetMode="External"/><Relationship Id="rId9" Type="http://schemas.openxmlformats.org/officeDocument/2006/relationships/hyperlink" Target="mailto:connect@linnbenton.edu" TargetMode="External"/><Relationship Id="rId14" Type="http://schemas.openxmlformats.org/officeDocument/2006/relationships/image" Target="../media/image8.png"/><Relationship Id="rId22" Type="http://schemas.openxmlformats.org/officeDocument/2006/relationships/hyperlink" Target="https://www.flixbus.com/"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philomathsd.net/district-home/departments/special-programs" TargetMode="External"/><Relationship Id="rId13" Type="http://schemas.openxmlformats.org/officeDocument/2006/relationships/hyperlink" Target="https://www.corvallisoregon.gov/c3" TargetMode="External"/><Relationship Id="rId18" Type="http://schemas.openxmlformats.org/officeDocument/2006/relationships/image" Target="../media/image23.png"/><Relationship Id="rId3" Type="http://schemas.openxmlformats.org/officeDocument/2006/relationships/hyperlink" Target="https://www.bgccorvallis.org/programs/" TargetMode="External"/><Relationship Id="rId7" Type="http://schemas.openxmlformats.org/officeDocument/2006/relationships/hyperlink" Target="https://www.albany.k12.or.us/parent-resources/family-and-community-together-fact" TargetMode="External"/><Relationship Id="rId12" Type="http://schemas.openxmlformats.org/officeDocument/2006/relationships/hyperlink" Target="https://www.corvallisoregon.gov/parksrec/page/free-programs-services" TargetMode="External"/><Relationship Id="rId17" Type="http://schemas.openxmlformats.org/officeDocument/2006/relationships/hyperlink" Target="https://beav.es/xJ3" TargetMode="External"/><Relationship Id="rId2" Type="http://schemas.openxmlformats.org/officeDocument/2006/relationships/notesSlide" Target="../notesSlides/notesSlide2.xml"/><Relationship Id="rId16"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hyperlink" Target="https://www.csd509j.net/departments/student-growth-and-experience/family-advocacy-support/" TargetMode="External"/><Relationship Id="rId11" Type="http://schemas.openxmlformats.org/officeDocument/2006/relationships/hyperlink" Target="https://furnitureshare.org/" TargetMode="External"/><Relationship Id="rId5" Type="http://schemas.openxmlformats.org/officeDocument/2006/relationships/hyperlink" Target="https://www.csd509j.net/wp-content/uploads/Parent-Guide-for-English-Learners-English.pdf" TargetMode="External"/><Relationship Id="rId15" Type="http://schemas.openxmlformats.org/officeDocument/2006/relationships/image" Target="../media/image10.png"/><Relationship Id="rId10" Type="http://schemas.openxmlformats.org/officeDocument/2006/relationships/hyperlink" Target="https://communityservices.us/linn-benton-food-share/" TargetMode="External"/><Relationship Id="rId4" Type="http://schemas.openxmlformats.org/officeDocument/2006/relationships/hyperlink" Target="https://www.ymcaalbany.org/" TargetMode="External"/><Relationship Id="rId9" Type="http://schemas.openxmlformats.org/officeDocument/2006/relationships/image" Target="../media/image22.jpeg"/><Relationship Id="rId14" Type="http://schemas.openxmlformats.org/officeDocument/2006/relationships/hyperlink" Target="https://surplus.oregonstate.edu/public-sales/osused-store"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beav.es/xJ3" TargetMode="External"/><Relationship Id="rId13" Type="http://schemas.openxmlformats.org/officeDocument/2006/relationships/image" Target="../media/image12.png"/><Relationship Id="rId3" Type="http://schemas.openxmlformats.org/officeDocument/2006/relationships/hyperlink" Target="https://clinics.bentoncountyor.gov/" TargetMode="External"/><Relationship Id="rId7" Type="http://schemas.openxmlformats.org/officeDocument/2006/relationships/image" Target="../media/image11.jpg"/><Relationship Id="rId12" Type="http://schemas.openxmlformats.org/officeDocument/2006/relationships/hyperlink" Target="mailto:admin@communitydoulaprogram.org" TargetMode="Externa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hyperlink" Target="https://www.communitydoulaprogram.org/" TargetMode="External"/><Relationship Id="rId5" Type="http://schemas.openxmlformats.org/officeDocument/2006/relationships/hyperlink" Target="https://www.corvallisclinic.com/" TargetMode="External"/><Relationship Id="rId10" Type="http://schemas.openxmlformats.org/officeDocument/2006/relationships/hyperlink" Target="https://www.corvallisclinic.com/immediate-care/" TargetMode="External"/><Relationship Id="rId4" Type="http://schemas.openxmlformats.org/officeDocument/2006/relationships/hyperlink" Target="https://samhealth.org/" TargetMode="External"/><Relationship Id="rId9" Type="http://schemas.openxmlformats.org/officeDocument/2006/relationships/hyperlink" Target="https://samhealth.org/find-a-location/samaritan-walk-in-clinic-corvallis/" TargetMode="External"/><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hyperlink" Target="mailto:ela@linnbenton.edu" TargetMode="External"/><Relationship Id="rId18" Type="http://schemas.openxmlformats.org/officeDocument/2006/relationships/image" Target="../media/image28.png"/><Relationship Id="rId3" Type="http://schemas.openxmlformats.org/officeDocument/2006/relationships/hyperlink" Target="https://cmlcenter.org/" TargetMode="External"/><Relationship Id="rId7" Type="http://schemas.openxmlformats.org/officeDocument/2006/relationships/hyperlink" Target="https://cbcpubliclibrary.net/" TargetMode="External"/><Relationship Id="rId12" Type="http://schemas.openxmlformats.org/officeDocument/2006/relationships/hyperlink" Target="https://www.linnbenton.edu/community/alt-paths/ela.php" TargetMode="External"/><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hyperlink" Target="https://beav.es/xJ3" TargetMode="External"/><Relationship Id="rId1" Type="http://schemas.openxmlformats.org/officeDocument/2006/relationships/slideLayout" Target="../slideLayouts/slideLayout7.xml"/><Relationship Id="rId6" Type="http://schemas.openxmlformats.org/officeDocument/2006/relationships/hyperlink" Target="https://www.corvallisoregon.gov/parksrec" TargetMode="External"/><Relationship Id="rId11" Type="http://schemas.openxmlformats.org/officeDocument/2006/relationships/hyperlink" Target="mailto:info@cmlcenter.org" TargetMode="External"/><Relationship Id="rId5" Type="http://schemas.openxmlformats.org/officeDocument/2006/relationships/hyperlink" Target="https://familyresources.oregonstate.edu/internationalmoms" TargetMode="External"/><Relationship Id="rId15" Type="http://schemas.openxmlformats.org/officeDocument/2006/relationships/image" Target="../media/image11.jpg"/><Relationship Id="rId10" Type="http://schemas.openxmlformats.org/officeDocument/2006/relationships/hyperlink" Target="https://internationalservices.oregonstate.edu/crossroads/conversation-school" TargetMode="External"/><Relationship Id="rId4" Type="http://schemas.openxmlformats.org/officeDocument/2006/relationships/hyperlink" Target="https://www.corvallisoregon.gov/c3" TargetMode="External"/><Relationship Id="rId9" Type="http://schemas.openxmlformats.org/officeDocument/2006/relationships/hyperlink" Target="https://internationalservices.oregonstate.edu/crossroads" TargetMode="External"/><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A942CAE-8061-B2EB-8997-D3180547A039}"/>
              </a:ext>
            </a:extLst>
          </p:cNvPr>
          <p:cNvPicPr>
            <a:picLocks noChangeAspect="1"/>
          </p:cNvPicPr>
          <p:nvPr/>
        </p:nvPicPr>
        <p:blipFill>
          <a:blip r:embed="rId2"/>
          <a:srcRect l="11057" r="17035" b="1"/>
          <a:stretch>
            <a:fillRect/>
          </a:stretch>
        </p:blipFill>
        <p:spPr>
          <a:xfrm>
            <a:off x="1" y="10"/>
            <a:ext cx="9669642" cy="6857990"/>
          </a:xfrm>
          <a:prstGeom prst="rect">
            <a:avLst/>
          </a:prstGeom>
        </p:spPr>
      </p:pic>
      <p:sp>
        <p:nvSpPr>
          <p:cNvPr id="12" name="Rectangle 11">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6EA8B711-5E10-6F3D-6CC7-64417D3D0A46}"/>
              </a:ext>
            </a:extLst>
          </p:cNvPr>
          <p:cNvSpPr txBox="1"/>
          <p:nvPr/>
        </p:nvSpPr>
        <p:spPr>
          <a:xfrm>
            <a:off x="8508056" y="946646"/>
            <a:ext cx="3508453" cy="3692028"/>
          </a:xfrm>
          <a:prstGeom prst="rect">
            <a:avLst/>
          </a:prstGeom>
          <a:noFill/>
        </p:spPr>
        <p:txBody>
          <a:bodyPr vert="horz" lIns="91440" tIns="45720" rIns="91440" bIns="45720" rtlCol="0" anchor="b">
            <a:normAutofit fontScale="70000" lnSpcReduction="20000"/>
          </a:bodyPr>
          <a:lstStyle/>
          <a:p>
            <a:pPr algn="ctr">
              <a:lnSpc>
                <a:spcPct val="90000"/>
              </a:lnSpc>
              <a:spcBef>
                <a:spcPct val="0"/>
              </a:spcBef>
              <a:spcAft>
                <a:spcPts val="600"/>
              </a:spcAft>
            </a:pPr>
            <a:r>
              <a:rPr lang="en-US" sz="5200" b="1" dirty="0">
                <a:latin typeface="+mj-lt"/>
                <a:ea typeface="+mj-ea"/>
                <a:cs typeface="+mj-cs"/>
              </a:rPr>
              <a:t>Pre-Arrival Planning </a:t>
            </a:r>
          </a:p>
          <a:p>
            <a:pPr algn="ctr">
              <a:lnSpc>
                <a:spcPct val="90000"/>
              </a:lnSpc>
              <a:spcBef>
                <a:spcPct val="0"/>
              </a:spcBef>
              <a:spcAft>
                <a:spcPts val="600"/>
              </a:spcAft>
            </a:pPr>
            <a:r>
              <a:rPr lang="en-US" sz="5200" b="1" dirty="0">
                <a:latin typeface="+mj-lt"/>
                <a:ea typeface="+mj-ea"/>
                <a:cs typeface="+mj-cs"/>
              </a:rPr>
              <a:t>and </a:t>
            </a:r>
          </a:p>
          <a:p>
            <a:pPr algn="ctr">
              <a:lnSpc>
                <a:spcPct val="90000"/>
              </a:lnSpc>
              <a:spcBef>
                <a:spcPct val="0"/>
              </a:spcBef>
              <a:spcAft>
                <a:spcPts val="600"/>
              </a:spcAft>
            </a:pPr>
            <a:r>
              <a:rPr lang="en-US" sz="5200" b="1" dirty="0">
                <a:latin typeface="+mj-lt"/>
                <a:ea typeface="+mj-ea"/>
                <a:cs typeface="+mj-cs"/>
              </a:rPr>
              <a:t>Resource Guide </a:t>
            </a:r>
          </a:p>
          <a:p>
            <a:pPr algn="ctr">
              <a:lnSpc>
                <a:spcPct val="90000"/>
              </a:lnSpc>
              <a:spcBef>
                <a:spcPct val="0"/>
              </a:spcBef>
              <a:spcAft>
                <a:spcPts val="600"/>
              </a:spcAft>
            </a:pPr>
            <a:r>
              <a:rPr lang="en-US" sz="5200" b="1" dirty="0">
                <a:latin typeface="+mj-lt"/>
                <a:ea typeface="+mj-ea"/>
                <a:cs typeface="+mj-cs"/>
              </a:rPr>
              <a:t>for </a:t>
            </a:r>
          </a:p>
          <a:p>
            <a:pPr algn="ctr">
              <a:lnSpc>
                <a:spcPct val="90000"/>
              </a:lnSpc>
              <a:spcBef>
                <a:spcPct val="0"/>
              </a:spcBef>
              <a:spcAft>
                <a:spcPts val="600"/>
              </a:spcAft>
            </a:pPr>
            <a:r>
              <a:rPr lang="en-US" sz="5200" b="1" dirty="0">
                <a:latin typeface="+mj-lt"/>
                <a:ea typeface="+mj-ea"/>
                <a:cs typeface="+mj-cs"/>
              </a:rPr>
              <a:t> International Families</a:t>
            </a:r>
          </a:p>
        </p:txBody>
      </p:sp>
      <p:pic>
        <p:nvPicPr>
          <p:cNvPr id="6" name="Picture 5">
            <a:extLst>
              <a:ext uri="{FF2B5EF4-FFF2-40B4-BE49-F238E27FC236}">
                <a16:creationId xmlns:a16="http://schemas.microsoft.com/office/drawing/2014/main" id="{8D89BB5C-93CE-12ED-A9F1-86290598A3C1}"/>
              </a:ext>
            </a:extLst>
          </p:cNvPr>
          <p:cNvPicPr>
            <a:picLocks noChangeAspect="1"/>
          </p:cNvPicPr>
          <p:nvPr/>
        </p:nvPicPr>
        <p:blipFill>
          <a:blip r:embed="rId3"/>
          <a:stretch>
            <a:fillRect/>
          </a:stretch>
        </p:blipFill>
        <p:spPr>
          <a:xfrm>
            <a:off x="8971974" y="173718"/>
            <a:ext cx="3151905" cy="414564"/>
          </a:xfrm>
          <a:prstGeom prst="rect">
            <a:avLst/>
          </a:prstGeom>
        </p:spPr>
      </p:pic>
      <p:pic>
        <p:nvPicPr>
          <p:cNvPr id="7" name="Picture 6">
            <a:extLst>
              <a:ext uri="{FF2B5EF4-FFF2-40B4-BE49-F238E27FC236}">
                <a16:creationId xmlns:a16="http://schemas.microsoft.com/office/drawing/2014/main" id="{B67631E5-4A23-1544-4BCD-448F1A4D9C93}"/>
              </a:ext>
            </a:extLst>
          </p:cNvPr>
          <p:cNvPicPr>
            <a:picLocks noChangeAspect="1"/>
          </p:cNvPicPr>
          <p:nvPr/>
        </p:nvPicPr>
        <p:blipFill>
          <a:blip r:embed="rId4"/>
          <a:stretch>
            <a:fillRect/>
          </a:stretch>
        </p:blipFill>
        <p:spPr>
          <a:xfrm>
            <a:off x="10586049" y="5350751"/>
            <a:ext cx="1347333" cy="1426588"/>
          </a:xfrm>
          <a:prstGeom prst="rect">
            <a:avLst/>
          </a:prstGeom>
        </p:spPr>
      </p:pic>
    </p:spTree>
    <p:extLst>
      <p:ext uri="{BB962C8B-B14F-4D97-AF65-F5344CB8AC3E}">
        <p14:creationId xmlns:p14="http://schemas.microsoft.com/office/powerpoint/2010/main" val="200168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CE712-2B5D-FCA4-230A-70E3386A4341}"/>
              </a:ext>
            </a:extLst>
          </p:cNvPr>
          <p:cNvSpPr>
            <a:spLocks noGrp="1"/>
          </p:cNvSpPr>
          <p:nvPr>
            <p:ph type="title"/>
          </p:nvPr>
        </p:nvSpPr>
        <p:spPr>
          <a:xfrm>
            <a:off x="303080" y="484909"/>
            <a:ext cx="10515600" cy="1325563"/>
          </a:xfrm>
        </p:spPr>
        <p:txBody>
          <a:bodyPr>
            <a:noAutofit/>
          </a:bodyPr>
          <a:lstStyle/>
          <a:p>
            <a:r>
              <a:rPr lang="en-US" b="1" dirty="0">
                <a:solidFill>
                  <a:srgbClr val="D73F09"/>
                </a:solidFill>
                <a:latin typeface="Stratum2 Medium" panose="020B0506030000020004" pitchFamily="34" charset="0"/>
              </a:rPr>
              <a:t>Welcome to </a:t>
            </a:r>
            <a:br>
              <a:rPr lang="en-US" b="1" dirty="0">
                <a:solidFill>
                  <a:srgbClr val="D73F09"/>
                </a:solidFill>
                <a:latin typeface="Stratum2 Medium" panose="020B0506030000020004" pitchFamily="34" charset="0"/>
              </a:rPr>
            </a:br>
            <a:r>
              <a:rPr lang="en-US" b="1" dirty="0">
                <a:solidFill>
                  <a:srgbClr val="D73F09"/>
                </a:solidFill>
                <a:latin typeface="Stratum2 Medium" panose="020B0506030000020004" pitchFamily="34" charset="0"/>
              </a:rPr>
              <a:t>Oregon State University!</a:t>
            </a:r>
            <a:br>
              <a:rPr lang="en-US" b="1" dirty="0">
                <a:solidFill>
                  <a:srgbClr val="D73F09"/>
                </a:solidFill>
                <a:latin typeface="Stratum2 Light" panose="020B0506030000020004" pitchFamily="34" charset="0"/>
              </a:rPr>
            </a:br>
            <a:endParaRPr lang="en-US" b="1" dirty="0">
              <a:latin typeface="Stratum2 Light" panose="020B0506030000020004" pitchFamily="34" charset="0"/>
            </a:endParaRPr>
          </a:p>
        </p:txBody>
      </p:sp>
      <p:sp>
        <p:nvSpPr>
          <p:cNvPr id="4" name="Content Placeholder 3">
            <a:extLst>
              <a:ext uri="{FF2B5EF4-FFF2-40B4-BE49-F238E27FC236}">
                <a16:creationId xmlns:a16="http://schemas.microsoft.com/office/drawing/2014/main" id="{964D5B91-35ED-5A75-EC17-D6126609180D}"/>
              </a:ext>
            </a:extLst>
          </p:cNvPr>
          <p:cNvSpPr>
            <a:spLocks noGrp="1"/>
          </p:cNvSpPr>
          <p:nvPr>
            <p:ph idx="1"/>
          </p:nvPr>
        </p:nvSpPr>
        <p:spPr>
          <a:xfrm>
            <a:off x="303079" y="1603375"/>
            <a:ext cx="10162727" cy="4769716"/>
          </a:xfrm>
          <a:solidFill>
            <a:schemeClr val="bg1"/>
          </a:solidFill>
        </p:spPr>
        <p:txBody>
          <a:bodyPr>
            <a:normAutofit fontScale="77500" lnSpcReduction="20000"/>
          </a:bodyPr>
          <a:lstStyle/>
          <a:p>
            <a:pPr marL="0" indent="0">
              <a:buNone/>
            </a:pPr>
            <a:r>
              <a:rPr lang="en-US" sz="2200" dirty="0">
                <a:latin typeface="Stratum2 Light" panose="020B0506030000020004" pitchFamily="34" charset="0"/>
              </a:rPr>
              <a:t>This guide contains information to assist you in planning for your time living in the United States with your family. </a:t>
            </a:r>
          </a:p>
          <a:p>
            <a:pPr marL="0" indent="0">
              <a:buNone/>
            </a:pPr>
            <a:r>
              <a:rPr lang="en-US" sz="2200" dirty="0">
                <a:latin typeface="Stratum2 Light" panose="020B0506030000020004" pitchFamily="34" charset="0"/>
              </a:rPr>
              <a:t>A word about its arrangement – you will see the guide contains both “OSU” and “Community” resources. These labels distinguish between resources and programs that are accessible to OSU-affiliated families (OSU Resources) and those that are open to anyone living in the community (Community Resources). Some resources, like the </a:t>
            </a:r>
            <a:r>
              <a:rPr lang="en-US" sz="2200" b="1" dirty="0">
                <a:latin typeface="Stratum2 Light" panose="020B0506030000020004" pitchFamily="34" charset="0"/>
              </a:rPr>
              <a:t>OSU Basic Needs Center’s Weekly Food Pantry </a:t>
            </a:r>
            <a:r>
              <a:rPr lang="en-US" sz="2200" dirty="0">
                <a:latin typeface="Stratum2 Light" panose="020B0506030000020004" pitchFamily="34" charset="0"/>
              </a:rPr>
              <a:t>and the </a:t>
            </a:r>
            <a:r>
              <a:rPr lang="en-US" sz="2200" b="1" dirty="0">
                <a:latin typeface="Stratum2 Light" panose="020B0506030000020004" pitchFamily="34" charset="0"/>
              </a:rPr>
              <a:t>International Moms Group, </a:t>
            </a:r>
            <a:r>
              <a:rPr lang="en-US" sz="2200" dirty="0">
                <a:latin typeface="Stratum2 Light" panose="020B0506030000020004" pitchFamily="34" charset="0"/>
              </a:rPr>
              <a:t>are open to both OSU affiliates and community members. It is important to check you/your family’s eligibility to access community resources, as eligibility criteria can change. </a:t>
            </a:r>
          </a:p>
          <a:p>
            <a:pPr marL="0" indent="0">
              <a:buNone/>
            </a:pPr>
            <a:r>
              <a:rPr lang="en-US" sz="2200" b="1" dirty="0">
                <a:latin typeface="Stratum2 Light" panose="020B0506030000020004" pitchFamily="34" charset="0"/>
              </a:rPr>
              <a:t>Community Resources are shared here as </a:t>
            </a:r>
            <a:r>
              <a:rPr lang="en-US" sz="2200" b="1" i="1" dirty="0">
                <a:latin typeface="Stratum2 Light" panose="020B0506030000020004" pitchFamily="34" charset="0"/>
              </a:rPr>
              <a:t>information only.</a:t>
            </a:r>
            <a:r>
              <a:rPr lang="en-US" sz="2200" b="1" dirty="0">
                <a:latin typeface="Stratum2 Light" panose="020B0506030000020004" pitchFamily="34" charset="0"/>
              </a:rPr>
              <a:t> </a:t>
            </a:r>
            <a:r>
              <a:rPr lang="en-US" sz="2200" dirty="0">
                <a:latin typeface="Stratum2 Light" panose="020B0506030000020004" pitchFamily="34" charset="0"/>
              </a:rPr>
              <a:t>OSU does not sponsor, nor specifically endorse these external entities. Please use the contact information provided to learn more about community programs and resources. </a:t>
            </a:r>
          </a:p>
          <a:p>
            <a:pPr marL="0" indent="0">
              <a:buNone/>
            </a:pPr>
            <a:r>
              <a:rPr lang="en-US" sz="2200" dirty="0">
                <a:latin typeface="Stratum2 Light" panose="020B0506030000020004" pitchFamily="34" charset="0"/>
              </a:rPr>
              <a:t>In addition to this information, you may find the following websites useful as you plan your move to the United States and get settled with your family:</a:t>
            </a:r>
          </a:p>
          <a:p>
            <a:pPr>
              <a:lnSpc>
                <a:spcPct val="170000"/>
              </a:lnSpc>
              <a:buClr>
                <a:srgbClr val="D73F09"/>
              </a:buClr>
              <a:buFont typeface="Stratum2 Light" panose="020B0506030000020004" pitchFamily="34" charset="0"/>
              <a:buChar char="∞"/>
            </a:pPr>
            <a:r>
              <a:rPr lang="en-US" sz="1500" dirty="0">
                <a:latin typeface="Stratum2 Light" panose="020B0506030000020004" pitchFamily="34" charset="0"/>
              </a:rPr>
              <a:t>Traveling with Dependents Module: </a:t>
            </a:r>
            <a:r>
              <a:rPr lang="en-US" sz="1500" dirty="0">
                <a:latin typeface="Stratum2 Light" panose="020B0506030000020004" pitchFamily="34" charset="0"/>
                <a:hlinkClick r:id="rId2"/>
              </a:rPr>
              <a:t>https://pace.oregonstate.edu/content/ISPO/1m8c/presentation_html5.html</a:t>
            </a:r>
            <a:endParaRPr lang="en-US" sz="1500" dirty="0">
              <a:latin typeface="Stratum2 Light" panose="020B0506030000020004" pitchFamily="34" charset="0"/>
            </a:endParaRPr>
          </a:p>
          <a:p>
            <a:pPr>
              <a:lnSpc>
                <a:spcPct val="170000"/>
              </a:lnSpc>
              <a:buClr>
                <a:srgbClr val="D73F09"/>
              </a:buClr>
              <a:buFont typeface="Stratum2 Light" panose="020B0506030000020004" pitchFamily="34" charset="0"/>
              <a:buChar char="∞"/>
            </a:pPr>
            <a:r>
              <a:rPr lang="en-US" sz="1500" dirty="0">
                <a:latin typeface="Stratum2 Light" panose="020B0506030000020004" pitchFamily="34" charset="0"/>
              </a:rPr>
              <a:t>Bringing Your Spouse &amp; Dependents: </a:t>
            </a:r>
            <a:r>
              <a:rPr lang="en-US" sz="1500" dirty="0">
                <a:latin typeface="Stratum2 Light" panose="020B0506030000020004" pitchFamily="34" charset="0"/>
                <a:hlinkClick r:id="rId3"/>
              </a:rPr>
              <a:t>https://internationalservices.oregonstate.edu/ieev/getting-here/ieev-dependents</a:t>
            </a:r>
            <a:endParaRPr lang="en-US" sz="1500" dirty="0">
              <a:latin typeface="Stratum2 Light" panose="020B0506030000020004" pitchFamily="34" charset="0"/>
            </a:endParaRPr>
          </a:p>
          <a:p>
            <a:pPr>
              <a:lnSpc>
                <a:spcPct val="170000"/>
              </a:lnSpc>
              <a:buClr>
                <a:srgbClr val="D73F09"/>
              </a:buClr>
              <a:buFont typeface="Stratum2 Light" panose="020B0506030000020004" pitchFamily="34" charset="0"/>
              <a:buChar char="∞"/>
            </a:pPr>
            <a:r>
              <a:rPr lang="en-US" sz="1500" dirty="0">
                <a:latin typeface="Stratum2 Light" panose="020B0506030000020004" pitchFamily="34" charset="0"/>
              </a:rPr>
              <a:t>Bringing Dependents &amp; Inviting Family: </a:t>
            </a:r>
            <a:r>
              <a:rPr lang="en-US" sz="1500" dirty="0">
                <a:latin typeface="Stratum2 Light" panose="020B0506030000020004" pitchFamily="34" charset="0"/>
                <a:hlinkClick r:id="rId4"/>
              </a:rPr>
              <a:t>https://internationalservices.oregonstate.edu/students/getting-here/bringing-dependents-and-inviting-family</a:t>
            </a:r>
            <a:endParaRPr lang="en-US" sz="1500" dirty="0">
              <a:latin typeface="Stratum2 Light" panose="020B0506030000020004" pitchFamily="34" charset="0"/>
            </a:endParaRPr>
          </a:p>
          <a:p>
            <a:pPr>
              <a:lnSpc>
                <a:spcPct val="170000"/>
              </a:lnSpc>
              <a:spcBef>
                <a:spcPts val="600"/>
              </a:spcBef>
              <a:buClr>
                <a:srgbClr val="D73F09"/>
              </a:buClr>
              <a:buFont typeface="Stratum2 Light" panose="020B0506030000020004" pitchFamily="34" charset="0"/>
              <a:buChar char="∞"/>
            </a:pPr>
            <a:r>
              <a:rPr lang="en-US" sz="1500" dirty="0">
                <a:latin typeface="Stratum2 Light" panose="020B0506030000020004" pitchFamily="34" charset="0"/>
              </a:rPr>
              <a:t>INTO OSU: Pregnancy &amp; Child Care: </a:t>
            </a:r>
            <a:r>
              <a:rPr lang="en-US" sz="1500" dirty="0">
                <a:latin typeface="Stratum2 Light" panose="020B0506030000020004" pitchFamily="34" charset="0"/>
                <a:hlinkClick r:id="rId5"/>
              </a:rPr>
              <a:t>https://intoosu.oregonstate.edu/pregnancy-and-childcare</a:t>
            </a:r>
            <a:endParaRPr lang="en-US" sz="1500" dirty="0">
              <a:latin typeface="Stratum2 Light" panose="020B0506030000020004" pitchFamily="34" charset="0"/>
            </a:endParaRPr>
          </a:p>
          <a:p>
            <a:pPr>
              <a:lnSpc>
                <a:spcPct val="170000"/>
              </a:lnSpc>
              <a:spcBef>
                <a:spcPts val="600"/>
              </a:spcBef>
              <a:buClr>
                <a:srgbClr val="D73F09"/>
              </a:buClr>
              <a:buFont typeface="Stratum2 Light" panose="020B0506030000020004" pitchFamily="34" charset="0"/>
              <a:buChar char="∞"/>
            </a:pPr>
            <a:r>
              <a:rPr lang="en-US" sz="1500" dirty="0">
                <a:latin typeface="Stratum2 Light" panose="020B0506030000020004" pitchFamily="34" charset="0"/>
              </a:rPr>
              <a:t>Family Resource Center: Tips &amp; Information for International Families: </a:t>
            </a:r>
            <a:r>
              <a:rPr lang="en-US" sz="1500" dirty="0">
                <a:latin typeface="Stratum2 Light" panose="020B0506030000020004" pitchFamily="34" charset="0"/>
                <a:hlinkClick r:id="rId6"/>
              </a:rPr>
              <a:t>https://familyresources.oregonstate.edu/information-and-tips-international-families</a:t>
            </a:r>
            <a:endParaRPr lang="en-US" sz="1500" dirty="0">
              <a:latin typeface="Stratum2 Light" panose="020B0506030000020004" pitchFamily="34" charset="0"/>
            </a:endParaRPr>
          </a:p>
          <a:p>
            <a:pPr marL="0" indent="0">
              <a:buClr>
                <a:srgbClr val="D73F09"/>
              </a:buClr>
              <a:buNone/>
            </a:pPr>
            <a:endParaRPr lang="en-US" sz="2000" dirty="0">
              <a:latin typeface="Stratum2 Light" panose="020B0506030000020004" pitchFamily="34" charset="0"/>
            </a:endParaRPr>
          </a:p>
          <a:p>
            <a:pPr>
              <a:buClr>
                <a:srgbClr val="D73F09"/>
              </a:buClr>
              <a:buFont typeface="Stratum2 Light" panose="020B0506030000020004" pitchFamily="34" charset="0"/>
              <a:buChar char="∞"/>
            </a:pPr>
            <a:endParaRPr lang="en-US" sz="2000" dirty="0">
              <a:latin typeface="Stratum2 Light" panose="020B0506030000020004" pitchFamily="34" charset="0"/>
            </a:endParaRPr>
          </a:p>
          <a:p>
            <a:pPr>
              <a:buClr>
                <a:srgbClr val="D73F09"/>
              </a:buClr>
              <a:buFont typeface="Stratum2 Light" panose="020B0506030000020004" pitchFamily="34" charset="0"/>
              <a:buChar char="∞"/>
            </a:pPr>
            <a:endParaRPr lang="en-US" sz="2000" dirty="0">
              <a:latin typeface="Stratum2 Light" panose="020B0506030000020004" pitchFamily="34" charset="0"/>
            </a:endParaRPr>
          </a:p>
          <a:p>
            <a:pPr>
              <a:buClr>
                <a:srgbClr val="D73F09"/>
              </a:buClr>
              <a:buFont typeface="Stratum2 Light" panose="020B0506030000020004" pitchFamily="34" charset="0"/>
              <a:buChar char="∞"/>
            </a:pPr>
            <a:endParaRPr lang="en-US" sz="2000" dirty="0">
              <a:latin typeface="Stratum2 Light" panose="020B0506030000020004" pitchFamily="34" charset="0"/>
            </a:endParaRPr>
          </a:p>
        </p:txBody>
      </p:sp>
      <p:sp>
        <p:nvSpPr>
          <p:cNvPr id="3" name="TextBox 2">
            <a:extLst>
              <a:ext uri="{FF2B5EF4-FFF2-40B4-BE49-F238E27FC236}">
                <a16:creationId xmlns:a16="http://schemas.microsoft.com/office/drawing/2014/main" id="{BE0679DC-E2BA-C6DD-9C25-8FEA3FF5D290}"/>
              </a:ext>
            </a:extLst>
          </p:cNvPr>
          <p:cNvSpPr txBox="1"/>
          <p:nvPr/>
        </p:nvSpPr>
        <p:spPr>
          <a:xfrm>
            <a:off x="9189027" y="41761"/>
            <a:ext cx="3148077" cy="392415"/>
          </a:xfrm>
          <a:prstGeom prst="rect">
            <a:avLst/>
          </a:prstGeom>
          <a:noFill/>
        </p:spPr>
        <p:txBody>
          <a:bodyPr wrap="square" rtlCol="0">
            <a:spAutoFit/>
          </a:bodyPr>
          <a:lstStyle/>
          <a:p>
            <a:r>
              <a:rPr lang="en-US" sz="1050" dirty="0">
                <a:solidFill>
                  <a:srgbClr val="D73F09"/>
                </a:solidFill>
                <a:latin typeface="Kievit Offc" panose="020B0504030101020102" pitchFamily="34" charset="0"/>
              </a:rPr>
              <a:t>Division of Student Affairs | Family Resource Center</a:t>
            </a:r>
          </a:p>
          <a:p>
            <a:pPr algn="ctr"/>
            <a:r>
              <a:rPr lang="en-US" sz="900" dirty="0">
                <a:latin typeface="Kievit Offc" panose="020B0504030101020102" pitchFamily="34" charset="0"/>
              </a:rPr>
              <a:t>familyresources.oregonstate.edu      541.737.4906</a:t>
            </a:r>
          </a:p>
        </p:txBody>
      </p:sp>
      <p:pic>
        <p:nvPicPr>
          <p:cNvPr id="5" name="Picture 4">
            <a:extLst>
              <a:ext uri="{FF2B5EF4-FFF2-40B4-BE49-F238E27FC236}">
                <a16:creationId xmlns:a16="http://schemas.microsoft.com/office/drawing/2014/main" id="{0BA89720-3B34-FECC-EF92-1A16F6C6F667}"/>
              </a:ext>
            </a:extLst>
          </p:cNvPr>
          <p:cNvPicPr>
            <a:picLocks noChangeAspect="1"/>
          </p:cNvPicPr>
          <p:nvPr/>
        </p:nvPicPr>
        <p:blipFill>
          <a:blip r:embed="rId7"/>
          <a:stretch>
            <a:fillRect/>
          </a:stretch>
        </p:blipFill>
        <p:spPr>
          <a:xfrm>
            <a:off x="10680133" y="5356225"/>
            <a:ext cx="1347333" cy="1426588"/>
          </a:xfrm>
          <a:prstGeom prst="rect">
            <a:avLst/>
          </a:prstGeom>
        </p:spPr>
      </p:pic>
      <p:pic>
        <p:nvPicPr>
          <p:cNvPr id="18" name="Picture 17" descr="A person in a graduation gown holding a baby&#10;&#10;AI-generated content may be incorrect.">
            <a:extLst>
              <a:ext uri="{FF2B5EF4-FFF2-40B4-BE49-F238E27FC236}">
                <a16:creationId xmlns:a16="http://schemas.microsoft.com/office/drawing/2014/main" id="{9B4C1A8F-39F3-FADD-CCE4-3D061457229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5360" y="1087725"/>
            <a:ext cx="1546640" cy="1031300"/>
          </a:xfrm>
          <a:prstGeom prst="rect">
            <a:avLst/>
          </a:prstGeom>
        </p:spPr>
      </p:pic>
      <p:pic>
        <p:nvPicPr>
          <p:cNvPr id="26" name="Picture 25">
            <a:extLst>
              <a:ext uri="{FF2B5EF4-FFF2-40B4-BE49-F238E27FC236}">
                <a16:creationId xmlns:a16="http://schemas.microsoft.com/office/drawing/2014/main" id="{57D56964-BD7E-5EF1-1AED-E78D372799EB}"/>
              </a:ext>
            </a:extLst>
          </p:cNvPr>
          <p:cNvPicPr>
            <a:picLocks noChangeAspect="1"/>
          </p:cNvPicPr>
          <p:nvPr/>
        </p:nvPicPr>
        <p:blipFill>
          <a:blip r:embed="rId9"/>
          <a:stretch>
            <a:fillRect/>
          </a:stretch>
        </p:blipFill>
        <p:spPr>
          <a:xfrm>
            <a:off x="10645360" y="3441821"/>
            <a:ext cx="1659207" cy="1031300"/>
          </a:xfrm>
          <a:prstGeom prst="rect">
            <a:avLst/>
          </a:prstGeom>
        </p:spPr>
      </p:pic>
      <p:pic>
        <p:nvPicPr>
          <p:cNvPr id="27" name="Picture 26">
            <a:extLst>
              <a:ext uri="{FF2B5EF4-FFF2-40B4-BE49-F238E27FC236}">
                <a16:creationId xmlns:a16="http://schemas.microsoft.com/office/drawing/2014/main" id="{234805AC-8BB7-6BE4-8AB6-55E441944C63}"/>
              </a:ext>
            </a:extLst>
          </p:cNvPr>
          <p:cNvPicPr>
            <a:picLocks noChangeAspect="1"/>
          </p:cNvPicPr>
          <p:nvPr/>
        </p:nvPicPr>
        <p:blipFill>
          <a:blip r:embed="rId10"/>
          <a:stretch>
            <a:fillRect/>
          </a:stretch>
        </p:blipFill>
        <p:spPr>
          <a:xfrm>
            <a:off x="10645360" y="2265199"/>
            <a:ext cx="1546640" cy="1030449"/>
          </a:xfrm>
          <a:prstGeom prst="rect">
            <a:avLst/>
          </a:prstGeom>
        </p:spPr>
      </p:pic>
    </p:spTree>
    <p:extLst>
      <p:ext uri="{BB962C8B-B14F-4D97-AF65-F5344CB8AC3E}">
        <p14:creationId xmlns:p14="http://schemas.microsoft.com/office/powerpoint/2010/main" val="229744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B119339-E5B3-7D3C-D5D5-EC60AC194AF4}"/>
              </a:ext>
            </a:extLst>
          </p:cNvPr>
          <p:cNvSpPr txBox="1"/>
          <p:nvPr/>
        </p:nvSpPr>
        <p:spPr>
          <a:xfrm>
            <a:off x="2883451" y="320457"/>
            <a:ext cx="3541972" cy="2923877"/>
          </a:xfrm>
          <a:prstGeom prst="rect">
            <a:avLst/>
          </a:prstGeom>
          <a:solidFill>
            <a:schemeClr val="bg1"/>
          </a:solidFill>
          <a:ln w="25400">
            <a:solidFill>
              <a:srgbClr val="D73F09"/>
            </a:solidFill>
          </a:ln>
        </p:spPr>
        <p:txBody>
          <a:bodyPr wrap="square" rtlCol="0">
            <a:spAutoFit/>
          </a:bodyPr>
          <a:lstStyle/>
          <a:p>
            <a:endParaRPr lang="en-US" sz="1400" b="1" dirty="0">
              <a:solidFill>
                <a:srgbClr val="D73F09"/>
              </a:solidFill>
              <a:latin typeface="Stratum2 Light" panose="020B0506030000020004" pitchFamily="34" charset="0"/>
            </a:endParaRPr>
          </a:p>
          <a:p>
            <a:r>
              <a:rPr lang="en-US" sz="1400" b="1" dirty="0">
                <a:solidFill>
                  <a:srgbClr val="D73F09"/>
                </a:solidFill>
                <a:latin typeface="Stratum2 Light" panose="020B0506030000020004" pitchFamily="34" charset="0"/>
              </a:rPr>
              <a:t>Orchard Court Family Housing</a:t>
            </a:r>
            <a:r>
              <a:rPr lang="en-US" sz="1200" b="1" dirty="0">
                <a:solidFill>
                  <a:srgbClr val="D73F09"/>
                </a:solidFill>
                <a:latin typeface="Stratum2 Light" panose="020B0506030000020004" pitchFamily="34" charset="0"/>
              </a:rPr>
              <a:t>: </a:t>
            </a:r>
          </a:p>
          <a:p>
            <a:r>
              <a:rPr lang="en-US" sz="1200" dirty="0">
                <a:latin typeface="Stratum2 Light" panose="020B0506030000020004" pitchFamily="34" charset="0"/>
              </a:rPr>
              <a:t>Offers 1, 2, and 3-bedroom units to OSU students with dependents. Units are unfurnished but include a refrigerator and stove. Amenities include onsite laundry facility, a community garden, a playground, and a community center. The complex sits on the western edge of campus and is served by the </a:t>
            </a:r>
            <a:r>
              <a:rPr lang="en-US" sz="1200" dirty="0">
                <a:latin typeface="Stratum2 Light" panose="020B0506030000020004" pitchFamily="34" charset="0"/>
                <a:hlinkClick r:id="rId2"/>
              </a:rPr>
              <a:t>Beaver Bus</a:t>
            </a:r>
            <a:r>
              <a:rPr lang="en-US" sz="1200" dirty="0">
                <a:latin typeface="Stratum2 Light" panose="020B0506030000020004" pitchFamily="34" charset="0"/>
              </a:rPr>
              <a:t>. This housing option has a waitlist, so it is important to apply as soon as possible. International scholars and others may learn about housing options at OSU </a:t>
            </a:r>
            <a:r>
              <a:rPr lang="en-US" sz="1200" dirty="0">
                <a:latin typeface="Stratum2 Light" panose="020B0506030000020004" pitchFamily="34" charset="0"/>
                <a:hlinkClick r:id="rId3"/>
              </a:rPr>
              <a:t>HERE</a:t>
            </a:r>
            <a:r>
              <a:rPr lang="en-US" sz="1200" dirty="0">
                <a:latin typeface="Stratum2 Light" panose="020B0506030000020004" pitchFamily="34" charset="0"/>
              </a:rPr>
              <a:t>.</a:t>
            </a:r>
          </a:p>
          <a:p>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rPr>
              <a:t>Website: </a:t>
            </a:r>
            <a:r>
              <a:rPr lang="en-US" sz="1200" dirty="0">
                <a:latin typeface="Stratum2 Light" panose="020B0506030000020004" pitchFamily="34" charset="0"/>
                <a:hlinkClick r:id="rId4"/>
              </a:rPr>
              <a:t>https://beav.es/x46</a:t>
            </a:r>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rPr>
              <a:t>Contact: </a:t>
            </a:r>
            <a:r>
              <a:rPr lang="en-US" sz="1200" dirty="0">
                <a:latin typeface="Stratum2 Light" panose="020B0506030000020004" pitchFamily="34" charset="0"/>
              </a:rPr>
              <a:t>541.737.4771 or </a:t>
            </a:r>
            <a:r>
              <a:rPr lang="en-US" sz="1200" dirty="0">
                <a:latin typeface="Stratum2 Light" panose="020B0506030000020004" pitchFamily="34" charset="0"/>
                <a:hlinkClick r:id="rId5"/>
              </a:rPr>
              <a:t>housing@oregonstate.edu</a:t>
            </a:r>
            <a:endParaRPr lang="en-US" sz="2000" dirty="0">
              <a:latin typeface="Stratum2 Light" panose="020B0506030000020004" pitchFamily="34" charset="0"/>
            </a:endParaRPr>
          </a:p>
        </p:txBody>
      </p:sp>
      <p:pic>
        <p:nvPicPr>
          <p:cNvPr id="9" name="Picture 8">
            <a:extLst>
              <a:ext uri="{FF2B5EF4-FFF2-40B4-BE49-F238E27FC236}">
                <a16:creationId xmlns:a16="http://schemas.microsoft.com/office/drawing/2014/main" id="{DC3D0344-FC1B-D6BC-4992-9CCEA1956349}"/>
              </a:ext>
            </a:extLst>
          </p:cNvPr>
          <p:cNvPicPr>
            <a:picLocks noChangeAspect="1"/>
          </p:cNvPicPr>
          <p:nvPr/>
        </p:nvPicPr>
        <p:blipFill>
          <a:blip r:embed="rId6"/>
          <a:stretch>
            <a:fillRect/>
          </a:stretch>
        </p:blipFill>
        <p:spPr>
          <a:xfrm>
            <a:off x="173299" y="1313607"/>
            <a:ext cx="2481943" cy="1672683"/>
          </a:xfrm>
          <a:prstGeom prst="rect">
            <a:avLst/>
          </a:prstGeom>
          <a:ln w="25400">
            <a:solidFill>
              <a:srgbClr val="D73F09"/>
            </a:solidFill>
          </a:ln>
        </p:spPr>
      </p:pic>
      <p:sp>
        <p:nvSpPr>
          <p:cNvPr id="10" name="TextBox 9">
            <a:extLst>
              <a:ext uri="{FF2B5EF4-FFF2-40B4-BE49-F238E27FC236}">
                <a16:creationId xmlns:a16="http://schemas.microsoft.com/office/drawing/2014/main" id="{4E9392CB-A795-7204-9F60-41B423C9C9E2}"/>
              </a:ext>
            </a:extLst>
          </p:cNvPr>
          <p:cNvSpPr txBox="1"/>
          <p:nvPr/>
        </p:nvSpPr>
        <p:spPr>
          <a:xfrm>
            <a:off x="173300" y="173736"/>
            <a:ext cx="2481943" cy="954107"/>
          </a:xfrm>
          <a:prstGeom prst="rect">
            <a:avLst/>
          </a:prstGeom>
          <a:solidFill>
            <a:srgbClr val="C6DAE7"/>
          </a:solidFill>
          <a:ln w="50800" cmpd="sng">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800" dirty="0">
                <a:latin typeface="Stratum2 Bold" panose="020B0506030000020004" pitchFamily="34" charset="0"/>
              </a:rPr>
              <a:t>OSU RESOURCES</a:t>
            </a:r>
          </a:p>
        </p:txBody>
      </p:sp>
      <p:sp>
        <p:nvSpPr>
          <p:cNvPr id="18" name="TextBox 17">
            <a:extLst>
              <a:ext uri="{FF2B5EF4-FFF2-40B4-BE49-F238E27FC236}">
                <a16:creationId xmlns:a16="http://schemas.microsoft.com/office/drawing/2014/main" id="{A9BA4339-E0AB-16A4-923D-A8868B9568BD}"/>
              </a:ext>
            </a:extLst>
          </p:cNvPr>
          <p:cNvSpPr txBox="1"/>
          <p:nvPr/>
        </p:nvSpPr>
        <p:spPr>
          <a:xfrm>
            <a:off x="176661" y="3446058"/>
            <a:ext cx="6820033" cy="3231654"/>
          </a:xfrm>
          <a:prstGeom prst="rect">
            <a:avLst/>
          </a:prstGeom>
          <a:noFill/>
          <a:ln w="25400">
            <a:solidFill>
              <a:srgbClr val="D73F09"/>
            </a:solidFill>
          </a:ln>
        </p:spPr>
        <p:txBody>
          <a:bodyPr wrap="square" rtlCol="0">
            <a:spAutoFit/>
          </a:bodyPr>
          <a:lstStyle/>
          <a:p>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rPr>
              <a:t>OSU Family Resource Center Campus-Based Early Care &amp; Education: </a:t>
            </a:r>
          </a:p>
          <a:p>
            <a:r>
              <a:rPr lang="en-US" sz="1200" dirty="0">
                <a:latin typeface="Stratum2 Light" panose="020B0506030000020004" pitchFamily="34" charset="0"/>
              </a:rPr>
              <a:t>OSU has several full and part-time child care options, ranging from age 6 weeks to 10 years. Full-time centers often have waitlists, so it is important to apply as soon as possible. Explore the link below to learn about </a:t>
            </a:r>
            <a:r>
              <a:rPr lang="en-US" sz="1200" b="1" dirty="0">
                <a:latin typeface="Stratum2 Light" panose="020B0506030000020004" pitchFamily="34" charset="0"/>
              </a:rPr>
              <a:t>Azalea ECE Center </a:t>
            </a:r>
            <a:r>
              <a:rPr lang="en-US" sz="1200" dirty="0">
                <a:latin typeface="Stratum2 Light" panose="020B0506030000020004" pitchFamily="34" charset="0"/>
              </a:rPr>
              <a:t>(Corvallis Campus) and </a:t>
            </a:r>
            <a:r>
              <a:rPr lang="en-US" sz="1200" b="1" dirty="0">
                <a:latin typeface="Stratum2 Light" panose="020B0506030000020004" pitchFamily="34" charset="0"/>
              </a:rPr>
              <a:t>Little Beavs ECE Center </a:t>
            </a:r>
            <a:r>
              <a:rPr lang="en-US" sz="1200" dirty="0">
                <a:latin typeface="Stratum2 Light" panose="020B0506030000020004" pitchFamily="34" charset="0"/>
              </a:rPr>
              <a:t>(OSU Cascades).</a:t>
            </a:r>
          </a:p>
          <a:p>
            <a:r>
              <a:rPr lang="en-US" sz="1200" dirty="0">
                <a:solidFill>
                  <a:srgbClr val="D73F09"/>
                </a:solidFill>
                <a:latin typeface="Stratum2 Light" panose="020B0506030000020004" pitchFamily="34" charset="0"/>
              </a:rPr>
              <a:t>Website: </a:t>
            </a:r>
            <a:r>
              <a:rPr lang="en-US" sz="1200" dirty="0">
                <a:latin typeface="Stratum2 Light" panose="020B0506030000020004" pitchFamily="34" charset="0"/>
                <a:hlinkClick r:id="rId7"/>
              </a:rPr>
              <a:t>https://familyresources.oregonstate.edu/frc-ece</a:t>
            </a:r>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rPr>
              <a:t>Contact: </a:t>
            </a:r>
            <a:r>
              <a:rPr lang="en-US" sz="1200" dirty="0">
                <a:latin typeface="Stratum2 Light" panose="020B0506030000020004" pitchFamily="34" charset="0"/>
              </a:rPr>
              <a:t>541.737-4906 or </a:t>
            </a:r>
            <a:r>
              <a:rPr lang="en-US" sz="1200" dirty="0">
                <a:latin typeface="Stratum2 Light" panose="020B0506030000020004" pitchFamily="34" charset="0"/>
                <a:hlinkClick r:id="rId8"/>
              </a:rPr>
              <a:t>familyresources@oregonstate.edu</a:t>
            </a:r>
            <a:endParaRPr lang="en-US" sz="1200" dirty="0">
              <a:latin typeface="Stratum2 Light" panose="020B0506030000020004" pitchFamily="34" charset="0"/>
            </a:endParaRPr>
          </a:p>
          <a:p>
            <a:endParaRPr lang="es-ES" sz="1200" dirty="0">
              <a:solidFill>
                <a:srgbClr val="D73F09"/>
              </a:solidFill>
              <a:latin typeface="Stratum2 Light" panose="020B0506030000020004" pitchFamily="34" charset="0"/>
            </a:endParaRPr>
          </a:p>
          <a:p>
            <a:r>
              <a:rPr lang="es-ES" sz="1200" b="1" dirty="0" err="1">
                <a:solidFill>
                  <a:srgbClr val="D73F09"/>
                </a:solidFill>
                <a:latin typeface="Stratum2 Light" panose="020B0506030000020004" pitchFamily="34" charset="0"/>
              </a:rPr>
              <a:t>Our</a:t>
            </a:r>
            <a:r>
              <a:rPr lang="es-ES" sz="1200" b="1" dirty="0">
                <a:solidFill>
                  <a:srgbClr val="D73F09"/>
                </a:solidFill>
                <a:latin typeface="Stratum2 Light" panose="020B0506030000020004" pitchFamily="34" charset="0"/>
              </a:rPr>
              <a:t> Little </a:t>
            </a:r>
            <a:r>
              <a:rPr lang="es-ES" sz="1200" b="1" dirty="0" err="1">
                <a:solidFill>
                  <a:srgbClr val="D73F09"/>
                </a:solidFill>
                <a:latin typeface="Stratum2 Light" panose="020B0506030000020004" pitchFamily="34" charset="0"/>
              </a:rPr>
              <a:t>Village</a:t>
            </a:r>
            <a:r>
              <a:rPr lang="es-ES" sz="1200" b="1" dirty="0">
                <a:solidFill>
                  <a:srgbClr val="D73F09"/>
                </a:solidFill>
                <a:latin typeface="Stratum2 Light" panose="020B0506030000020004" pitchFamily="34" charset="0"/>
              </a:rPr>
              <a:t>: </a:t>
            </a:r>
            <a:r>
              <a:rPr lang="es-ES" sz="1200" dirty="0" err="1">
                <a:latin typeface="Stratum2 Light" panose="020B0506030000020004" pitchFamily="34" charset="0"/>
              </a:rPr>
              <a:t>Offers</a:t>
            </a:r>
            <a:r>
              <a:rPr lang="es-ES" sz="1200" dirty="0">
                <a:latin typeface="Stratum2 Light" panose="020B0506030000020004" pitchFamily="34" charset="0"/>
              </a:rPr>
              <a:t> short-</a:t>
            </a:r>
            <a:r>
              <a:rPr lang="es-ES" sz="1200" dirty="0" err="1">
                <a:latin typeface="Stratum2 Light" panose="020B0506030000020004" pitchFamily="34" charset="0"/>
              </a:rPr>
              <a:t>term</a:t>
            </a:r>
            <a:r>
              <a:rPr lang="es-ES" sz="1200" dirty="0">
                <a:latin typeface="Stratum2 Light" panose="020B0506030000020004" pitchFamily="34" charset="0"/>
              </a:rPr>
              <a:t>, </a:t>
            </a:r>
            <a:r>
              <a:rPr lang="es-ES" sz="1200" dirty="0" err="1">
                <a:latin typeface="Stratum2 Light" panose="020B0506030000020004" pitchFamily="34" charset="0"/>
              </a:rPr>
              <a:t>drop</a:t>
            </a:r>
            <a:r>
              <a:rPr lang="es-ES" sz="1200" dirty="0">
                <a:latin typeface="Stratum2 Light" panose="020B0506030000020004" pitchFamily="34" charset="0"/>
              </a:rPr>
              <a:t>-in and reservable care </a:t>
            </a:r>
            <a:r>
              <a:rPr lang="es-ES" sz="1200" dirty="0" err="1">
                <a:latin typeface="Stratum2 Light" panose="020B0506030000020004" pitchFamily="34" charset="0"/>
              </a:rPr>
              <a:t>for</a:t>
            </a:r>
            <a:r>
              <a:rPr lang="es-ES" sz="1200" dirty="0">
                <a:latin typeface="Stratum2 Light" panose="020B0506030000020004" pitchFamily="34" charset="0"/>
              </a:rPr>
              <a:t> </a:t>
            </a:r>
            <a:r>
              <a:rPr lang="es-ES" sz="1200" dirty="0" err="1">
                <a:latin typeface="Stratum2 Light" panose="020B0506030000020004" pitchFamily="34" charset="0"/>
              </a:rPr>
              <a:t>children</a:t>
            </a:r>
            <a:r>
              <a:rPr lang="es-ES" sz="1200" dirty="0">
                <a:latin typeface="Stratum2 Light" panose="020B0506030000020004" pitchFamily="34" charset="0"/>
              </a:rPr>
              <a:t> </a:t>
            </a:r>
            <a:r>
              <a:rPr lang="es-ES" sz="1200" dirty="0" err="1">
                <a:latin typeface="Stratum2 Light" panose="020B0506030000020004" pitchFamily="34" charset="0"/>
              </a:rPr>
              <a:t>ages</a:t>
            </a:r>
            <a:r>
              <a:rPr lang="es-ES" sz="1200" dirty="0">
                <a:latin typeface="Stratum2 Light" panose="020B0506030000020004" pitchFamily="34" charset="0"/>
              </a:rPr>
              <a:t> 5 </a:t>
            </a:r>
            <a:r>
              <a:rPr lang="es-ES" sz="1200" dirty="0" err="1">
                <a:latin typeface="Stratum2 Light" panose="020B0506030000020004" pitchFamily="34" charset="0"/>
              </a:rPr>
              <a:t>months</a:t>
            </a:r>
            <a:r>
              <a:rPr lang="es-ES" sz="1200" dirty="0">
                <a:latin typeface="Stratum2 Light" panose="020B0506030000020004" pitchFamily="34" charset="0"/>
              </a:rPr>
              <a:t> </a:t>
            </a:r>
            <a:r>
              <a:rPr lang="es-ES" sz="1200" dirty="0" err="1">
                <a:latin typeface="Stratum2 Light" panose="020B0506030000020004" pitchFamily="34" charset="0"/>
              </a:rPr>
              <a:t>to</a:t>
            </a:r>
            <a:r>
              <a:rPr lang="es-ES" sz="1200" dirty="0">
                <a:latin typeface="Stratum2 Light" panose="020B0506030000020004" pitchFamily="34" charset="0"/>
              </a:rPr>
              <a:t> 10 </a:t>
            </a:r>
            <a:r>
              <a:rPr lang="es-ES" sz="1200" dirty="0" err="1">
                <a:latin typeface="Stratum2 Light" panose="020B0506030000020004" pitchFamily="34" charset="0"/>
              </a:rPr>
              <a:t>years</a:t>
            </a:r>
            <a:r>
              <a:rPr lang="es-ES" sz="1200" dirty="0">
                <a:latin typeface="Stratum2 Light" panose="020B0506030000020004" pitchFamily="34" charset="0"/>
              </a:rPr>
              <a:t>. No </a:t>
            </a:r>
            <a:r>
              <a:rPr lang="es-ES" sz="1200" dirty="0" err="1">
                <a:latin typeface="Stratum2 Light" panose="020B0506030000020004" pitchFamily="34" charset="0"/>
              </a:rPr>
              <a:t>cost</a:t>
            </a:r>
            <a:r>
              <a:rPr lang="es-ES" sz="1200" dirty="0">
                <a:latin typeface="Stratum2 Light" panose="020B0506030000020004" pitchFamily="34" charset="0"/>
              </a:rPr>
              <a:t> </a:t>
            </a:r>
            <a:r>
              <a:rPr lang="es-ES" sz="1200" dirty="0" err="1">
                <a:latin typeface="Stratum2 Light" panose="020B0506030000020004" pitchFamily="34" charset="0"/>
              </a:rPr>
              <a:t>to</a:t>
            </a:r>
            <a:r>
              <a:rPr lang="es-ES" sz="1200" dirty="0">
                <a:latin typeface="Stratum2 Light" panose="020B0506030000020004" pitchFamily="34" charset="0"/>
              </a:rPr>
              <a:t> </a:t>
            </a:r>
            <a:r>
              <a:rPr lang="es-ES" sz="1200" dirty="0" err="1">
                <a:latin typeface="Stratum2 Light" panose="020B0506030000020004" pitchFamily="34" charset="0"/>
              </a:rPr>
              <a:t>current</a:t>
            </a:r>
            <a:r>
              <a:rPr lang="es-ES" sz="1200" dirty="0">
                <a:latin typeface="Stratum2 Light" panose="020B0506030000020004" pitchFamily="34" charset="0"/>
              </a:rPr>
              <a:t> OSU </a:t>
            </a:r>
            <a:r>
              <a:rPr lang="es-ES" sz="1200" dirty="0" err="1">
                <a:latin typeface="Stratum2 Light" panose="020B0506030000020004" pitchFamily="34" charset="0"/>
              </a:rPr>
              <a:t>students</a:t>
            </a:r>
            <a:r>
              <a:rPr lang="es-ES" sz="1200" dirty="0">
                <a:latin typeface="Stratum2 Light" panose="020B0506030000020004" pitchFamily="34" charset="0"/>
              </a:rPr>
              <a:t> </a:t>
            </a:r>
            <a:r>
              <a:rPr lang="es-ES" sz="1200" dirty="0" err="1">
                <a:latin typeface="Stratum2 Light" panose="020B0506030000020004" pitchFamily="34" charset="0"/>
              </a:rPr>
              <a:t>who</a:t>
            </a:r>
            <a:r>
              <a:rPr lang="es-ES" sz="1200" dirty="0">
                <a:latin typeface="Stratum2 Light" panose="020B0506030000020004" pitchFamily="34" charset="0"/>
              </a:rPr>
              <a:t> </a:t>
            </a:r>
            <a:r>
              <a:rPr lang="es-ES" sz="1200" dirty="0" err="1">
                <a:latin typeface="Stratum2 Light" panose="020B0506030000020004" pitchFamily="34" charset="0"/>
              </a:rPr>
              <a:t>pay</a:t>
            </a:r>
            <a:r>
              <a:rPr lang="es-ES" sz="1200" dirty="0">
                <a:latin typeface="Stratum2 Light" panose="020B0506030000020004" pitchFamily="34" charset="0"/>
              </a:rPr>
              <a:t> the </a:t>
            </a:r>
            <a:r>
              <a:rPr lang="es-ES" sz="1200" dirty="0" err="1">
                <a:latin typeface="Stratum2 Light" panose="020B0506030000020004" pitchFamily="34" charset="0"/>
              </a:rPr>
              <a:t>student</a:t>
            </a:r>
            <a:r>
              <a:rPr lang="es-ES" sz="1200" dirty="0">
                <a:latin typeface="Stratum2 Light" panose="020B0506030000020004" pitchFamily="34" charset="0"/>
              </a:rPr>
              <a:t> incidental fee. </a:t>
            </a:r>
            <a:r>
              <a:rPr lang="es-ES" sz="1200" dirty="0" err="1">
                <a:latin typeface="Stratum2 Light" panose="020B0506030000020004" pitchFamily="34" charset="0"/>
              </a:rPr>
              <a:t>Employees</a:t>
            </a:r>
            <a:r>
              <a:rPr lang="es-ES" sz="1200" dirty="0">
                <a:latin typeface="Stratum2 Light" panose="020B0506030000020004" pitchFamily="34" charset="0"/>
              </a:rPr>
              <a:t> </a:t>
            </a:r>
            <a:r>
              <a:rPr lang="es-ES" sz="1200" dirty="0" err="1">
                <a:latin typeface="Stratum2 Light" panose="020B0506030000020004" pitchFamily="34" charset="0"/>
              </a:rPr>
              <a:t>pay</a:t>
            </a:r>
            <a:r>
              <a:rPr lang="es-ES" sz="1200" dirty="0">
                <a:latin typeface="Stratum2 Light" panose="020B0506030000020004" pitchFamily="34" charset="0"/>
              </a:rPr>
              <a:t> a fee </a:t>
            </a:r>
            <a:r>
              <a:rPr lang="es-ES" sz="1200" dirty="0" err="1">
                <a:latin typeface="Stratum2 Light" panose="020B0506030000020004" pitchFamily="34" charset="0"/>
              </a:rPr>
              <a:t>for</a:t>
            </a:r>
            <a:r>
              <a:rPr lang="es-ES" sz="1200" dirty="0">
                <a:latin typeface="Stratum2 Light" panose="020B0506030000020004" pitchFamily="34" charset="0"/>
              </a:rPr>
              <a:t> care. </a:t>
            </a:r>
            <a:r>
              <a:rPr lang="es-ES" sz="1200" dirty="0" err="1">
                <a:latin typeface="Stratum2 Light" panose="020B0506030000020004" pitchFamily="34" charset="0"/>
              </a:rPr>
              <a:t>Locations</a:t>
            </a:r>
            <a:r>
              <a:rPr lang="es-ES" sz="1200" dirty="0">
                <a:latin typeface="Stratum2 Light" panose="020B0506030000020004" pitchFamily="34" charset="0"/>
              </a:rPr>
              <a:t>: OLV Dixon and OLV Milne</a:t>
            </a:r>
          </a:p>
          <a:p>
            <a:r>
              <a:rPr lang="es-ES" sz="1200" dirty="0" err="1">
                <a:solidFill>
                  <a:srgbClr val="D73F09"/>
                </a:solidFill>
                <a:latin typeface="Stratum2 Light" panose="020B0506030000020004" pitchFamily="34" charset="0"/>
              </a:rPr>
              <a:t>Website</a:t>
            </a:r>
            <a:r>
              <a:rPr lang="es-ES" sz="1200" dirty="0">
                <a:solidFill>
                  <a:srgbClr val="D73F09"/>
                </a:solidFill>
                <a:latin typeface="Stratum2 Light" panose="020B0506030000020004" pitchFamily="34" charset="0"/>
              </a:rPr>
              <a:t>: </a:t>
            </a:r>
            <a:r>
              <a:rPr lang="es-ES" sz="1200" dirty="0">
                <a:latin typeface="Stratum2 Light" panose="020B0506030000020004" pitchFamily="34" charset="0"/>
                <a:hlinkClick r:id="rId9"/>
              </a:rPr>
              <a:t>https://familyresources.oregonstate.edu/OLV</a:t>
            </a:r>
            <a:r>
              <a:rPr lang="es-ES" sz="1200" dirty="0">
                <a:latin typeface="Stratum2 Light" panose="020B0506030000020004" pitchFamily="34" charset="0"/>
              </a:rPr>
              <a:t>   </a:t>
            </a:r>
            <a:r>
              <a:rPr lang="es-ES" sz="1200" dirty="0" err="1">
                <a:solidFill>
                  <a:srgbClr val="D73F09"/>
                </a:solidFill>
                <a:latin typeface="Stratum2 Light" panose="020B0506030000020004" pitchFamily="34" charset="0"/>
              </a:rPr>
              <a:t>Contact</a:t>
            </a:r>
            <a:r>
              <a:rPr lang="es-ES" sz="1100" dirty="0">
                <a:solidFill>
                  <a:srgbClr val="D73F09"/>
                </a:solidFill>
                <a:latin typeface="Stratum2 Light" panose="020B0506030000020004" pitchFamily="34" charset="0"/>
              </a:rPr>
              <a:t>: </a:t>
            </a:r>
            <a:r>
              <a:rPr lang="es-ES" sz="1100" dirty="0">
                <a:latin typeface="Stratum2 Light" panose="020B0506030000020004" pitchFamily="34" charset="0"/>
              </a:rPr>
              <a:t>541-737-5515 </a:t>
            </a:r>
            <a:r>
              <a:rPr lang="es-ES" sz="1100" dirty="0" err="1">
                <a:latin typeface="Stratum2 Light" panose="020B0506030000020004" pitchFamily="34" charset="0"/>
              </a:rPr>
              <a:t>or</a:t>
            </a:r>
            <a:r>
              <a:rPr lang="es-ES" sz="1100" dirty="0">
                <a:latin typeface="Stratum2 Light" panose="020B0506030000020004" pitchFamily="34" charset="0"/>
              </a:rPr>
              <a:t> </a:t>
            </a:r>
            <a:r>
              <a:rPr lang="es-ES" sz="1050" dirty="0">
                <a:latin typeface="Stratum2 Light" panose="020B0506030000020004" pitchFamily="34" charset="0"/>
                <a:hlinkClick r:id="rId10"/>
              </a:rPr>
              <a:t>ourlittlevillage@oregonstate.edu</a:t>
            </a:r>
            <a:endParaRPr lang="es-ES" sz="1050" dirty="0">
              <a:latin typeface="Stratum2 Light" panose="020B0506030000020004" pitchFamily="34" charset="0"/>
            </a:endParaRPr>
          </a:p>
          <a:p>
            <a:endParaRPr lang="es-ES" sz="1200" dirty="0">
              <a:latin typeface="Stratum2 Light" panose="020B0506030000020004" pitchFamily="34" charset="0"/>
            </a:endParaRPr>
          </a:p>
          <a:p>
            <a:r>
              <a:rPr lang="en-US" sz="1200" b="1" dirty="0">
                <a:solidFill>
                  <a:srgbClr val="D73F09"/>
                </a:solidFill>
                <a:latin typeface="Stratum2 Light" panose="020B0506030000020004" pitchFamily="34" charset="0"/>
              </a:rPr>
              <a:t>Beaver Beginnings Child Care Center: </a:t>
            </a:r>
            <a:r>
              <a:rPr lang="en-US" sz="1200" dirty="0">
                <a:latin typeface="Stratum2 Light" panose="020B0506030000020004" pitchFamily="34" charset="0"/>
              </a:rPr>
              <a:t>Located on the </a:t>
            </a:r>
            <a:r>
              <a:rPr lang="en-US" sz="1200" dirty="0" err="1">
                <a:latin typeface="Stratum2 Light" panose="020B0506030000020004" pitchFamily="34" charset="0"/>
              </a:rPr>
              <a:t>Covallis</a:t>
            </a:r>
            <a:r>
              <a:rPr lang="en-US" sz="1200" dirty="0">
                <a:latin typeface="Stratum2 Light" panose="020B0506030000020004" pitchFamily="34" charset="0"/>
              </a:rPr>
              <a:t> campus, this center offers full and part-time care options for children ages 6 weeks through preschool. </a:t>
            </a:r>
          </a:p>
          <a:p>
            <a:r>
              <a:rPr lang="en-US" sz="1200" b="1" dirty="0">
                <a:solidFill>
                  <a:srgbClr val="D73F09"/>
                </a:solidFill>
                <a:latin typeface="Stratum2 Light" panose="020B0506030000020004" pitchFamily="34" charset="0"/>
              </a:rPr>
              <a:t>Website: </a:t>
            </a:r>
            <a:r>
              <a:rPr lang="en-US" sz="1200" b="1" dirty="0">
                <a:solidFill>
                  <a:srgbClr val="D73F09"/>
                </a:solidFill>
                <a:latin typeface="Stratum2 Light" panose="020B0506030000020004" pitchFamily="34" charset="0"/>
                <a:hlinkClick r:id="rId11"/>
              </a:rPr>
              <a:t>https://www.kindercare.com/our-centers/corvallis/or/301417</a:t>
            </a:r>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rPr>
              <a:t>Contact: </a:t>
            </a:r>
            <a:r>
              <a:rPr lang="en-US" sz="1200" dirty="0">
                <a:latin typeface="Stratum2 Light" panose="020B0506030000020004" pitchFamily="34" charset="0"/>
              </a:rPr>
              <a:t>541.737.4641 or </a:t>
            </a:r>
            <a:r>
              <a:rPr lang="en-US" sz="1200" b="1" dirty="0">
                <a:latin typeface="Stratum2 Light" panose="020B0506030000020004" pitchFamily="34" charset="0"/>
                <a:hlinkClick r:id="rId12"/>
              </a:rPr>
              <a:t>OSUBeaverBeginnings@kindercare.com</a:t>
            </a:r>
            <a:endParaRPr lang="en-US" sz="1200" b="1" dirty="0">
              <a:latin typeface="Stratum2 Light" panose="020B0506030000020004" pitchFamily="34" charset="0"/>
            </a:endParaRPr>
          </a:p>
        </p:txBody>
      </p:sp>
      <p:sp>
        <p:nvSpPr>
          <p:cNvPr id="4" name="TextBox 3">
            <a:extLst>
              <a:ext uri="{FF2B5EF4-FFF2-40B4-BE49-F238E27FC236}">
                <a16:creationId xmlns:a16="http://schemas.microsoft.com/office/drawing/2014/main" id="{6C53D8AA-1708-B1C4-7FF0-10EB3867EDB8}"/>
              </a:ext>
            </a:extLst>
          </p:cNvPr>
          <p:cNvSpPr txBox="1"/>
          <p:nvPr/>
        </p:nvSpPr>
        <p:spPr>
          <a:xfrm>
            <a:off x="2770349" y="173736"/>
            <a:ext cx="2759128" cy="369332"/>
          </a:xfrm>
          <a:prstGeom prst="rect">
            <a:avLst/>
          </a:prstGeom>
          <a:solidFill>
            <a:srgbClr val="C6DAE7"/>
          </a:solidFill>
          <a:ln w="25400">
            <a:solidFill>
              <a:schemeClr val="tx1"/>
            </a:solidFill>
          </a:ln>
        </p:spPr>
        <p:txBody>
          <a:bodyPr wrap="square">
            <a:spAutoFit/>
          </a:bodyPr>
          <a:lstStyle/>
          <a:p>
            <a:r>
              <a:rPr lang="en-US" sz="1800" dirty="0">
                <a:latin typeface="Stratum2 Bold" panose="020B0506030000020004" pitchFamily="34" charset="0"/>
              </a:rPr>
              <a:t>Housing</a:t>
            </a:r>
          </a:p>
        </p:txBody>
      </p:sp>
      <p:pic>
        <p:nvPicPr>
          <p:cNvPr id="16" name="Picture 15">
            <a:extLst>
              <a:ext uri="{FF2B5EF4-FFF2-40B4-BE49-F238E27FC236}">
                <a16:creationId xmlns:a16="http://schemas.microsoft.com/office/drawing/2014/main" id="{1B7B3563-3FA7-1560-C2B5-7F27AC8A2D62}"/>
              </a:ext>
            </a:extLst>
          </p:cNvPr>
          <p:cNvPicPr>
            <a:picLocks noChangeAspect="1"/>
          </p:cNvPicPr>
          <p:nvPr/>
        </p:nvPicPr>
        <p:blipFill>
          <a:blip r:embed="rId13"/>
          <a:stretch>
            <a:fillRect/>
          </a:stretch>
        </p:blipFill>
        <p:spPr>
          <a:xfrm>
            <a:off x="3682678" y="165072"/>
            <a:ext cx="310769" cy="310769"/>
          </a:xfrm>
          <a:prstGeom prst="rect">
            <a:avLst/>
          </a:prstGeom>
        </p:spPr>
      </p:pic>
      <p:sp>
        <p:nvSpPr>
          <p:cNvPr id="5" name="TextBox 4">
            <a:extLst>
              <a:ext uri="{FF2B5EF4-FFF2-40B4-BE49-F238E27FC236}">
                <a16:creationId xmlns:a16="http://schemas.microsoft.com/office/drawing/2014/main" id="{5F248AAA-0670-1F55-5F9A-094A8A69C6E9}"/>
              </a:ext>
            </a:extLst>
          </p:cNvPr>
          <p:cNvSpPr txBox="1"/>
          <p:nvPr/>
        </p:nvSpPr>
        <p:spPr>
          <a:xfrm>
            <a:off x="80896" y="3244334"/>
            <a:ext cx="2481943" cy="369332"/>
          </a:xfrm>
          <a:prstGeom prst="rect">
            <a:avLst/>
          </a:prstGeom>
          <a:solidFill>
            <a:srgbClr val="C6DAE7"/>
          </a:solidFill>
          <a:ln w="19050">
            <a:solidFill>
              <a:schemeClr val="tx1"/>
            </a:solidFill>
          </a:ln>
        </p:spPr>
        <p:txBody>
          <a:bodyPr wrap="square" rtlCol="0">
            <a:spAutoFit/>
          </a:bodyPr>
          <a:lstStyle/>
          <a:p>
            <a:r>
              <a:rPr lang="en-US" dirty="0">
                <a:latin typeface="Stratum2 Bold" panose="020B0506030000020004" pitchFamily="34" charset="0"/>
              </a:rPr>
              <a:t>Care &amp; Education</a:t>
            </a:r>
          </a:p>
        </p:txBody>
      </p:sp>
      <p:pic>
        <p:nvPicPr>
          <p:cNvPr id="22" name="Picture 21">
            <a:extLst>
              <a:ext uri="{FF2B5EF4-FFF2-40B4-BE49-F238E27FC236}">
                <a16:creationId xmlns:a16="http://schemas.microsoft.com/office/drawing/2014/main" id="{EFD6BF96-9E93-2E04-A9A5-9B1509F70314}"/>
              </a:ext>
            </a:extLst>
          </p:cNvPr>
          <p:cNvPicPr>
            <a:picLocks noChangeAspect="1"/>
          </p:cNvPicPr>
          <p:nvPr/>
        </p:nvPicPr>
        <p:blipFill>
          <a:blip r:embed="rId14"/>
          <a:stretch>
            <a:fillRect/>
          </a:stretch>
        </p:blipFill>
        <p:spPr>
          <a:xfrm>
            <a:off x="1878207" y="3259106"/>
            <a:ext cx="279285" cy="279285"/>
          </a:xfrm>
          <a:prstGeom prst="rect">
            <a:avLst/>
          </a:prstGeom>
        </p:spPr>
      </p:pic>
      <p:sp>
        <p:nvSpPr>
          <p:cNvPr id="7" name="TextBox 6">
            <a:extLst>
              <a:ext uri="{FF2B5EF4-FFF2-40B4-BE49-F238E27FC236}">
                <a16:creationId xmlns:a16="http://schemas.microsoft.com/office/drawing/2014/main" id="{49D25372-D2ED-158B-A4FE-842172B6B408}"/>
              </a:ext>
            </a:extLst>
          </p:cNvPr>
          <p:cNvSpPr txBox="1"/>
          <p:nvPr/>
        </p:nvSpPr>
        <p:spPr>
          <a:xfrm>
            <a:off x="7092113" y="3446058"/>
            <a:ext cx="3599567" cy="3231654"/>
          </a:xfrm>
          <a:prstGeom prst="rect">
            <a:avLst/>
          </a:prstGeom>
          <a:noFill/>
          <a:ln w="25400">
            <a:solidFill>
              <a:srgbClr val="D73F09"/>
            </a:solidFill>
          </a:ln>
        </p:spPr>
        <p:txBody>
          <a:bodyPr wrap="square" rtlCol="0">
            <a:spAutoFit/>
          </a:bodyPr>
          <a:lstStyle/>
          <a:p>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rPr>
              <a:t>OSU Child Development Center</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This on-campus center provides part-time weekly care during the academic year for children ages 3 and 4. Children must be at least 3 and no older than 4 by September 1st of the year they enroll.</a:t>
            </a:r>
          </a:p>
          <a:p>
            <a:r>
              <a:rPr lang="en-US" sz="1200" dirty="0">
                <a:solidFill>
                  <a:srgbClr val="D73F09"/>
                </a:solidFill>
                <a:latin typeface="Stratum2 Light" panose="020B0506030000020004" pitchFamily="34" charset="0"/>
              </a:rPr>
              <a:t>Website: </a:t>
            </a:r>
            <a:r>
              <a:rPr lang="en-US" sz="1200" dirty="0">
                <a:latin typeface="Stratum2 Light" panose="020B0506030000020004" pitchFamily="34" charset="0"/>
                <a:hlinkClick r:id="rId15"/>
              </a:rPr>
              <a:t>https://health.oregonstate.edu/child-development-center</a:t>
            </a:r>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rPr>
              <a:t>Contact: </a:t>
            </a:r>
            <a:r>
              <a:rPr lang="en-US" sz="1200" dirty="0">
                <a:latin typeface="Stratum2 Light" panose="020B0506030000020004" pitchFamily="34" charset="0"/>
              </a:rPr>
              <a:t>541.737-8261 or</a:t>
            </a:r>
            <a:r>
              <a:rPr lang="en-US" sz="1200" dirty="0">
                <a:solidFill>
                  <a:srgbClr val="D73F09"/>
                </a:solidFill>
                <a:latin typeface="Stratum2 Light" panose="020B0506030000020004" pitchFamily="34" charset="0"/>
              </a:rPr>
              <a:t> </a:t>
            </a:r>
            <a:r>
              <a:rPr lang="es-ES" sz="1200" dirty="0">
                <a:latin typeface="Stratum2 Light" panose="020B0506030000020004" pitchFamily="34" charset="0"/>
                <a:hlinkClick r:id="rId16"/>
              </a:rPr>
              <a:t>osu.cdc@oregonstate.edu</a:t>
            </a:r>
            <a:endParaRPr lang="es-ES" sz="1200" dirty="0">
              <a:latin typeface="Stratum2 Light" panose="020B0506030000020004" pitchFamily="34" charset="0"/>
            </a:endParaRPr>
          </a:p>
          <a:p>
            <a:endParaRPr lang="es-ES" sz="1200" dirty="0">
              <a:latin typeface="Stratum2 Light" panose="020B0506030000020004" pitchFamily="34" charset="0"/>
            </a:endParaRPr>
          </a:p>
          <a:p>
            <a:r>
              <a:rPr lang="es-ES" sz="1200" b="1" dirty="0">
                <a:solidFill>
                  <a:srgbClr val="D73F09"/>
                </a:solidFill>
                <a:latin typeface="Stratum2 Light" panose="020B0506030000020004" pitchFamily="34" charset="0"/>
              </a:rPr>
              <a:t>KidSpirit</a:t>
            </a:r>
            <a:r>
              <a:rPr lang="es-ES" sz="1200" dirty="0">
                <a:solidFill>
                  <a:srgbClr val="D73F09"/>
                </a:solidFill>
                <a:latin typeface="Stratum2 Light" panose="020B0506030000020004" pitchFamily="34" charset="0"/>
              </a:rPr>
              <a:t>: </a:t>
            </a:r>
            <a:r>
              <a:rPr lang="es-ES" sz="1200" dirty="0" err="1">
                <a:latin typeface="Stratum2 Light" panose="020B0506030000020004" pitchFamily="34" charset="0"/>
              </a:rPr>
              <a:t>Offers</a:t>
            </a:r>
            <a:r>
              <a:rPr lang="es-ES" sz="1200" dirty="0">
                <a:latin typeface="Stratum2 Light" panose="020B0506030000020004" pitchFamily="34" charset="0"/>
              </a:rPr>
              <a:t> on-campus </a:t>
            </a:r>
            <a:r>
              <a:rPr lang="es-ES" sz="1200" dirty="0" err="1">
                <a:latin typeface="Stratum2 Light" panose="020B0506030000020004" pitchFamily="34" charset="0"/>
              </a:rPr>
              <a:t>programs</a:t>
            </a:r>
            <a:r>
              <a:rPr lang="es-ES" sz="1200" dirty="0">
                <a:latin typeface="Stratum2 Light" panose="020B0506030000020004" pitchFamily="34" charset="0"/>
              </a:rPr>
              <a:t> </a:t>
            </a:r>
            <a:r>
              <a:rPr lang="es-ES" sz="1200" dirty="0" err="1">
                <a:latin typeface="Stratum2 Light" panose="020B0506030000020004" pitchFamily="34" charset="0"/>
              </a:rPr>
              <a:t>for</a:t>
            </a:r>
            <a:r>
              <a:rPr lang="es-ES" sz="1200" dirty="0">
                <a:latin typeface="Stratum2 Light" panose="020B0506030000020004" pitchFamily="34" charset="0"/>
              </a:rPr>
              <a:t> </a:t>
            </a:r>
            <a:r>
              <a:rPr lang="es-ES" sz="1200" dirty="0" err="1">
                <a:latin typeface="Stratum2 Light" panose="020B0506030000020004" pitchFamily="34" charset="0"/>
              </a:rPr>
              <a:t>children</a:t>
            </a:r>
            <a:r>
              <a:rPr lang="es-ES" sz="1200" dirty="0">
                <a:latin typeface="Stratum2 Light" panose="020B0506030000020004" pitchFamily="34" charset="0"/>
              </a:rPr>
              <a:t> and </a:t>
            </a:r>
            <a:r>
              <a:rPr lang="es-ES" sz="1200" dirty="0" err="1">
                <a:latin typeface="Stratum2 Light" panose="020B0506030000020004" pitchFamily="34" charset="0"/>
              </a:rPr>
              <a:t>youth</a:t>
            </a:r>
            <a:r>
              <a:rPr lang="es-ES" sz="1200" dirty="0">
                <a:latin typeface="Stratum2 Light" panose="020B0506030000020004" pitchFamily="34" charset="0"/>
              </a:rPr>
              <a:t> </a:t>
            </a:r>
            <a:r>
              <a:rPr lang="es-ES" sz="1200" dirty="0" err="1">
                <a:latin typeface="Stratum2 Light" panose="020B0506030000020004" pitchFamily="34" charset="0"/>
              </a:rPr>
              <a:t>ages</a:t>
            </a:r>
            <a:r>
              <a:rPr lang="es-ES" sz="1200" dirty="0">
                <a:latin typeface="Stratum2 Light" panose="020B0506030000020004" pitchFamily="34" charset="0"/>
              </a:rPr>
              <a:t> 2 </a:t>
            </a:r>
            <a:r>
              <a:rPr lang="es-ES" sz="1200" dirty="0" err="1">
                <a:latin typeface="Stratum2 Light" panose="020B0506030000020004" pitchFamily="34" charset="0"/>
              </a:rPr>
              <a:t>to</a:t>
            </a:r>
            <a:r>
              <a:rPr lang="es-ES" sz="1200" dirty="0">
                <a:latin typeface="Stratum2 Light" panose="020B0506030000020004" pitchFamily="34" charset="0"/>
              </a:rPr>
              <a:t> 18, </a:t>
            </a:r>
            <a:r>
              <a:rPr lang="es-ES" sz="1200" dirty="0" err="1">
                <a:latin typeface="Stratum2 Light" panose="020B0506030000020004" pitchFamily="34" charset="0"/>
              </a:rPr>
              <a:t>including</a:t>
            </a:r>
            <a:r>
              <a:rPr lang="es-ES" sz="1200" dirty="0">
                <a:latin typeface="Stratum2 Light" panose="020B0506030000020004" pitchFamily="34" charset="0"/>
              </a:rPr>
              <a:t> </a:t>
            </a:r>
            <a:r>
              <a:rPr lang="es-ES" sz="1200" dirty="0" err="1">
                <a:latin typeface="Stratum2 Light" panose="020B0506030000020004" pitchFamily="34" charset="0"/>
              </a:rPr>
              <a:t>arts</a:t>
            </a:r>
            <a:r>
              <a:rPr lang="es-ES" sz="1200" dirty="0">
                <a:latin typeface="Stratum2 Light" panose="020B0506030000020004" pitchFamily="34" charset="0"/>
              </a:rPr>
              <a:t>, </a:t>
            </a:r>
            <a:r>
              <a:rPr lang="es-ES" sz="1200" dirty="0" err="1">
                <a:latin typeface="Stratum2 Light" panose="020B0506030000020004" pitchFamily="34" charset="0"/>
              </a:rPr>
              <a:t>cooking</a:t>
            </a:r>
            <a:r>
              <a:rPr lang="es-ES" sz="1200" dirty="0">
                <a:latin typeface="Stratum2 Light" panose="020B0506030000020004" pitchFamily="34" charset="0"/>
              </a:rPr>
              <a:t>, </a:t>
            </a:r>
            <a:r>
              <a:rPr lang="es-ES" sz="1200" dirty="0" err="1">
                <a:latin typeface="Stratum2 Light" panose="020B0506030000020004" pitchFamily="34" charset="0"/>
              </a:rPr>
              <a:t>gymnastics</a:t>
            </a:r>
            <a:r>
              <a:rPr lang="es-ES" sz="1200" dirty="0">
                <a:latin typeface="Stratum2 Light" panose="020B0506030000020004" pitchFamily="34" charset="0"/>
              </a:rPr>
              <a:t>, </a:t>
            </a:r>
            <a:r>
              <a:rPr lang="es-ES" sz="1200" dirty="0" err="1">
                <a:latin typeface="Stratum2 Light" panose="020B0506030000020004" pitchFamily="34" charset="0"/>
              </a:rPr>
              <a:t>science</a:t>
            </a:r>
            <a:r>
              <a:rPr lang="es-ES" sz="1200" dirty="0">
                <a:latin typeface="Stratum2 Light" panose="020B0506030000020004" pitchFamily="34" charset="0"/>
              </a:rPr>
              <a:t>, and </a:t>
            </a:r>
            <a:r>
              <a:rPr lang="es-ES" sz="1200" dirty="0" err="1">
                <a:latin typeface="Stratum2 Light" panose="020B0506030000020004" pitchFamily="34" charset="0"/>
              </a:rPr>
              <a:t>sports</a:t>
            </a:r>
            <a:r>
              <a:rPr lang="es-ES" sz="1200" dirty="0">
                <a:latin typeface="Stratum2 Light" panose="020B0506030000020004" pitchFamily="34" charset="0"/>
              </a:rPr>
              <a:t>. KidSpirit </a:t>
            </a:r>
            <a:r>
              <a:rPr lang="es-ES" sz="1200" dirty="0" err="1">
                <a:latin typeface="Stratum2 Light" panose="020B0506030000020004" pitchFamily="34" charset="0"/>
              </a:rPr>
              <a:t>also</a:t>
            </a:r>
            <a:r>
              <a:rPr lang="es-ES" sz="1200" dirty="0">
                <a:latin typeface="Stratum2 Light" panose="020B0506030000020004" pitchFamily="34" charset="0"/>
              </a:rPr>
              <a:t> </a:t>
            </a:r>
            <a:r>
              <a:rPr lang="es-ES" sz="1200" dirty="0" err="1">
                <a:latin typeface="Stratum2 Light" panose="020B0506030000020004" pitchFamily="34" charset="0"/>
              </a:rPr>
              <a:t>offers</a:t>
            </a:r>
            <a:r>
              <a:rPr lang="es-ES" sz="1200" dirty="0">
                <a:latin typeface="Stratum2 Light" panose="020B0506030000020004" pitchFamily="34" charset="0"/>
              </a:rPr>
              <a:t> </a:t>
            </a:r>
            <a:r>
              <a:rPr lang="es-ES" sz="1200" dirty="0" err="1">
                <a:latin typeface="Stratum2 Light" panose="020B0506030000020004" pitchFamily="34" charset="0"/>
              </a:rPr>
              <a:t>summer</a:t>
            </a:r>
            <a:r>
              <a:rPr lang="es-ES" sz="1200" dirty="0">
                <a:latin typeface="Stratum2 Light" panose="020B0506030000020004" pitchFamily="34" charset="0"/>
              </a:rPr>
              <a:t> </a:t>
            </a:r>
            <a:r>
              <a:rPr lang="es-ES" sz="1200" dirty="0" err="1">
                <a:latin typeface="Stratum2 Light" panose="020B0506030000020004" pitchFamily="34" charset="0"/>
              </a:rPr>
              <a:t>camps</a:t>
            </a:r>
            <a:r>
              <a:rPr lang="es-ES" sz="1200" dirty="0">
                <a:latin typeface="Stratum2 Light" panose="020B0506030000020004" pitchFamily="34" charset="0"/>
              </a:rPr>
              <a:t> and no-</a:t>
            </a:r>
            <a:r>
              <a:rPr lang="es-ES" sz="1200" dirty="0" err="1">
                <a:latin typeface="Stratum2 Light" panose="020B0506030000020004" pitchFamily="34" charset="0"/>
              </a:rPr>
              <a:t>school</a:t>
            </a:r>
            <a:r>
              <a:rPr lang="es-ES" sz="1200" dirty="0">
                <a:latin typeface="Stratum2 Light" panose="020B0506030000020004" pitchFamily="34" charset="0"/>
              </a:rPr>
              <a:t>-</a:t>
            </a:r>
            <a:r>
              <a:rPr lang="es-ES" sz="1200" dirty="0" err="1">
                <a:latin typeface="Stratum2 Light" panose="020B0506030000020004" pitchFamily="34" charset="0"/>
              </a:rPr>
              <a:t>day</a:t>
            </a:r>
            <a:r>
              <a:rPr lang="es-ES" sz="1200" dirty="0">
                <a:latin typeface="Stratum2 Light" panose="020B0506030000020004" pitchFamily="34" charset="0"/>
              </a:rPr>
              <a:t> </a:t>
            </a:r>
            <a:r>
              <a:rPr lang="es-ES" sz="1200" dirty="0" err="1">
                <a:latin typeface="Stratum2 Light" panose="020B0506030000020004" pitchFamily="34" charset="0"/>
              </a:rPr>
              <a:t>camps</a:t>
            </a:r>
            <a:r>
              <a:rPr lang="es-ES" sz="1200" dirty="0">
                <a:latin typeface="Stratum2 Light" panose="020B0506030000020004" pitchFamily="34" charset="0"/>
              </a:rPr>
              <a:t>.</a:t>
            </a:r>
          </a:p>
          <a:p>
            <a:r>
              <a:rPr lang="es-ES" sz="1200" dirty="0" err="1">
                <a:solidFill>
                  <a:srgbClr val="D73F09"/>
                </a:solidFill>
                <a:latin typeface="Stratum2 Light" panose="020B0506030000020004" pitchFamily="34" charset="0"/>
              </a:rPr>
              <a:t>Website</a:t>
            </a:r>
            <a:r>
              <a:rPr lang="es-ES" sz="1200" dirty="0">
                <a:solidFill>
                  <a:srgbClr val="D73F09"/>
                </a:solidFill>
                <a:latin typeface="Stratum2 Light" panose="020B0506030000020004" pitchFamily="34" charset="0"/>
              </a:rPr>
              <a:t>: </a:t>
            </a:r>
            <a:r>
              <a:rPr lang="es-ES" sz="1200" dirty="0">
                <a:solidFill>
                  <a:srgbClr val="D73F09"/>
                </a:solidFill>
                <a:latin typeface="Stratum2 Light" panose="020B0506030000020004" pitchFamily="34" charset="0"/>
                <a:hlinkClick r:id="rId17"/>
              </a:rPr>
              <a:t>https://kidspirit.oregonstate.edu/</a:t>
            </a:r>
            <a:endParaRPr lang="es-ES" sz="1200" dirty="0">
              <a:solidFill>
                <a:srgbClr val="D73F09"/>
              </a:solidFill>
              <a:latin typeface="Stratum2 Light" panose="020B0506030000020004" pitchFamily="34" charset="0"/>
            </a:endParaRPr>
          </a:p>
          <a:p>
            <a:r>
              <a:rPr lang="es-ES" sz="1200" dirty="0" err="1">
                <a:solidFill>
                  <a:srgbClr val="D73F09"/>
                </a:solidFill>
                <a:latin typeface="Stratum2 Light" panose="020B0506030000020004" pitchFamily="34" charset="0"/>
              </a:rPr>
              <a:t>Contact</a:t>
            </a:r>
            <a:r>
              <a:rPr lang="es-ES" sz="1200" dirty="0">
                <a:solidFill>
                  <a:srgbClr val="D73F09"/>
                </a:solidFill>
                <a:latin typeface="Stratum2 Light" panose="020B0506030000020004" pitchFamily="34" charset="0"/>
              </a:rPr>
              <a:t>: </a:t>
            </a:r>
            <a:r>
              <a:rPr lang="es-ES" sz="1200" dirty="0">
                <a:latin typeface="Stratum2 Light" panose="020B0506030000020004" pitchFamily="34" charset="0"/>
              </a:rPr>
              <a:t>541.737.5437 </a:t>
            </a:r>
            <a:r>
              <a:rPr lang="es-ES" sz="1200" dirty="0" err="1">
                <a:latin typeface="Stratum2 Light" panose="020B0506030000020004" pitchFamily="34" charset="0"/>
              </a:rPr>
              <a:t>or</a:t>
            </a:r>
            <a:r>
              <a:rPr lang="es-ES" sz="1200" dirty="0">
                <a:latin typeface="Stratum2 Light" panose="020B0506030000020004" pitchFamily="34" charset="0"/>
              </a:rPr>
              <a:t> </a:t>
            </a:r>
            <a:r>
              <a:rPr lang="es-ES" sz="1200" dirty="0">
                <a:solidFill>
                  <a:srgbClr val="D73F09"/>
                </a:solidFill>
                <a:latin typeface="Stratum2 Light" panose="020B0506030000020004" pitchFamily="34" charset="0"/>
                <a:hlinkClick r:id="rId18"/>
              </a:rPr>
              <a:t>kidspirit@oregonstate.edu</a:t>
            </a:r>
            <a:endParaRPr lang="es-ES" sz="1200" dirty="0">
              <a:solidFill>
                <a:srgbClr val="D73F09"/>
              </a:solidFill>
              <a:latin typeface="Stratum2 Light" panose="020B0506030000020004" pitchFamily="34" charset="0"/>
            </a:endParaRPr>
          </a:p>
          <a:p>
            <a:endParaRPr lang="es-ES" sz="1200" dirty="0">
              <a:solidFill>
                <a:srgbClr val="D73F09"/>
              </a:solidFill>
              <a:latin typeface="Stratum2 Light" panose="020B0506030000020004" pitchFamily="34" charset="0"/>
            </a:endParaRPr>
          </a:p>
        </p:txBody>
      </p:sp>
      <p:pic>
        <p:nvPicPr>
          <p:cNvPr id="11" name="Picture 10" descr="A qr code with a black and white background&#10;&#10;AI-generated content may be incorrect.">
            <a:extLst>
              <a:ext uri="{FF2B5EF4-FFF2-40B4-BE49-F238E27FC236}">
                <a16:creationId xmlns:a16="http://schemas.microsoft.com/office/drawing/2014/main" id="{63E98BD8-ABFC-6451-EF8C-D09A2399E317}"/>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87099" y="3852382"/>
            <a:ext cx="1301836" cy="1301836"/>
          </a:xfrm>
          <a:prstGeom prst="rect">
            <a:avLst/>
          </a:prstGeom>
        </p:spPr>
      </p:pic>
      <p:sp>
        <p:nvSpPr>
          <p:cNvPr id="13" name="TextBox 12">
            <a:extLst>
              <a:ext uri="{FF2B5EF4-FFF2-40B4-BE49-F238E27FC236}">
                <a16:creationId xmlns:a16="http://schemas.microsoft.com/office/drawing/2014/main" id="{BE1A16A7-A6C3-8205-89E2-2E794FB691AE}"/>
              </a:ext>
            </a:extLst>
          </p:cNvPr>
          <p:cNvSpPr txBox="1"/>
          <p:nvPr/>
        </p:nvSpPr>
        <p:spPr>
          <a:xfrm>
            <a:off x="7034306" y="3199331"/>
            <a:ext cx="3327868" cy="369332"/>
          </a:xfrm>
          <a:prstGeom prst="rect">
            <a:avLst/>
          </a:prstGeom>
          <a:solidFill>
            <a:srgbClr val="C6DAE7"/>
          </a:solidFill>
          <a:ln w="19050">
            <a:solidFill>
              <a:schemeClr val="tx1"/>
            </a:solidFill>
          </a:ln>
        </p:spPr>
        <p:txBody>
          <a:bodyPr wrap="square" rtlCol="0">
            <a:spAutoFit/>
          </a:bodyPr>
          <a:lstStyle/>
          <a:p>
            <a:r>
              <a:rPr lang="en-US" dirty="0">
                <a:latin typeface="Stratum2 Bold" panose="020B0506030000020004" pitchFamily="34" charset="0"/>
              </a:rPr>
              <a:t>Care &amp; Education, continued</a:t>
            </a:r>
          </a:p>
        </p:txBody>
      </p:sp>
      <p:pic>
        <p:nvPicPr>
          <p:cNvPr id="15" name="Picture 14" descr="A logo of a university&#10;&#10;AI-generated content may be incorrect.">
            <a:extLst>
              <a:ext uri="{FF2B5EF4-FFF2-40B4-BE49-F238E27FC236}">
                <a16:creationId xmlns:a16="http://schemas.microsoft.com/office/drawing/2014/main" id="{253C9160-45EE-E738-CE12-505BEAC8B10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763066" y="5348934"/>
            <a:ext cx="1349903" cy="1421111"/>
          </a:xfrm>
          <a:prstGeom prst="rect">
            <a:avLst/>
          </a:prstGeom>
        </p:spPr>
      </p:pic>
      <p:sp>
        <p:nvSpPr>
          <p:cNvPr id="17" name="TextBox 16">
            <a:extLst>
              <a:ext uri="{FF2B5EF4-FFF2-40B4-BE49-F238E27FC236}">
                <a16:creationId xmlns:a16="http://schemas.microsoft.com/office/drawing/2014/main" id="{4F19013F-3500-21B5-F0BD-4B2AAFA54DE4}"/>
              </a:ext>
            </a:extLst>
          </p:cNvPr>
          <p:cNvSpPr txBox="1"/>
          <p:nvPr/>
        </p:nvSpPr>
        <p:spPr>
          <a:xfrm>
            <a:off x="9189027" y="41761"/>
            <a:ext cx="3148077" cy="392415"/>
          </a:xfrm>
          <a:prstGeom prst="rect">
            <a:avLst/>
          </a:prstGeom>
          <a:noFill/>
        </p:spPr>
        <p:txBody>
          <a:bodyPr wrap="square" rtlCol="0">
            <a:spAutoFit/>
          </a:bodyPr>
          <a:lstStyle/>
          <a:p>
            <a:r>
              <a:rPr lang="en-US" sz="1050" dirty="0">
                <a:solidFill>
                  <a:srgbClr val="D73F09"/>
                </a:solidFill>
                <a:latin typeface="Kievit Offc" panose="020B0504030101020102" pitchFamily="34" charset="0"/>
              </a:rPr>
              <a:t>Division of Student Affairs | Family Resource Center</a:t>
            </a:r>
          </a:p>
          <a:p>
            <a:pPr algn="ctr"/>
            <a:r>
              <a:rPr lang="en-US" sz="900" dirty="0">
                <a:latin typeface="Kievit Offc" panose="020B0504030101020102" pitchFamily="34" charset="0"/>
              </a:rPr>
              <a:t>familyresources.oregonstate.edu      541.737.4906</a:t>
            </a:r>
          </a:p>
        </p:txBody>
      </p:sp>
      <p:sp>
        <p:nvSpPr>
          <p:cNvPr id="19" name="TextBox 18">
            <a:extLst>
              <a:ext uri="{FF2B5EF4-FFF2-40B4-BE49-F238E27FC236}">
                <a16:creationId xmlns:a16="http://schemas.microsoft.com/office/drawing/2014/main" id="{87A95DD7-13E3-4D47-702F-B8CA5B93C5AA}"/>
              </a:ext>
            </a:extLst>
          </p:cNvPr>
          <p:cNvSpPr txBox="1"/>
          <p:nvPr/>
        </p:nvSpPr>
        <p:spPr>
          <a:xfrm>
            <a:off x="10689897" y="2986290"/>
            <a:ext cx="1502103" cy="830997"/>
          </a:xfrm>
          <a:prstGeom prst="rect">
            <a:avLst/>
          </a:prstGeom>
          <a:noFill/>
        </p:spPr>
        <p:txBody>
          <a:bodyPr wrap="square" rtlCol="0">
            <a:spAutoFit/>
          </a:bodyPr>
          <a:lstStyle/>
          <a:p>
            <a:pPr algn="ctr"/>
            <a:r>
              <a:rPr lang="en-US" sz="1200" dirty="0">
                <a:solidFill>
                  <a:srgbClr val="D73F09"/>
                </a:solidFill>
                <a:latin typeface="Stratum2 Regular" panose="020B0506030000020004" pitchFamily="34" charset="0"/>
              </a:rPr>
              <a:t>For more information and tips, use the link or QR below:</a:t>
            </a:r>
          </a:p>
          <a:p>
            <a:pPr algn="ctr"/>
            <a:r>
              <a:rPr lang="en-US" sz="1200" dirty="0">
                <a:latin typeface="Stratum2 Regular" panose="020B0506030000020004" pitchFamily="34" charset="0"/>
                <a:hlinkClick r:id="rId21"/>
              </a:rPr>
              <a:t>https://beav.es/xJ3</a:t>
            </a:r>
            <a:endParaRPr lang="en-US" sz="1200" dirty="0">
              <a:latin typeface="Stratum2 Regular" panose="020B0506030000020004" pitchFamily="34" charset="0"/>
            </a:endParaRPr>
          </a:p>
        </p:txBody>
      </p:sp>
      <p:sp>
        <p:nvSpPr>
          <p:cNvPr id="20" name="TextBox 19">
            <a:extLst>
              <a:ext uri="{FF2B5EF4-FFF2-40B4-BE49-F238E27FC236}">
                <a16:creationId xmlns:a16="http://schemas.microsoft.com/office/drawing/2014/main" id="{0FE6F1DC-17C4-608B-F74D-0CB79B7CDB23}"/>
              </a:ext>
            </a:extLst>
          </p:cNvPr>
          <p:cNvSpPr txBox="1"/>
          <p:nvPr/>
        </p:nvSpPr>
        <p:spPr>
          <a:xfrm>
            <a:off x="6653631" y="435537"/>
            <a:ext cx="5113403" cy="2308324"/>
          </a:xfrm>
          <a:prstGeom prst="rect">
            <a:avLst/>
          </a:prstGeom>
          <a:noFill/>
          <a:ln w="25400">
            <a:solidFill>
              <a:srgbClr val="D73F09"/>
            </a:solidFill>
          </a:ln>
        </p:spPr>
        <p:txBody>
          <a:bodyPr wrap="square" rtlCol="0">
            <a:spAutoFit/>
          </a:bodyPr>
          <a:lstStyle/>
          <a:p>
            <a:endParaRPr lang="en-US" sz="1200" dirty="0">
              <a:latin typeface="Stratum2 Light" panose="020B0506030000020004" pitchFamily="34" charset="0"/>
            </a:endParaRPr>
          </a:p>
          <a:p>
            <a:r>
              <a:rPr lang="en-US" sz="1200" dirty="0">
                <a:latin typeface="Stratum2 Light" panose="020B0506030000020004" pitchFamily="34" charset="0"/>
              </a:rPr>
              <a:t>Unlike some other countries, the US does not have a national health care system. At OSU, benefits-eligible employees and students can access primary health care and health insurance. For international students, </a:t>
            </a:r>
            <a:r>
              <a:rPr lang="en-US" sz="1200" dirty="0">
                <a:solidFill>
                  <a:srgbClr val="D73F09"/>
                </a:solidFill>
                <a:latin typeface="Stratum2 Light" panose="020B0506030000020004" pitchFamily="34" charset="0"/>
              </a:rPr>
              <a:t>OSU Student Health Services (SHS) </a:t>
            </a:r>
            <a:r>
              <a:rPr lang="en-US" sz="1200" dirty="0">
                <a:latin typeface="Stratum2 Light" panose="020B0506030000020004" pitchFamily="34" charset="0"/>
              </a:rPr>
              <a:t>offers primary health care at several locations on campus. SHS does not provide pediatric care for children or care for other dependents (see </a:t>
            </a:r>
            <a:r>
              <a:rPr lang="en-US" sz="1200" i="1" dirty="0">
                <a:solidFill>
                  <a:srgbClr val="D73F09"/>
                </a:solidFill>
                <a:latin typeface="Stratum2 Light" panose="020B0506030000020004" pitchFamily="34" charset="0"/>
              </a:rPr>
              <a:t>Community Resources</a:t>
            </a:r>
            <a:r>
              <a:rPr lang="en-US" sz="1200" dirty="0">
                <a:latin typeface="Stratum2 Light" panose="020B0506030000020004" pitchFamily="34" charset="0"/>
              </a:rPr>
              <a:t>  in this guide for family health care options). Health insurance coverage is required for you and your family while living in the US. Enrollment procedures and costs vary according to the plan you select. You can learn more about insurance coverage requirements and how to add a dependent to your plan</a:t>
            </a:r>
            <a:r>
              <a:rPr lang="en-US" sz="1200" dirty="0">
                <a:latin typeface="Stratum2 Light" panose="020B0506030000020004" pitchFamily="34" charset="0"/>
                <a:hlinkClick r:id="rId22"/>
              </a:rPr>
              <a:t> HERE</a:t>
            </a:r>
            <a:r>
              <a:rPr lang="en-US" sz="1200" dirty="0">
                <a:latin typeface="Stratum2 Light" panose="020B0506030000020004" pitchFamily="34" charset="0"/>
              </a:rPr>
              <a:t>. Benefits-eligible international employees and other non-student affiliates can learn about insurance coverage </a:t>
            </a:r>
            <a:r>
              <a:rPr lang="en-US" sz="1200" dirty="0">
                <a:latin typeface="Stratum2 Light" panose="020B0506030000020004" pitchFamily="34" charset="0"/>
                <a:hlinkClick r:id="rId23"/>
              </a:rPr>
              <a:t>HERE</a:t>
            </a:r>
            <a:r>
              <a:rPr lang="en-US" sz="1200" dirty="0">
                <a:latin typeface="Stratum2 Light" panose="020B0506030000020004" pitchFamily="34" charset="0"/>
              </a:rPr>
              <a:t>.</a:t>
            </a:r>
          </a:p>
        </p:txBody>
      </p:sp>
      <p:sp>
        <p:nvSpPr>
          <p:cNvPr id="21" name="TextBox 20">
            <a:extLst>
              <a:ext uri="{FF2B5EF4-FFF2-40B4-BE49-F238E27FC236}">
                <a16:creationId xmlns:a16="http://schemas.microsoft.com/office/drawing/2014/main" id="{00FCD567-3FFA-470F-AC01-46C42AA2511A}"/>
              </a:ext>
            </a:extLst>
          </p:cNvPr>
          <p:cNvSpPr txBox="1"/>
          <p:nvPr/>
        </p:nvSpPr>
        <p:spPr>
          <a:xfrm>
            <a:off x="6556912" y="144878"/>
            <a:ext cx="2632115" cy="369332"/>
          </a:xfrm>
          <a:prstGeom prst="rect">
            <a:avLst/>
          </a:prstGeom>
          <a:solidFill>
            <a:srgbClr val="C6DAE7"/>
          </a:solidFill>
          <a:ln w="25400">
            <a:solidFill>
              <a:schemeClr val="tx1"/>
            </a:solidFill>
          </a:ln>
        </p:spPr>
        <p:txBody>
          <a:bodyPr wrap="square" rtlCol="0">
            <a:spAutoFit/>
          </a:bodyPr>
          <a:lstStyle/>
          <a:p>
            <a:r>
              <a:rPr lang="en-US" b="1" dirty="0">
                <a:latin typeface="Stratum2 Regular" panose="020B0506030000020004" pitchFamily="34" charset="0"/>
              </a:rPr>
              <a:t>Health Care</a:t>
            </a:r>
          </a:p>
        </p:txBody>
      </p:sp>
      <p:pic>
        <p:nvPicPr>
          <p:cNvPr id="26" name="Picture 25">
            <a:extLst>
              <a:ext uri="{FF2B5EF4-FFF2-40B4-BE49-F238E27FC236}">
                <a16:creationId xmlns:a16="http://schemas.microsoft.com/office/drawing/2014/main" id="{E3BFD071-3941-EB19-FFFB-EB573E15DD91}"/>
              </a:ext>
            </a:extLst>
          </p:cNvPr>
          <p:cNvPicPr>
            <a:picLocks noChangeAspect="1"/>
          </p:cNvPicPr>
          <p:nvPr/>
        </p:nvPicPr>
        <p:blipFill>
          <a:blip r:embed="rId24"/>
          <a:stretch>
            <a:fillRect/>
          </a:stretch>
        </p:blipFill>
        <p:spPr>
          <a:xfrm flipH="1">
            <a:off x="7929791" y="173736"/>
            <a:ext cx="270163" cy="270163"/>
          </a:xfrm>
          <a:prstGeom prst="rect">
            <a:avLst/>
          </a:prstGeom>
        </p:spPr>
      </p:pic>
    </p:spTree>
    <p:extLst>
      <p:ext uri="{BB962C8B-B14F-4D97-AF65-F5344CB8AC3E}">
        <p14:creationId xmlns:p14="http://schemas.microsoft.com/office/powerpoint/2010/main" val="816636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063F4-4D4C-CC85-6738-541FF7EBA7AE}"/>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B5819143-F41D-DEC7-0C3E-A9BCFF95DDDD}"/>
              </a:ext>
            </a:extLst>
          </p:cNvPr>
          <p:cNvSpPr txBox="1"/>
          <p:nvPr/>
        </p:nvSpPr>
        <p:spPr>
          <a:xfrm>
            <a:off x="2972838" y="414218"/>
            <a:ext cx="7589961" cy="2708434"/>
          </a:xfrm>
          <a:prstGeom prst="rect">
            <a:avLst/>
          </a:prstGeom>
          <a:solidFill>
            <a:schemeClr val="bg1"/>
          </a:solidFill>
          <a:ln w="25400">
            <a:solidFill>
              <a:srgbClr val="D73F09"/>
            </a:solidFill>
          </a:ln>
        </p:spPr>
        <p:txBody>
          <a:bodyPr wrap="square" rtlCol="0">
            <a:spAutoFit/>
          </a:bodyPr>
          <a:lstStyle/>
          <a:p>
            <a:endParaRPr lang="en-US" sz="14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rPr>
              <a:t>Basic Needs Center: </a:t>
            </a:r>
          </a:p>
          <a:p>
            <a:r>
              <a:rPr lang="en-US" sz="1200" dirty="0">
                <a:latin typeface="Stratum2 Light" panose="020B0506030000020004" pitchFamily="34" charset="0"/>
              </a:rPr>
              <a:t>Offers food resources, peer support, and a community space for all. Supports include weekly food pantry for income-eligible students and community members, weekly no-cost meals, cooking classes, fun events, and referrals to other basic needs resources. The center also maintains a textbook lending program, a kitchen, and free, onsite laundry. </a:t>
            </a:r>
          </a:p>
          <a:p>
            <a:r>
              <a:rPr lang="en-US" sz="1200" dirty="0">
                <a:solidFill>
                  <a:srgbClr val="D73F09"/>
                </a:solidFill>
                <a:latin typeface="Stratum2 Light" panose="020B0506030000020004" pitchFamily="34" charset="0"/>
              </a:rPr>
              <a:t>Website: </a:t>
            </a:r>
            <a:r>
              <a:rPr lang="en-US" sz="1200" dirty="0">
                <a:solidFill>
                  <a:srgbClr val="D73F09"/>
                </a:solidFill>
                <a:latin typeface="Stratum2 Light" panose="020B0506030000020004" pitchFamily="34" charset="0"/>
                <a:hlinkClick r:id="rId2"/>
              </a:rPr>
              <a:t>https://basicneeds.oregonstate.edu/</a:t>
            </a:r>
            <a:endParaRPr lang="en-US" sz="1200" dirty="0">
              <a:solidFill>
                <a:srgbClr val="D73F09"/>
              </a:solidFill>
              <a:latin typeface="Stratum2 Light" panose="020B0506030000020004" pitchFamily="34" charset="0"/>
            </a:endParaRPr>
          </a:p>
          <a:p>
            <a:r>
              <a:rPr lang="en-US" sz="1200" dirty="0">
                <a:solidFill>
                  <a:srgbClr val="D73F09"/>
                </a:solidFill>
                <a:latin typeface="Stratum2 Light" panose="020B0506030000020004" pitchFamily="34" charset="0"/>
              </a:rPr>
              <a:t>Contact: </a:t>
            </a:r>
            <a:r>
              <a:rPr lang="en-US" sz="1200" dirty="0">
                <a:latin typeface="Stratum2 Light" panose="020B0506030000020004" pitchFamily="34" charset="0"/>
              </a:rPr>
              <a:t>541.737.3747 or </a:t>
            </a:r>
            <a:r>
              <a:rPr lang="en-US" sz="1200" dirty="0">
                <a:latin typeface="Stratum2 Light" panose="020B0506030000020004" pitchFamily="34" charset="0"/>
                <a:hlinkClick r:id="rId3"/>
              </a:rPr>
              <a:t>bnc@oregonstate.edu</a:t>
            </a:r>
            <a:endParaRPr lang="en-US" sz="1200" dirty="0">
              <a:latin typeface="Stratum2 Light" panose="020B0506030000020004" pitchFamily="34" charset="0"/>
            </a:endParaRPr>
          </a:p>
          <a:p>
            <a:endParaRPr lang="en-US" sz="1200" dirty="0">
              <a:latin typeface="Stratum2 Light" panose="020B0506030000020004" pitchFamily="34" charset="0"/>
            </a:endParaRPr>
          </a:p>
          <a:p>
            <a:r>
              <a:rPr lang="en-US" sz="1200" b="1" dirty="0">
                <a:solidFill>
                  <a:srgbClr val="D73F09"/>
                </a:solidFill>
                <a:latin typeface="Stratum2 Light" panose="020B0506030000020004" pitchFamily="34" charset="0"/>
              </a:rPr>
              <a:t>Family Resource Center:</a:t>
            </a:r>
          </a:p>
          <a:p>
            <a:r>
              <a:rPr lang="en-US" sz="1200" dirty="0">
                <a:latin typeface="Stratum2 Light" panose="020B0506030000020004" pitchFamily="34" charset="0"/>
              </a:rPr>
              <a:t>All OSU-affiliated community members can utilize FRC programs and supports. Resources include: child care financial assistance, children’s clothing exchange, limited supply of diapers and wipes, lactation rooms and other lactation supports, family spaces on campus, and more.</a:t>
            </a:r>
          </a:p>
          <a:p>
            <a:r>
              <a:rPr lang="en-US" sz="1200" dirty="0">
                <a:solidFill>
                  <a:srgbClr val="D73F09"/>
                </a:solidFill>
                <a:latin typeface="Stratum2 Light" panose="020B0506030000020004" pitchFamily="34" charset="0"/>
              </a:rPr>
              <a:t>Website: </a:t>
            </a:r>
            <a:r>
              <a:rPr lang="en-US" sz="1200" dirty="0">
                <a:solidFill>
                  <a:srgbClr val="D73F09"/>
                </a:solidFill>
                <a:latin typeface="Stratum2 Light" panose="020B0506030000020004" pitchFamily="34" charset="0"/>
                <a:hlinkClick r:id="rId4"/>
              </a:rPr>
              <a:t>https://familyresources.oregonstate.edu/resources-and-services</a:t>
            </a:r>
            <a:endParaRPr lang="en-US" sz="1200" dirty="0">
              <a:solidFill>
                <a:srgbClr val="D73F09"/>
              </a:solidFill>
              <a:latin typeface="Stratum2 Light" panose="020B0506030000020004" pitchFamily="34" charset="0"/>
            </a:endParaRPr>
          </a:p>
          <a:p>
            <a:r>
              <a:rPr lang="en-US" sz="1200" dirty="0">
                <a:solidFill>
                  <a:srgbClr val="D73F09"/>
                </a:solidFill>
                <a:latin typeface="Stratum2 Light" panose="020B0506030000020004" pitchFamily="34" charset="0"/>
              </a:rPr>
              <a:t>Contact: </a:t>
            </a:r>
            <a:r>
              <a:rPr lang="en-US" sz="1200" dirty="0">
                <a:latin typeface="Stratum2 Light" panose="020B0506030000020004" pitchFamily="34" charset="0"/>
              </a:rPr>
              <a:t>541-737.4906 or </a:t>
            </a:r>
            <a:r>
              <a:rPr lang="en-US" sz="1200" dirty="0">
                <a:latin typeface="Stratum2 Light" panose="020B0506030000020004" pitchFamily="34" charset="0"/>
                <a:hlinkClick r:id="rId5"/>
              </a:rPr>
              <a:t>familyresources@oregonstate.edu</a:t>
            </a:r>
            <a:endParaRPr lang="en-US" sz="1200" dirty="0">
              <a:latin typeface="Stratum2 Light" panose="020B0506030000020004" pitchFamily="34" charset="0"/>
            </a:endParaRPr>
          </a:p>
        </p:txBody>
      </p:sp>
      <p:pic>
        <p:nvPicPr>
          <p:cNvPr id="9" name="Picture 8">
            <a:extLst>
              <a:ext uri="{FF2B5EF4-FFF2-40B4-BE49-F238E27FC236}">
                <a16:creationId xmlns:a16="http://schemas.microsoft.com/office/drawing/2014/main" id="{B2DFFDE1-DEF7-9185-754A-144C6D6D691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3299" y="1324430"/>
            <a:ext cx="2481943" cy="1651036"/>
          </a:xfrm>
          <a:prstGeom prst="rect">
            <a:avLst/>
          </a:prstGeom>
          <a:ln w="25400">
            <a:solidFill>
              <a:srgbClr val="D73F09"/>
            </a:solidFill>
          </a:ln>
        </p:spPr>
      </p:pic>
      <p:sp>
        <p:nvSpPr>
          <p:cNvPr id="10" name="TextBox 9">
            <a:extLst>
              <a:ext uri="{FF2B5EF4-FFF2-40B4-BE49-F238E27FC236}">
                <a16:creationId xmlns:a16="http://schemas.microsoft.com/office/drawing/2014/main" id="{58AB2BC2-E852-B22D-5285-2C353A2A746D}"/>
              </a:ext>
            </a:extLst>
          </p:cNvPr>
          <p:cNvSpPr txBox="1"/>
          <p:nvPr/>
        </p:nvSpPr>
        <p:spPr>
          <a:xfrm>
            <a:off x="173300" y="173736"/>
            <a:ext cx="2481943" cy="954107"/>
          </a:xfrm>
          <a:prstGeom prst="rect">
            <a:avLst/>
          </a:prstGeom>
          <a:solidFill>
            <a:srgbClr val="C6DAE7"/>
          </a:solidFill>
          <a:ln w="50800" cmpd="sng">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800" dirty="0">
                <a:latin typeface="Stratum2 Bold" panose="020B0506030000020004" pitchFamily="34" charset="0"/>
              </a:rPr>
              <a:t>OSU RESOURCES</a:t>
            </a:r>
          </a:p>
        </p:txBody>
      </p:sp>
      <p:sp>
        <p:nvSpPr>
          <p:cNvPr id="18" name="TextBox 17">
            <a:extLst>
              <a:ext uri="{FF2B5EF4-FFF2-40B4-BE49-F238E27FC236}">
                <a16:creationId xmlns:a16="http://schemas.microsoft.com/office/drawing/2014/main" id="{ACBD7834-2DB4-3E22-373B-B54DC8F9F77B}"/>
              </a:ext>
            </a:extLst>
          </p:cNvPr>
          <p:cNvSpPr txBox="1"/>
          <p:nvPr/>
        </p:nvSpPr>
        <p:spPr>
          <a:xfrm>
            <a:off x="178385" y="3338834"/>
            <a:ext cx="10384414" cy="2308324"/>
          </a:xfrm>
          <a:prstGeom prst="rect">
            <a:avLst/>
          </a:prstGeom>
          <a:noFill/>
          <a:ln w="25400">
            <a:solidFill>
              <a:srgbClr val="D73F09"/>
            </a:solidFill>
          </a:ln>
        </p:spPr>
        <p:txBody>
          <a:bodyPr wrap="square" rtlCol="0">
            <a:spAutoFit/>
          </a:bodyPr>
          <a:lstStyle/>
          <a:p>
            <a:endParaRPr lang="en-US" sz="1200" b="1" dirty="0">
              <a:latin typeface="Stratum2 Light" panose="020B0506030000020004" pitchFamily="34" charset="0"/>
            </a:endParaRPr>
          </a:p>
          <a:p>
            <a:endParaRPr lang="en-US" sz="1200" b="1" dirty="0">
              <a:latin typeface="Stratum2 Light" panose="020B0506030000020004" pitchFamily="34" charset="0"/>
            </a:endParaRPr>
          </a:p>
          <a:p>
            <a:endParaRPr lang="en-US" sz="1200" b="1" dirty="0">
              <a:latin typeface="Stratum2 Light" panose="020B0506030000020004" pitchFamily="34" charset="0"/>
            </a:endParaRPr>
          </a:p>
          <a:p>
            <a:r>
              <a:rPr lang="en-US" sz="1200" b="1" dirty="0">
                <a:solidFill>
                  <a:srgbClr val="D73F09"/>
                </a:solidFill>
                <a:latin typeface="Stratum2 Light" panose="020B0506030000020004" pitchFamily="34" charset="0"/>
              </a:rPr>
              <a:t>OSU Writing Center: </a:t>
            </a:r>
            <a:r>
              <a:rPr lang="en-US" sz="1200" dirty="0">
                <a:latin typeface="Stratum2 Light" panose="020B0506030000020004" pitchFamily="34" charset="0"/>
              </a:rPr>
              <a:t>In-person and virtual consultations to assist students with any type of writing assignment.</a:t>
            </a:r>
          </a:p>
          <a:p>
            <a:r>
              <a:rPr lang="en-US" sz="1200" dirty="0">
                <a:solidFill>
                  <a:srgbClr val="D73F09"/>
                </a:solidFill>
                <a:latin typeface="Stratum2 Light" panose="020B0506030000020004" pitchFamily="34" charset="0"/>
              </a:rPr>
              <a:t>Website: </a:t>
            </a:r>
            <a:r>
              <a:rPr lang="en-US" sz="1200" dirty="0">
                <a:latin typeface="Stratum2 Light" panose="020B0506030000020004" pitchFamily="34" charset="0"/>
                <a:hlinkClick r:id="rId7"/>
              </a:rPr>
              <a:t>https://writingcenter.oregonstate.edu/</a:t>
            </a:r>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rPr>
              <a:t>Contact: </a:t>
            </a:r>
            <a:r>
              <a:rPr lang="en-US" sz="1200" dirty="0">
                <a:latin typeface="Stratum2 Light" panose="020B0506030000020004" pitchFamily="34" charset="0"/>
              </a:rPr>
              <a:t>541-737-5640 or </a:t>
            </a:r>
            <a:r>
              <a:rPr lang="en-US" sz="1200" dirty="0">
                <a:latin typeface="Stratum2 Light" panose="020B0506030000020004" pitchFamily="34" charset="0"/>
                <a:hlinkClick r:id="rId8"/>
              </a:rPr>
              <a:t>writing.center@oregonstate.edu</a:t>
            </a:r>
            <a:endParaRPr lang="en-US" sz="1200" dirty="0">
              <a:latin typeface="Stratum2 Light" panose="020B0506030000020004" pitchFamily="34" charset="0"/>
            </a:endParaRPr>
          </a:p>
          <a:p>
            <a:endParaRPr lang="en-US" sz="1200" dirty="0">
              <a:latin typeface="Stratum2 Light" panose="020B0506030000020004" pitchFamily="34" charset="0"/>
            </a:endParaRPr>
          </a:p>
          <a:p>
            <a:r>
              <a:rPr lang="en-US" sz="1200" b="1" dirty="0">
                <a:solidFill>
                  <a:srgbClr val="D73F09"/>
                </a:solidFill>
                <a:latin typeface="Stratum2 Light" panose="020B0506030000020004" pitchFamily="34" charset="0"/>
              </a:rPr>
              <a:t>INTO Conversant Program: </a:t>
            </a:r>
            <a:r>
              <a:rPr lang="en-US" sz="1200" dirty="0">
                <a:latin typeface="Stratum2 Light" panose="020B0506030000020004" pitchFamily="34" charset="0"/>
              </a:rPr>
              <a:t>Term-based interactive program to support English language learning. Meet new people and learn about US culture. Offered to INTO students. </a:t>
            </a:r>
            <a:r>
              <a:rPr lang="en-US" sz="1200" dirty="0">
                <a:solidFill>
                  <a:srgbClr val="D73F09"/>
                </a:solidFill>
                <a:latin typeface="Stratum2 Light" panose="020B0506030000020004" pitchFamily="34" charset="0"/>
              </a:rPr>
              <a:t>Website:  </a:t>
            </a:r>
            <a:r>
              <a:rPr lang="en-US" sz="1200" dirty="0">
                <a:solidFill>
                  <a:srgbClr val="D73F09"/>
                </a:solidFill>
                <a:latin typeface="Stratum2 Light" panose="020B0506030000020004" pitchFamily="34" charset="0"/>
                <a:hlinkClick r:id="rId9"/>
              </a:rPr>
              <a:t>https://beav.es/xJ2</a:t>
            </a:r>
            <a:r>
              <a:rPr lang="en-US" sz="1200" dirty="0">
                <a:solidFill>
                  <a:srgbClr val="D73F09"/>
                </a:solidFill>
                <a:latin typeface="Stratum2 Light" panose="020B0506030000020004" pitchFamily="34" charset="0"/>
              </a:rPr>
              <a:t>           Contact: </a:t>
            </a:r>
            <a:r>
              <a:rPr lang="en-US" sz="1200" dirty="0">
                <a:latin typeface="Stratum2 Light" panose="020B0506030000020004" pitchFamily="34" charset="0"/>
              </a:rPr>
              <a:t>541-737-2464 or INTOOSU@oregonstate.edu</a:t>
            </a:r>
          </a:p>
          <a:p>
            <a:endParaRPr lang="en-US" sz="1200" dirty="0">
              <a:latin typeface="Stratum2 Light" panose="020B0506030000020004" pitchFamily="34" charset="0"/>
            </a:endParaRPr>
          </a:p>
          <a:p>
            <a:r>
              <a:rPr lang="en-US" sz="1200" b="1" dirty="0">
                <a:solidFill>
                  <a:srgbClr val="D73F09"/>
                </a:solidFill>
                <a:latin typeface="Stratum2 Light" panose="020B0506030000020004" pitchFamily="34" charset="0"/>
              </a:rPr>
              <a:t>INTO Learning Center: </a:t>
            </a:r>
            <a:r>
              <a:rPr lang="en-US" sz="1200" dirty="0">
                <a:latin typeface="Stratum2 Light" panose="020B0506030000020004" pitchFamily="34" charset="0"/>
              </a:rPr>
              <a:t>Students enrolled in INTO  programs access no-cost tutoring, English-language books, study spaces, and other resources to practice listening,</a:t>
            </a:r>
          </a:p>
          <a:p>
            <a:r>
              <a:rPr lang="en-US" sz="1200" dirty="0">
                <a:latin typeface="Stratum2 Light" panose="020B0506030000020004" pitchFamily="34" charset="0"/>
              </a:rPr>
              <a:t>speaking, and writing skills. </a:t>
            </a:r>
            <a:r>
              <a:rPr lang="en-US" sz="1200" dirty="0">
                <a:solidFill>
                  <a:srgbClr val="D73F09"/>
                </a:solidFill>
                <a:latin typeface="Stratum2 Light" panose="020B0506030000020004" pitchFamily="34" charset="0"/>
              </a:rPr>
              <a:t>Website: </a:t>
            </a:r>
            <a:r>
              <a:rPr lang="en-US" sz="1200" dirty="0">
                <a:solidFill>
                  <a:srgbClr val="D73F09"/>
                </a:solidFill>
                <a:latin typeface="Stratum2 Light" panose="020B0506030000020004" pitchFamily="34" charset="0"/>
                <a:hlinkClick r:id="rId10"/>
              </a:rPr>
              <a:t>https://intoosu.oregonstate.edu/learning-center</a:t>
            </a:r>
            <a:r>
              <a:rPr lang="en-US" sz="1200" dirty="0">
                <a:solidFill>
                  <a:srgbClr val="D73F09"/>
                </a:solidFill>
                <a:latin typeface="Stratum2 Light" panose="020B0506030000020004" pitchFamily="34" charset="0"/>
              </a:rPr>
              <a:t>   Contact</a:t>
            </a:r>
            <a:r>
              <a:rPr lang="en-US" sz="1200" dirty="0">
                <a:latin typeface="Stratum2 Light" panose="020B0506030000020004" pitchFamily="34" charset="0"/>
              </a:rPr>
              <a:t>: </a:t>
            </a:r>
            <a:r>
              <a:rPr lang="en-US" sz="1200" dirty="0">
                <a:latin typeface="Stratum2 Light" panose="020B0506030000020004" pitchFamily="34" charset="0"/>
                <a:hlinkClick r:id="rId11"/>
              </a:rPr>
              <a:t>INTOOSU.LearningCenter@oregonstate.edu</a:t>
            </a:r>
            <a:endParaRPr lang="en-US" sz="1200" dirty="0">
              <a:latin typeface="Stratum2 Light" panose="020B0506030000020004" pitchFamily="34" charset="0"/>
            </a:endParaRPr>
          </a:p>
        </p:txBody>
      </p:sp>
      <p:sp>
        <p:nvSpPr>
          <p:cNvPr id="4" name="TextBox 3">
            <a:extLst>
              <a:ext uri="{FF2B5EF4-FFF2-40B4-BE49-F238E27FC236}">
                <a16:creationId xmlns:a16="http://schemas.microsoft.com/office/drawing/2014/main" id="{1F62741B-921B-5F10-148A-586FA088E160}"/>
              </a:ext>
            </a:extLst>
          </p:cNvPr>
          <p:cNvSpPr txBox="1"/>
          <p:nvPr/>
        </p:nvSpPr>
        <p:spPr>
          <a:xfrm>
            <a:off x="2842745" y="173736"/>
            <a:ext cx="2759128" cy="369332"/>
          </a:xfrm>
          <a:prstGeom prst="rect">
            <a:avLst/>
          </a:prstGeom>
          <a:solidFill>
            <a:srgbClr val="C6DAE7"/>
          </a:solidFill>
          <a:ln w="25400">
            <a:solidFill>
              <a:schemeClr val="tx1"/>
            </a:solidFill>
          </a:ln>
        </p:spPr>
        <p:txBody>
          <a:bodyPr wrap="square">
            <a:spAutoFit/>
          </a:bodyPr>
          <a:lstStyle/>
          <a:p>
            <a:r>
              <a:rPr lang="en-US" dirty="0">
                <a:latin typeface="Stratum2 Bold" panose="020B0506030000020004" pitchFamily="34" charset="0"/>
              </a:rPr>
              <a:t>Food &amp; Basic Needs</a:t>
            </a:r>
            <a:endParaRPr lang="en-US" sz="1800" dirty="0">
              <a:latin typeface="Stratum2 Bold" panose="020B0506030000020004" pitchFamily="34" charset="0"/>
            </a:endParaRPr>
          </a:p>
        </p:txBody>
      </p:sp>
      <p:sp>
        <p:nvSpPr>
          <p:cNvPr id="5" name="TextBox 4">
            <a:extLst>
              <a:ext uri="{FF2B5EF4-FFF2-40B4-BE49-F238E27FC236}">
                <a16:creationId xmlns:a16="http://schemas.microsoft.com/office/drawing/2014/main" id="{F542852D-86B6-928E-77C0-8E006E9143B5}"/>
              </a:ext>
            </a:extLst>
          </p:cNvPr>
          <p:cNvSpPr txBox="1"/>
          <p:nvPr/>
        </p:nvSpPr>
        <p:spPr>
          <a:xfrm>
            <a:off x="80896" y="3244334"/>
            <a:ext cx="2759128" cy="646331"/>
          </a:xfrm>
          <a:prstGeom prst="rect">
            <a:avLst/>
          </a:prstGeom>
          <a:solidFill>
            <a:srgbClr val="C6DAE7"/>
          </a:solidFill>
          <a:ln w="19050">
            <a:solidFill>
              <a:schemeClr val="tx1"/>
            </a:solidFill>
          </a:ln>
        </p:spPr>
        <p:txBody>
          <a:bodyPr wrap="square" rtlCol="0">
            <a:spAutoFit/>
          </a:bodyPr>
          <a:lstStyle/>
          <a:p>
            <a:r>
              <a:rPr lang="en-US" dirty="0">
                <a:latin typeface="Stratum2 Bold" panose="020B0506030000020004" pitchFamily="34" charset="0"/>
              </a:rPr>
              <a:t>English Language Learning Opportunities</a:t>
            </a:r>
          </a:p>
        </p:txBody>
      </p:sp>
      <p:pic>
        <p:nvPicPr>
          <p:cNvPr id="11" name="Picture 10" descr="A qr code with a black and white background&#10;&#10;AI-generated content may be incorrect.">
            <a:extLst>
              <a:ext uri="{FF2B5EF4-FFF2-40B4-BE49-F238E27FC236}">
                <a16:creationId xmlns:a16="http://schemas.microsoft.com/office/drawing/2014/main" id="{375EBFDC-F907-A80E-6D44-4FEB8EEE737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01403" y="3842714"/>
            <a:ext cx="1409700" cy="1409700"/>
          </a:xfrm>
          <a:prstGeom prst="rect">
            <a:avLst/>
          </a:prstGeom>
        </p:spPr>
      </p:pic>
      <p:pic>
        <p:nvPicPr>
          <p:cNvPr id="15" name="Picture 14" descr="A logo of a university&#10;&#10;AI-generated content may be incorrect.">
            <a:extLst>
              <a:ext uri="{FF2B5EF4-FFF2-40B4-BE49-F238E27FC236}">
                <a16:creationId xmlns:a16="http://schemas.microsoft.com/office/drawing/2014/main" id="{3F839027-EE1A-B062-6579-79952A674BE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63066" y="5348934"/>
            <a:ext cx="1349903" cy="1421111"/>
          </a:xfrm>
          <a:prstGeom prst="rect">
            <a:avLst/>
          </a:prstGeom>
        </p:spPr>
      </p:pic>
      <p:sp>
        <p:nvSpPr>
          <p:cNvPr id="17" name="TextBox 16">
            <a:extLst>
              <a:ext uri="{FF2B5EF4-FFF2-40B4-BE49-F238E27FC236}">
                <a16:creationId xmlns:a16="http://schemas.microsoft.com/office/drawing/2014/main" id="{D8AA4B0F-2124-77AA-605B-117C3368B4DB}"/>
              </a:ext>
            </a:extLst>
          </p:cNvPr>
          <p:cNvSpPr txBox="1"/>
          <p:nvPr/>
        </p:nvSpPr>
        <p:spPr>
          <a:xfrm>
            <a:off x="9189027" y="41761"/>
            <a:ext cx="3148077" cy="392415"/>
          </a:xfrm>
          <a:prstGeom prst="rect">
            <a:avLst/>
          </a:prstGeom>
          <a:noFill/>
        </p:spPr>
        <p:txBody>
          <a:bodyPr wrap="square" rtlCol="0">
            <a:spAutoFit/>
          </a:bodyPr>
          <a:lstStyle/>
          <a:p>
            <a:r>
              <a:rPr lang="en-US" sz="1050" dirty="0">
                <a:solidFill>
                  <a:srgbClr val="D73F09"/>
                </a:solidFill>
                <a:latin typeface="Kievit Offc" panose="020B0504030101020102" pitchFamily="34" charset="0"/>
              </a:rPr>
              <a:t>Division of Student Affairs | Family Resource Center</a:t>
            </a:r>
          </a:p>
          <a:p>
            <a:pPr algn="ctr"/>
            <a:r>
              <a:rPr lang="en-US" sz="900" dirty="0">
                <a:latin typeface="Kievit Offc" panose="020B0504030101020102" pitchFamily="34" charset="0"/>
              </a:rPr>
              <a:t>familyresources.oregonstate.edu      541.737.4906</a:t>
            </a:r>
          </a:p>
        </p:txBody>
      </p:sp>
      <p:sp>
        <p:nvSpPr>
          <p:cNvPr id="19" name="TextBox 18">
            <a:extLst>
              <a:ext uri="{FF2B5EF4-FFF2-40B4-BE49-F238E27FC236}">
                <a16:creationId xmlns:a16="http://schemas.microsoft.com/office/drawing/2014/main" id="{D8D83827-3CAB-69AF-DBA2-2D10053D22FF}"/>
              </a:ext>
            </a:extLst>
          </p:cNvPr>
          <p:cNvSpPr txBox="1"/>
          <p:nvPr/>
        </p:nvSpPr>
        <p:spPr>
          <a:xfrm>
            <a:off x="10648120" y="2983249"/>
            <a:ext cx="1502103" cy="830997"/>
          </a:xfrm>
          <a:prstGeom prst="rect">
            <a:avLst/>
          </a:prstGeom>
          <a:noFill/>
        </p:spPr>
        <p:txBody>
          <a:bodyPr wrap="square" rtlCol="0">
            <a:spAutoFit/>
          </a:bodyPr>
          <a:lstStyle/>
          <a:p>
            <a:pPr algn="ctr"/>
            <a:r>
              <a:rPr lang="en-US" sz="1200" dirty="0">
                <a:solidFill>
                  <a:srgbClr val="D73F09"/>
                </a:solidFill>
                <a:latin typeface="Stratum2 Regular" panose="020B0506030000020004" pitchFamily="34" charset="0"/>
              </a:rPr>
              <a:t>For more information and tips, use the link or QR below:</a:t>
            </a:r>
          </a:p>
          <a:p>
            <a:pPr algn="ctr"/>
            <a:r>
              <a:rPr lang="en-US" sz="1200" dirty="0">
                <a:latin typeface="Stratum2 Regular" panose="020B0506030000020004" pitchFamily="34" charset="0"/>
                <a:hlinkClick r:id="rId14"/>
              </a:rPr>
              <a:t>https://beav.es/xJ3</a:t>
            </a:r>
            <a:endParaRPr lang="en-US" sz="1200" dirty="0">
              <a:latin typeface="Stratum2 Regular" panose="020B0506030000020004" pitchFamily="34" charset="0"/>
            </a:endParaRPr>
          </a:p>
        </p:txBody>
      </p:sp>
      <p:sp>
        <p:nvSpPr>
          <p:cNvPr id="20" name="TextBox 19">
            <a:extLst>
              <a:ext uri="{FF2B5EF4-FFF2-40B4-BE49-F238E27FC236}">
                <a16:creationId xmlns:a16="http://schemas.microsoft.com/office/drawing/2014/main" id="{605CB3EB-0EC5-C836-FD91-8053FC02775C}"/>
              </a:ext>
            </a:extLst>
          </p:cNvPr>
          <p:cNvSpPr txBox="1"/>
          <p:nvPr/>
        </p:nvSpPr>
        <p:spPr>
          <a:xfrm>
            <a:off x="173299" y="5877493"/>
            <a:ext cx="10384414" cy="892552"/>
          </a:xfrm>
          <a:prstGeom prst="rect">
            <a:avLst/>
          </a:prstGeom>
          <a:noFill/>
          <a:ln w="25400">
            <a:solidFill>
              <a:srgbClr val="D73F09"/>
            </a:solidFill>
          </a:ln>
        </p:spPr>
        <p:txBody>
          <a:bodyPr wrap="square" rtlCol="0">
            <a:spAutoFit/>
          </a:bodyPr>
          <a:lstStyle/>
          <a:p>
            <a:endParaRPr lang="en-US" sz="1400" b="1" dirty="0">
              <a:solidFill>
                <a:srgbClr val="D73F09"/>
              </a:solidFill>
              <a:latin typeface="Stratum2 Light" panose="020B0506030000020004" pitchFamily="34" charset="0"/>
            </a:endParaRPr>
          </a:p>
          <a:p>
            <a:r>
              <a:rPr lang="en-US" sz="1400" b="1" dirty="0">
                <a:solidFill>
                  <a:srgbClr val="D73F09"/>
                </a:solidFill>
                <a:latin typeface="Stratum2 Light" panose="020B0506030000020004" pitchFamily="34" charset="0"/>
              </a:rPr>
              <a:t>CAFE</a:t>
            </a:r>
          </a:p>
          <a:p>
            <a:r>
              <a:rPr lang="en-US" sz="1200" b="1" dirty="0">
                <a:latin typeface="Stratum2 Light" panose="020B0506030000020004" pitchFamily="34" charset="0"/>
              </a:rPr>
              <a:t>Offers one-stop financial wellness center, providing free services. Tax filing assistance. Budgeting tips. Individual consultations and more.</a:t>
            </a:r>
          </a:p>
          <a:p>
            <a:r>
              <a:rPr lang="en-US" sz="1200" b="1" dirty="0">
                <a:solidFill>
                  <a:srgbClr val="D73F09"/>
                </a:solidFill>
                <a:latin typeface="Stratum2 Light" panose="020B0506030000020004" pitchFamily="34" charset="0"/>
              </a:rPr>
              <a:t>Website: </a:t>
            </a:r>
            <a:r>
              <a:rPr lang="en-US" sz="1200" b="1" dirty="0">
                <a:solidFill>
                  <a:srgbClr val="D73F09"/>
                </a:solidFill>
                <a:latin typeface="Stratum2 Light" panose="020B0506030000020004" pitchFamily="34" charset="0"/>
                <a:hlinkClick r:id="rId15"/>
              </a:rPr>
              <a:t>https://beav.es/xJB</a:t>
            </a:r>
            <a:r>
              <a:rPr lang="en-US" sz="1200" b="1" dirty="0">
                <a:solidFill>
                  <a:srgbClr val="D73F09"/>
                </a:solidFill>
                <a:latin typeface="Stratum2 Light" panose="020B0506030000020004" pitchFamily="34" charset="0"/>
              </a:rPr>
              <a:t>   Contact: </a:t>
            </a:r>
            <a:r>
              <a:rPr lang="en-US" sz="1200" b="1" dirty="0">
                <a:latin typeface="Stratum2 Light" panose="020B0506030000020004" pitchFamily="34" charset="0"/>
              </a:rPr>
              <a:t>541.203.0542 or </a:t>
            </a:r>
            <a:r>
              <a:rPr lang="en-US" sz="1200" b="1" dirty="0">
                <a:latin typeface="Stratum2 Light" panose="020B0506030000020004" pitchFamily="34" charset="0"/>
                <a:hlinkClick r:id="rId16"/>
              </a:rPr>
              <a:t>cafe@oregonstate.edu</a:t>
            </a:r>
            <a:endParaRPr lang="en-US" sz="1200" b="1" dirty="0">
              <a:latin typeface="Stratum2 Light" panose="020B0506030000020004" pitchFamily="34" charset="0"/>
            </a:endParaRPr>
          </a:p>
        </p:txBody>
      </p:sp>
      <p:sp>
        <p:nvSpPr>
          <p:cNvPr id="21" name="TextBox 20">
            <a:extLst>
              <a:ext uri="{FF2B5EF4-FFF2-40B4-BE49-F238E27FC236}">
                <a16:creationId xmlns:a16="http://schemas.microsoft.com/office/drawing/2014/main" id="{22EA499D-AAD7-9483-7848-954BB1CBE40B}"/>
              </a:ext>
            </a:extLst>
          </p:cNvPr>
          <p:cNvSpPr txBox="1"/>
          <p:nvPr/>
        </p:nvSpPr>
        <p:spPr>
          <a:xfrm>
            <a:off x="79031" y="5720935"/>
            <a:ext cx="2383574" cy="338554"/>
          </a:xfrm>
          <a:prstGeom prst="rect">
            <a:avLst/>
          </a:prstGeom>
          <a:solidFill>
            <a:srgbClr val="C6DAE7"/>
          </a:solidFill>
          <a:ln w="25400">
            <a:solidFill>
              <a:schemeClr val="tx1"/>
            </a:solidFill>
          </a:ln>
        </p:spPr>
        <p:txBody>
          <a:bodyPr wrap="square" rtlCol="0">
            <a:spAutoFit/>
          </a:bodyPr>
          <a:lstStyle/>
          <a:p>
            <a:r>
              <a:rPr lang="en-US" sz="1600" b="1" dirty="0">
                <a:latin typeface="Stratum2 Regular" panose="020B0506030000020004" pitchFamily="34" charset="0"/>
              </a:rPr>
              <a:t>Finances &amp; Budgeting</a:t>
            </a:r>
          </a:p>
        </p:txBody>
      </p:sp>
      <p:pic>
        <p:nvPicPr>
          <p:cNvPr id="3" name="Picture 2">
            <a:extLst>
              <a:ext uri="{FF2B5EF4-FFF2-40B4-BE49-F238E27FC236}">
                <a16:creationId xmlns:a16="http://schemas.microsoft.com/office/drawing/2014/main" id="{BF85313C-6562-69C8-F1F0-FC8B8AF5ECC9}"/>
              </a:ext>
            </a:extLst>
          </p:cNvPr>
          <p:cNvPicPr>
            <a:picLocks noChangeAspect="1"/>
          </p:cNvPicPr>
          <p:nvPr/>
        </p:nvPicPr>
        <p:blipFill>
          <a:blip r:embed="rId17"/>
          <a:stretch>
            <a:fillRect/>
          </a:stretch>
        </p:blipFill>
        <p:spPr>
          <a:xfrm>
            <a:off x="4862122" y="176608"/>
            <a:ext cx="335973" cy="335973"/>
          </a:xfrm>
          <a:prstGeom prst="rect">
            <a:avLst/>
          </a:prstGeom>
        </p:spPr>
      </p:pic>
      <p:pic>
        <p:nvPicPr>
          <p:cNvPr id="2" name="Picture 1">
            <a:extLst>
              <a:ext uri="{FF2B5EF4-FFF2-40B4-BE49-F238E27FC236}">
                <a16:creationId xmlns:a16="http://schemas.microsoft.com/office/drawing/2014/main" id="{EFB51035-90FF-A34D-3EDF-FFF1AC705D4E}"/>
              </a:ext>
            </a:extLst>
          </p:cNvPr>
          <p:cNvPicPr>
            <a:picLocks noChangeAspect="1"/>
          </p:cNvPicPr>
          <p:nvPr/>
        </p:nvPicPr>
        <p:blipFill>
          <a:blip r:embed="rId18"/>
          <a:stretch>
            <a:fillRect/>
          </a:stretch>
        </p:blipFill>
        <p:spPr>
          <a:xfrm>
            <a:off x="2102645" y="5741658"/>
            <a:ext cx="262151" cy="262151"/>
          </a:xfrm>
          <a:prstGeom prst="rect">
            <a:avLst/>
          </a:prstGeom>
        </p:spPr>
      </p:pic>
      <p:pic>
        <p:nvPicPr>
          <p:cNvPr id="7" name="Picture 6">
            <a:extLst>
              <a:ext uri="{FF2B5EF4-FFF2-40B4-BE49-F238E27FC236}">
                <a16:creationId xmlns:a16="http://schemas.microsoft.com/office/drawing/2014/main" id="{F72E63FB-B910-9BCB-76C3-FC9A8A32DF10}"/>
              </a:ext>
            </a:extLst>
          </p:cNvPr>
          <p:cNvPicPr>
            <a:picLocks noChangeAspect="1"/>
          </p:cNvPicPr>
          <p:nvPr/>
        </p:nvPicPr>
        <p:blipFill>
          <a:blip r:embed="rId19"/>
          <a:stretch>
            <a:fillRect/>
          </a:stretch>
        </p:blipFill>
        <p:spPr>
          <a:xfrm>
            <a:off x="2462605" y="3545294"/>
            <a:ext cx="297420" cy="297420"/>
          </a:xfrm>
          <a:prstGeom prst="rect">
            <a:avLst/>
          </a:prstGeom>
        </p:spPr>
      </p:pic>
      <p:sp>
        <p:nvSpPr>
          <p:cNvPr id="8" name="TextBox 7">
            <a:extLst>
              <a:ext uri="{FF2B5EF4-FFF2-40B4-BE49-F238E27FC236}">
                <a16:creationId xmlns:a16="http://schemas.microsoft.com/office/drawing/2014/main" id="{3B199254-87EA-9C96-EDDE-DB1DAA12D016}"/>
              </a:ext>
            </a:extLst>
          </p:cNvPr>
          <p:cNvSpPr txBox="1"/>
          <p:nvPr/>
        </p:nvSpPr>
        <p:spPr>
          <a:xfrm>
            <a:off x="10655202" y="489148"/>
            <a:ext cx="1502103" cy="2439129"/>
          </a:xfrm>
          <a:prstGeom prst="rect">
            <a:avLst/>
          </a:prstGeom>
          <a:noFill/>
          <a:ln w="25400">
            <a:solidFill>
              <a:srgbClr val="D73F09"/>
            </a:solidFill>
          </a:ln>
        </p:spPr>
        <p:txBody>
          <a:bodyPr wrap="square" rtlCol="0">
            <a:spAutoFit/>
          </a:bodyPr>
          <a:lstStyle/>
          <a:p>
            <a:pPr algn="ctr"/>
            <a:r>
              <a:rPr lang="en-US" sz="1050" b="1" i="1" dirty="0">
                <a:solidFill>
                  <a:srgbClr val="D73F09"/>
                </a:solidFill>
                <a:latin typeface="Stratum2 Light" panose="020B0506030000020004" pitchFamily="34" charset="0"/>
              </a:rPr>
              <a:t>Need to access a lactation room on campus?</a:t>
            </a:r>
          </a:p>
          <a:p>
            <a:pPr algn="ctr"/>
            <a:r>
              <a:rPr lang="en-US" sz="1100" dirty="0">
                <a:latin typeface="Stratum2 Light" panose="020B0506030000020004" pitchFamily="34" charset="0"/>
              </a:rPr>
              <a:t>Please see the list of locations here: </a:t>
            </a:r>
            <a:r>
              <a:rPr lang="en-US" sz="1100" dirty="0">
                <a:latin typeface="Stratum2 Light" panose="020B0506030000020004" pitchFamily="34" charset="0"/>
                <a:hlinkClick r:id="rId20"/>
              </a:rPr>
              <a:t>https://familyresources.oregonstate.edu/lactation-rooms-supports</a:t>
            </a:r>
            <a:endParaRPr lang="en-US" sz="1100" dirty="0">
              <a:latin typeface="Stratum2 Light" panose="020B0506030000020004" pitchFamily="34" charset="0"/>
            </a:endParaRPr>
          </a:p>
          <a:p>
            <a:pPr algn="ctr"/>
            <a:r>
              <a:rPr lang="en-US" sz="1100" dirty="0">
                <a:latin typeface="Stratum2 Light" panose="020B0506030000020004" pitchFamily="34" charset="0"/>
              </a:rPr>
              <a:t>Email </a:t>
            </a:r>
          </a:p>
          <a:p>
            <a:pPr algn="ctr"/>
            <a:r>
              <a:rPr lang="en-US" sz="1100" dirty="0" err="1">
                <a:latin typeface="Stratum2 Light" panose="020B0506030000020004" pitchFamily="34" charset="0"/>
                <a:hlinkClick r:id="rId5"/>
              </a:rPr>
              <a:t>familyresources</a:t>
            </a:r>
            <a:r>
              <a:rPr lang="en-US" sz="1100" dirty="0">
                <a:latin typeface="Stratum2 Light" panose="020B0506030000020004" pitchFamily="34" charset="0"/>
                <a:hlinkClick r:id="rId5"/>
              </a:rPr>
              <a:t>@</a:t>
            </a:r>
          </a:p>
          <a:p>
            <a:pPr algn="ctr"/>
            <a:r>
              <a:rPr lang="en-US" sz="1100" dirty="0">
                <a:latin typeface="Stratum2 Light" panose="020B0506030000020004" pitchFamily="34" charset="0"/>
                <a:hlinkClick r:id="rId5"/>
              </a:rPr>
              <a:t>oregonstate.edu</a:t>
            </a:r>
            <a:r>
              <a:rPr lang="en-US" sz="1100" dirty="0">
                <a:latin typeface="Stratum2 Light" panose="020B0506030000020004" pitchFamily="34" charset="0"/>
              </a:rPr>
              <a:t> or</a:t>
            </a:r>
          </a:p>
          <a:p>
            <a:pPr algn="ctr"/>
            <a:r>
              <a:rPr lang="en-US" sz="1100" dirty="0">
                <a:latin typeface="Stratum2 Light" panose="020B0506030000020004" pitchFamily="34" charset="0"/>
              </a:rPr>
              <a:t> call 541.737.4906 for a personalized access code.</a:t>
            </a:r>
          </a:p>
        </p:txBody>
      </p:sp>
    </p:spTree>
    <p:extLst>
      <p:ext uri="{BB962C8B-B14F-4D97-AF65-F5344CB8AC3E}">
        <p14:creationId xmlns:p14="http://schemas.microsoft.com/office/powerpoint/2010/main" val="611682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452971-79EC-A373-43D6-823DDA8DF9C9}"/>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3FBDEE1D-D7E2-91D0-CDA5-6AD81D12CEE9}"/>
              </a:ext>
            </a:extLst>
          </p:cNvPr>
          <p:cNvSpPr txBox="1"/>
          <p:nvPr/>
        </p:nvSpPr>
        <p:spPr>
          <a:xfrm>
            <a:off x="147563" y="3525436"/>
            <a:ext cx="2573815" cy="3154710"/>
          </a:xfrm>
          <a:prstGeom prst="rect">
            <a:avLst/>
          </a:prstGeom>
          <a:noFill/>
          <a:ln w="25400">
            <a:solidFill>
              <a:srgbClr val="D73F09"/>
            </a:solidFill>
          </a:ln>
        </p:spPr>
        <p:txBody>
          <a:bodyPr wrap="square" rtlCol="0">
            <a:spAutoFit/>
          </a:bodyPr>
          <a:lstStyle/>
          <a:p>
            <a:r>
              <a:rPr lang="en-US" sz="1100" b="1" dirty="0">
                <a:latin typeface="Stratum2 Light" panose="020B0506030000020004" pitchFamily="34" charset="0"/>
              </a:rPr>
              <a:t>OSU’s Office of International Services </a:t>
            </a:r>
            <a:r>
              <a:rPr lang="en-US" sz="1100" dirty="0">
                <a:latin typeface="Stratum2 Light" panose="020B0506030000020004" pitchFamily="34" charset="0"/>
              </a:rPr>
              <a:t>offers the following programs. Visit the links for more information:</a:t>
            </a:r>
          </a:p>
          <a:p>
            <a:endParaRPr lang="en-US" sz="1200" dirty="0">
              <a:solidFill>
                <a:srgbClr val="D73F09"/>
              </a:solidFill>
              <a:latin typeface="Stratum2 Light" panose="020B0506030000020004" pitchFamily="34" charset="0"/>
            </a:endParaRPr>
          </a:p>
          <a:p>
            <a:r>
              <a:rPr lang="en-US" sz="1100" b="1" dirty="0">
                <a:solidFill>
                  <a:srgbClr val="D73F09"/>
                </a:solidFill>
                <a:latin typeface="Stratum2 Light" panose="020B0506030000020004" pitchFamily="34" charset="0"/>
                <a:hlinkClick r:id="rId2">
                  <a:extLst>
                    <a:ext uri="{A12FA001-AC4F-418D-AE19-62706E023703}">
                      <ahyp:hlinkClr xmlns:ahyp="http://schemas.microsoft.com/office/drawing/2018/hyperlinkcolor" val="tx"/>
                    </a:ext>
                  </a:extLst>
                </a:hlinkClick>
              </a:rPr>
              <a:t>Global Buddies Program</a:t>
            </a:r>
            <a:endParaRPr lang="en-US" sz="1100" b="1" dirty="0">
              <a:solidFill>
                <a:srgbClr val="D73F09"/>
              </a:solidFill>
              <a:latin typeface="Stratum2 Light" panose="020B0506030000020004" pitchFamily="34" charset="0"/>
            </a:endParaRPr>
          </a:p>
          <a:p>
            <a:r>
              <a:rPr lang="en-US" sz="1100" dirty="0">
                <a:solidFill>
                  <a:srgbClr val="D73F09"/>
                </a:solidFill>
                <a:latin typeface="Stratum2 Light" panose="020B0506030000020004" pitchFamily="34" charset="0"/>
                <a:hlinkClick r:id="rId2"/>
              </a:rPr>
              <a:t>https://internationalservices.oregonstate.edu/students/exploring-here/global-buddies-program</a:t>
            </a:r>
            <a:endParaRPr lang="en-US" sz="1100" dirty="0">
              <a:solidFill>
                <a:srgbClr val="D73F09"/>
              </a:solidFill>
              <a:latin typeface="Stratum2 Light" panose="020B0506030000020004" pitchFamily="34" charset="0"/>
            </a:endParaRPr>
          </a:p>
          <a:p>
            <a:endParaRPr lang="en-US" sz="1100" dirty="0">
              <a:solidFill>
                <a:srgbClr val="D73F09"/>
              </a:solidFill>
              <a:latin typeface="Stratum2 Light" panose="020B0506030000020004" pitchFamily="34" charset="0"/>
            </a:endParaRPr>
          </a:p>
          <a:p>
            <a:endParaRPr lang="en-US" sz="1100" dirty="0">
              <a:solidFill>
                <a:srgbClr val="D73F09"/>
              </a:solidFill>
              <a:latin typeface="Stratum2 Light" panose="020B0506030000020004" pitchFamily="34" charset="0"/>
            </a:endParaRPr>
          </a:p>
          <a:p>
            <a:r>
              <a:rPr lang="en-US" sz="1100" b="1" dirty="0">
                <a:solidFill>
                  <a:srgbClr val="D73F09"/>
                </a:solidFill>
                <a:latin typeface="Stratum2 Light" panose="020B0506030000020004" pitchFamily="34" charset="0"/>
                <a:hlinkClick r:id="rId3">
                  <a:extLst>
                    <a:ext uri="{A12FA001-AC4F-418D-AE19-62706E023703}">
                      <ahyp:hlinkClr xmlns:ahyp="http://schemas.microsoft.com/office/drawing/2018/hyperlinkcolor" val="tx"/>
                    </a:ext>
                  </a:extLst>
                </a:hlinkClick>
              </a:rPr>
              <a:t>International Friendship Program</a:t>
            </a:r>
            <a:endParaRPr lang="en-US" sz="1100" b="1" dirty="0">
              <a:solidFill>
                <a:srgbClr val="D73F09"/>
              </a:solidFill>
              <a:latin typeface="Stratum2 Light" panose="020B0506030000020004" pitchFamily="34" charset="0"/>
            </a:endParaRPr>
          </a:p>
          <a:p>
            <a:r>
              <a:rPr lang="en-US" sz="1100" b="1" dirty="0">
                <a:solidFill>
                  <a:srgbClr val="D73F09"/>
                </a:solidFill>
                <a:latin typeface="Stratum2 Light" panose="020B0506030000020004" pitchFamily="34" charset="0"/>
                <a:hlinkClick r:id="rId3"/>
              </a:rPr>
              <a:t>https://internationalservices.oregonstate.edu/international-friendship-program</a:t>
            </a:r>
            <a:endParaRPr lang="en-US" sz="1100" b="1" dirty="0">
              <a:solidFill>
                <a:srgbClr val="D73F09"/>
              </a:solidFill>
              <a:latin typeface="Stratum2 Light" panose="020B0506030000020004" pitchFamily="34" charset="0"/>
            </a:endParaRPr>
          </a:p>
          <a:p>
            <a:endParaRPr lang="en-US" sz="1100" b="1" dirty="0">
              <a:solidFill>
                <a:srgbClr val="D73F09"/>
              </a:solidFill>
              <a:latin typeface="Stratum2 Light" panose="020B0506030000020004" pitchFamily="34" charset="0"/>
            </a:endParaRPr>
          </a:p>
          <a:p>
            <a:r>
              <a:rPr lang="en-US" sz="1100" b="1" dirty="0">
                <a:solidFill>
                  <a:srgbClr val="D73F09"/>
                </a:solidFill>
                <a:latin typeface="Stratum2 Light" panose="020B0506030000020004" pitchFamily="34" charset="0"/>
              </a:rPr>
              <a:t>See more opportunities here:</a:t>
            </a:r>
          </a:p>
          <a:p>
            <a:r>
              <a:rPr lang="en-US" sz="1100" b="1" dirty="0">
                <a:solidFill>
                  <a:srgbClr val="D73F09"/>
                </a:solidFill>
                <a:latin typeface="Stratum2 Light" panose="020B0506030000020004" pitchFamily="34" charset="0"/>
                <a:hlinkClick r:id="rId4"/>
              </a:rPr>
              <a:t>https://internationalservices.oregonstate.edu/students/exploring-here</a:t>
            </a:r>
            <a:endParaRPr lang="en-US" sz="1100" b="1" dirty="0">
              <a:solidFill>
                <a:srgbClr val="D73F09"/>
              </a:solidFill>
              <a:latin typeface="Stratum2 Light" panose="020B0506030000020004" pitchFamily="34" charset="0"/>
            </a:endParaRPr>
          </a:p>
        </p:txBody>
      </p:sp>
      <p:pic>
        <p:nvPicPr>
          <p:cNvPr id="9" name="Picture 8">
            <a:extLst>
              <a:ext uri="{FF2B5EF4-FFF2-40B4-BE49-F238E27FC236}">
                <a16:creationId xmlns:a16="http://schemas.microsoft.com/office/drawing/2014/main" id="{E3E537AA-4212-77CA-829A-BFD0D9FE426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77539" y="1324430"/>
            <a:ext cx="2473462" cy="1651036"/>
          </a:xfrm>
          <a:prstGeom prst="rect">
            <a:avLst/>
          </a:prstGeom>
          <a:ln w="25400">
            <a:solidFill>
              <a:srgbClr val="D73F09"/>
            </a:solidFill>
          </a:ln>
        </p:spPr>
      </p:pic>
      <p:sp>
        <p:nvSpPr>
          <p:cNvPr id="10" name="TextBox 9">
            <a:extLst>
              <a:ext uri="{FF2B5EF4-FFF2-40B4-BE49-F238E27FC236}">
                <a16:creationId xmlns:a16="http://schemas.microsoft.com/office/drawing/2014/main" id="{6088EA16-9792-8D45-9521-7E598FA9E374}"/>
              </a:ext>
            </a:extLst>
          </p:cNvPr>
          <p:cNvSpPr txBox="1"/>
          <p:nvPr/>
        </p:nvSpPr>
        <p:spPr>
          <a:xfrm>
            <a:off x="173300" y="173736"/>
            <a:ext cx="2481943" cy="954107"/>
          </a:xfrm>
          <a:prstGeom prst="rect">
            <a:avLst/>
          </a:prstGeom>
          <a:solidFill>
            <a:srgbClr val="C6DAE7"/>
          </a:solidFill>
          <a:ln w="50800" cmpd="sng">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800" dirty="0">
                <a:latin typeface="Stratum2 Bold" panose="020B0506030000020004" pitchFamily="34" charset="0"/>
              </a:rPr>
              <a:t>OSU RESOURCES</a:t>
            </a:r>
          </a:p>
        </p:txBody>
      </p:sp>
      <p:sp>
        <p:nvSpPr>
          <p:cNvPr id="18" name="TextBox 17">
            <a:extLst>
              <a:ext uri="{FF2B5EF4-FFF2-40B4-BE49-F238E27FC236}">
                <a16:creationId xmlns:a16="http://schemas.microsoft.com/office/drawing/2014/main" id="{D8A75357-67D6-D066-23CE-91360FF7C0D4}"/>
              </a:ext>
            </a:extLst>
          </p:cNvPr>
          <p:cNvSpPr txBox="1"/>
          <p:nvPr/>
        </p:nvSpPr>
        <p:spPr>
          <a:xfrm>
            <a:off x="2846288" y="414459"/>
            <a:ext cx="7715766" cy="6355586"/>
          </a:xfrm>
          <a:prstGeom prst="rect">
            <a:avLst/>
          </a:prstGeom>
          <a:noFill/>
          <a:ln w="25400">
            <a:solidFill>
              <a:srgbClr val="D73F09"/>
            </a:solidFill>
          </a:ln>
        </p:spPr>
        <p:txBody>
          <a:bodyPr wrap="square" rtlCol="0">
            <a:spAutoFit/>
          </a:bodyPr>
          <a:lstStyle/>
          <a:p>
            <a:endParaRPr lang="en-US" sz="1200" b="1" dirty="0">
              <a:latin typeface="Stratum2 Light" panose="020B0506030000020004" pitchFamily="34" charset="0"/>
            </a:endParaRPr>
          </a:p>
          <a:p>
            <a:r>
              <a:rPr lang="en-US" sz="1200" u="sng" dirty="0">
                <a:solidFill>
                  <a:srgbClr val="D73F09"/>
                </a:solidFill>
                <a:latin typeface="Stratum2 Light" panose="020B0506030000020004" pitchFamily="34" charset="0"/>
                <a:hlinkClick r:id="rId6">
                  <a:extLst>
                    <a:ext uri="{A12FA001-AC4F-418D-AE19-62706E023703}">
                      <ahyp:hlinkClr xmlns:ahyp="http://schemas.microsoft.com/office/drawing/2018/hyperlinkcolor" val="tx"/>
                    </a:ext>
                  </a:extLst>
                </a:hlinkClick>
              </a:rPr>
              <a:t>Crossroads International School</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Connects international students, faculty &amp; scholars, and their family members with local volunteers for friendship and language education, including a conversation program for women, social gatherings, and short-term homestays.</a:t>
            </a:r>
          </a:p>
          <a:p>
            <a:r>
              <a:rPr lang="en-US" sz="1200" b="1" dirty="0">
                <a:solidFill>
                  <a:srgbClr val="D73F09"/>
                </a:solidFill>
                <a:latin typeface="Stratum2 Light" panose="020B0506030000020004" pitchFamily="34" charset="0"/>
              </a:rPr>
              <a:t>Website: </a:t>
            </a:r>
            <a:r>
              <a:rPr lang="en-US" sz="1200" b="1" dirty="0">
                <a:solidFill>
                  <a:srgbClr val="D73F09"/>
                </a:solidFill>
                <a:latin typeface="Stratum2 Light" panose="020B0506030000020004" pitchFamily="34" charset="0"/>
                <a:hlinkClick r:id="rId7"/>
              </a:rPr>
              <a:t>https://internationalservices.oregonstate.edu/crossroads/conversation-school</a:t>
            </a:r>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rPr>
              <a:t>Contact: </a:t>
            </a:r>
            <a:r>
              <a:rPr lang="en-US" sz="1200" b="1" dirty="0">
                <a:latin typeface="Stratum2 Light" panose="020B0506030000020004" pitchFamily="34" charset="0"/>
              </a:rPr>
              <a:t>541-737-6310 or </a:t>
            </a:r>
            <a:r>
              <a:rPr lang="en-US" sz="1200" b="1" dirty="0">
                <a:latin typeface="Stratum2 Light" panose="020B0506030000020004" pitchFamily="34" charset="0"/>
                <a:hlinkClick r:id="rId8"/>
              </a:rPr>
              <a:t>crossroadsosu@gmail.com</a:t>
            </a:r>
            <a:endParaRPr lang="en-US" sz="1200" dirty="0">
              <a:latin typeface="Stratum2 Light" panose="020B0506030000020004" pitchFamily="34" charset="0"/>
            </a:endParaRPr>
          </a:p>
          <a:p>
            <a:endParaRPr lang="en-US" sz="1200" u="sng" dirty="0">
              <a:solidFill>
                <a:srgbClr val="467886"/>
              </a:solidFill>
              <a:latin typeface="Stratum2 Light" panose="020B0506030000020004" pitchFamily="34" charset="0"/>
              <a:hlinkClick r:id="rId9">
                <a:extLst>
                  <a:ext uri="{A12FA001-AC4F-418D-AE19-62706E023703}">
                    <ahyp:hlinkClr xmlns:ahyp="http://schemas.microsoft.com/office/drawing/2018/hyperlinkcolor" val="tx"/>
                  </a:ext>
                </a:extLst>
              </a:hlinkClick>
            </a:endParaRPr>
          </a:p>
          <a:p>
            <a:r>
              <a:rPr lang="en-US" sz="1200" u="sng" dirty="0">
                <a:solidFill>
                  <a:srgbClr val="D73F09"/>
                </a:solidFill>
                <a:latin typeface="Stratum2 Light" panose="020B0506030000020004" pitchFamily="34" charset="0"/>
                <a:hlinkClick r:id="rId9">
                  <a:extLst>
                    <a:ext uri="{A12FA001-AC4F-418D-AE19-62706E023703}">
                      <ahyp:hlinkClr xmlns:ahyp="http://schemas.microsoft.com/office/drawing/2018/hyperlinkcolor" val="tx"/>
                    </a:ext>
                  </a:extLst>
                </a:hlinkClick>
              </a:rPr>
              <a:t>INTO Conversant Program</a:t>
            </a:r>
            <a:r>
              <a:rPr lang="en-US" sz="1200" dirty="0">
                <a:latin typeface="Stratum2 Light" panose="020B0506030000020004" pitchFamily="34" charset="0"/>
              </a:rPr>
              <a:t>: Term-based interactive program to support English language learning. Meet new people and learn about US culture. Offered to INTO students. </a:t>
            </a:r>
          </a:p>
          <a:p>
            <a:r>
              <a:rPr lang="en-US" sz="1200" b="1" dirty="0">
                <a:solidFill>
                  <a:srgbClr val="D73F09"/>
                </a:solidFill>
                <a:latin typeface="Stratum2 Light" panose="020B0506030000020004" pitchFamily="34" charset="0"/>
              </a:rPr>
              <a:t>Contact:</a:t>
            </a:r>
            <a:r>
              <a:rPr lang="en-US" sz="1200" b="1" dirty="0">
                <a:latin typeface="Stratum2 Light" panose="020B0506030000020004" pitchFamily="34" charset="0"/>
              </a:rPr>
              <a:t> 541-737-2464 or </a:t>
            </a:r>
            <a:r>
              <a:rPr lang="en-US" sz="1200" b="1" dirty="0">
                <a:latin typeface="Stratum2 Light" panose="020B0506030000020004" pitchFamily="34" charset="0"/>
                <a:hlinkClick r:id="rId10"/>
              </a:rPr>
              <a:t>INTOOSU@oregonstate.edu</a:t>
            </a:r>
            <a:r>
              <a:rPr lang="en-US" sz="1200" b="1" dirty="0">
                <a:latin typeface="Stratum2 Light" panose="020B0506030000020004" pitchFamily="34" charset="0"/>
              </a:rPr>
              <a:t>          </a:t>
            </a:r>
            <a:endParaRPr lang="en-US" sz="1200" dirty="0">
              <a:latin typeface="Stratum2 Light" panose="020B0506030000020004" pitchFamily="34" charset="0"/>
            </a:endParaRPr>
          </a:p>
          <a:p>
            <a:r>
              <a:rPr lang="en-US" sz="1200" b="1" dirty="0">
                <a:latin typeface="Stratum2 Light" panose="020B0506030000020004" pitchFamily="34" charset="0"/>
              </a:rPr>
              <a:t> </a:t>
            </a:r>
            <a:endParaRPr lang="en-US" sz="1200" dirty="0">
              <a:latin typeface="Stratum2 Light" panose="020B0506030000020004" pitchFamily="34" charset="0"/>
            </a:endParaRPr>
          </a:p>
          <a:p>
            <a:r>
              <a:rPr lang="en-US" sz="1200" b="1" u="sng" dirty="0">
                <a:solidFill>
                  <a:srgbClr val="D73F09"/>
                </a:solidFill>
                <a:latin typeface="Stratum2 Light" panose="020B0506030000020004" pitchFamily="34" charset="0"/>
                <a:hlinkClick r:id="rId11">
                  <a:extLst>
                    <a:ext uri="{A12FA001-AC4F-418D-AE19-62706E023703}">
                      <ahyp:hlinkClr xmlns:ahyp="http://schemas.microsoft.com/office/drawing/2018/hyperlinkcolor" val="tx"/>
                    </a:ext>
                  </a:extLst>
                </a:hlinkClick>
              </a:rPr>
              <a:t>International Moms Group</a:t>
            </a:r>
            <a:r>
              <a:rPr lang="en-US" sz="1200" b="1" dirty="0">
                <a:solidFill>
                  <a:srgbClr val="D73F09"/>
                </a:solidFill>
                <a:latin typeface="Stratum2 Light" panose="020B0506030000020004" pitchFamily="34" charset="0"/>
              </a:rPr>
              <a:t>: </a:t>
            </a:r>
            <a:r>
              <a:rPr lang="en-US" sz="1200" dirty="0">
                <a:latin typeface="Stratum2 Light" panose="020B0506030000020004" pitchFamily="34" charset="0"/>
              </a:rPr>
              <a:t>Weekly in-person meetings Fall, Winter, and Spring terms with some periodic gatherings during Summer term. Additional special events and cultural celebrations happen throughout the year. Opportunities to meet other OSU and community-based international moms and their families. </a:t>
            </a:r>
          </a:p>
          <a:p>
            <a:r>
              <a:rPr lang="en-US" sz="1200" b="1" dirty="0">
                <a:solidFill>
                  <a:srgbClr val="D73F09"/>
                </a:solidFill>
                <a:latin typeface="Stratum2 Light" panose="020B0506030000020004" pitchFamily="34" charset="0"/>
              </a:rPr>
              <a:t>Website: </a:t>
            </a:r>
            <a:r>
              <a:rPr lang="en-US" sz="1200" dirty="0">
                <a:solidFill>
                  <a:srgbClr val="D73F09"/>
                </a:solidFill>
                <a:latin typeface="Stratum2 Light" panose="020B0506030000020004" pitchFamily="34" charset="0"/>
                <a:hlinkClick r:id="rId11"/>
              </a:rPr>
              <a:t>https://familyresources.oregonstate.edu/internationalmoms</a:t>
            </a:r>
            <a:r>
              <a:rPr lang="en-US" sz="1200" dirty="0">
                <a:solidFill>
                  <a:srgbClr val="D73F09"/>
                </a:solidFill>
                <a:latin typeface="Stratum2 Light" panose="020B0506030000020004" pitchFamily="34" charset="0"/>
              </a:rPr>
              <a:t>	</a:t>
            </a:r>
          </a:p>
          <a:p>
            <a:r>
              <a:rPr lang="en-US" sz="1200" b="1" dirty="0">
                <a:solidFill>
                  <a:srgbClr val="D73F09"/>
                </a:solidFill>
                <a:latin typeface="Stratum2 Light" panose="020B0506030000020004" pitchFamily="34" charset="0"/>
              </a:rPr>
              <a:t>Contact: </a:t>
            </a:r>
            <a:r>
              <a:rPr lang="en-US" sz="1200" b="1" dirty="0">
                <a:latin typeface="Stratum2 Light" panose="020B0506030000020004" pitchFamily="34" charset="0"/>
                <a:hlinkClick r:id="rId12"/>
              </a:rPr>
              <a:t>internationalmomsgroup@oregonstate.edu</a:t>
            </a:r>
            <a:endParaRPr lang="en-US" sz="1200" dirty="0">
              <a:latin typeface="Stratum2 Light" panose="020B0506030000020004" pitchFamily="34" charset="0"/>
            </a:endParaRPr>
          </a:p>
          <a:p>
            <a:r>
              <a:rPr lang="en-US" sz="1200" b="1" dirty="0">
                <a:latin typeface="Stratum2 Light" panose="020B0506030000020004" pitchFamily="34" charset="0"/>
              </a:rPr>
              <a:t> </a:t>
            </a:r>
            <a:endParaRPr lang="en-US" sz="1200" dirty="0">
              <a:latin typeface="Stratum2 Light" panose="020B0506030000020004" pitchFamily="34" charset="0"/>
            </a:endParaRPr>
          </a:p>
          <a:p>
            <a:r>
              <a:rPr lang="en-US" sz="1200" b="1" u="sng" dirty="0">
                <a:solidFill>
                  <a:srgbClr val="D73F09"/>
                </a:solidFill>
                <a:latin typeface="Stratum2 Light" panose="020B0506030000020004" pitchFamily="34" charset="0"/>
                <a:hlinkClick r:id="rId13">
                  <a:extLst>
                    <a:ext uri="{A12FA001-AC4F-418D-AE19-62706E023703}">
                      <ahyp:hlinkClr xmlns:ahyp="http://schemas.microsoft.com/office/drawing/2018/hyperlinkcolor" val="tx"/>
                    </a:ext>
                  </a:extLst>
                </a:hlinkClick>
              </a:rPr>
              <a:t>Family Resource Center Connection Series</a:t>
            </a:r>
            <a:r>
              <a:rPr lang="en-US" sz="1200" dirty="0">
                <a:latin typeface="Stratum2 Light" panose="020B0506030000020004" pitchFamily="34" charset="0"/>
              </a:rPr>
              <a:t>: Offers employees, students, and visiting scholars opportunities to connect with other parents and caregivers to discuss parenting, child development, family wellness, and other topics. Monthly lunchtime meetings with food provided. </a:t>
            </a:r>
          </a:p>
          <a:p>
            <a:r>
              <a:rPr lang="en-US" sz="1200" b="1" dirty="0">
                <a:solidFill>
                  <a:srgbClr val="D73F09"/>
                </a:solidFill>
                <a:latin typeface="Stratum2 Light" panose="020B0506030000020004" pitchFamily="34" charset="0"/>
              </a:rPr>
              <a:t>Contact: </a:t>
            </a:r>
            <a:r>
              <a:rPr lang="en-US" sz="1200" b="1" dirty="0">
                <a:latin typeface="Stratum2 Light" panose="020B0506030000020004" pitchFamily="34" charset="0"/>
              </a:rPr>
              <a:t>Cari Maes, 541-737-4906 or </a:t>
            </a:r>
            <a:r>
              <a:rPr lang="en-US" sz="1200" b="1" dirty="0">
                <a:latin typeface="Stratum2 Light" panose="020B0506030000020004" pitchFamily="34" charset="0"/>
                <a:hlinkClick r:id="rId14"/>
              </a:rPr>
              <a:t>familyresources@oregonstate.edu</a:t>
            </a:r>
            <a:endParaRPr lang="en-US" sz="1200" dirty="0">
              <a:latin typeface="Stratum2 Light" panose="020B0506030000020004" pitchFamily="34" charset="0"/>
            </a:endParaRPr>
          </a:p>
          <a:p>
            <a:r>
              <a:rPr lang="en-US" sz="1200" b="1" dirty="0">
                <a:latin typeface="Stratum2 Light" panose="020B0506030000020004" pitchFamily="34" charset="0"/>
              </a:rPr>
              <a:t> </a:t>
            </a:r>
            <a:endParaRPr lang="en-US" sz="1200" dirty="0">
              <a:latin typeface="Stratum2 Light" panose="020B0506030000020004" pitchFamily="34" charset="0"/>
            </a:endParaRPr>
          </a:p>
          <a:p>
            <a:r>
              <a:rPr lang="en-US" sz="1200" b="1" dirty="0">
                <a:solidFill>
                  <a:srgbClr val="D73F09"/>
                </a:solidFill>
                <a:latin typeface="Stratum2 Light" panose="020B0506030000020004" pitchFamily="34" charset="0"/>
                <a:hlinkClick r:id="rId15">
                  <a:extLst>
                    <a:ext uri="{A12FA001-AC4F-418D-AE19-62706E023703}">
                      <ahyp:hlinkClr xmlns:ahyp="http://schemas.microsoft.com/office/drawing/2018/hyperlinkcolor" val="tx"/>
                    </a:ext>
                  </a:extLst>
                </a:hlinkClick>
              </a:rPr>
              <a:t>OSU Clubs &amp; Organizations</a:t>
            </a:r>
            <a:r>
              <a:rPr lang="en-US" sz="1200" u="sng" dirty="0">
                <a:solidFill>
                  <a:srgbClr val="467886"/>
                </a:solidFill>
                <a:latin typeface="Stratum2 Light" panose="020B0506030000020004" pitchFamily="34" charset="0"/>
                <a:hlinkClick r:id="rId15">
                  <a:extLst>
                    <a:ext uri="{A12FA001-AC4F-418D-AE19-62706E023703}">
                      <ahyp:hlinkClr xmlns:ahyp="http://schemas.microsoft.com/office/drawing/2018/hyperlinkcolor" val="tx"/>
                    </a:ext>
                  </a:extLst>
                </a:hlinkClick>
              </a:rPr>
              <a:t>:</a:t>
            </a:r>
            <a:r>
              <a:rPr lang="en-US" sz="1200" dirty="0">
                <a:latin typeface="Stratum2 Light" panose="020B0506030000020004" pitchFamily="34" charset="0"/>
              </a:rPr>
              <a:t> OSU offers over 400 interest-based clubs with multiple ways to get involved and meet other students. Search the </a:t>
            </a:r>
            <a:r>
              <a:rPr lang="en-US" sz="1200" u="sng" dirty="0">
                <a:solidFill>
                  <a:srgbClr val="467886"/>
                </a:solidFill>
                <a:latin typeface="Stratum2 Light" panose="020B0506030000020004" pitchFamily="34" charset="0"/>
                <a:hlinkClick r:id="rId16">
                  <a:extLst>
                    <a:ext uri="{A12FA001-AC4F-418D-AE19-62706E023703}">
                      <ahyp:hlinkClr xmlns:ahyp="http://schemas.microsoft.com/office/drawing/2018/hyperlinkcolor" val="tx"/>
                    </a:ext>
                  </a:extLst>
                </a:hlinkClick>
              </a:rPr>
              <a:t>clubs</a:t>
            </a:r>
            <a:r>
              <a:rPr lang="en-US" sz="1200" u="sng" dirty="0">
                <a:solidFill>
                  <a:srgbClr val="D73F09"/>
                </a:solidFill>
                <a:latin typeface="Stratum2 Light" panose="020B0506030000020004" pitchFamily="34" charset="0"/>
                <a:hlinkClick r:id="rId16">
                  <a:extLst>
                    <a:ext uri="{A12FA001-AC4F-418D-AE19-62706E023703}">
                      <ahyp:hlinkClr xmlns:ahyp="http://schemas.microsoft.com/office/drawing/2018/hyperlinkcolor" val="tx"/>
                    </a:ext>
                  </a:extLst>
                </a:hlinkClick>
              </a:rPr>
              <a:t> database</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based on your interests for more information. </a:t>
            </a:r>
          </a:p>
          <a:p>
            <a:r>
              <a:rPr lang="en-US" sz="1200" b="1" dirty="0">
                <a:solidFill>
                  <a:srgbClr val="D73F09"/>
                </a:solidFill>
                <a:latin typeface="Stratum2 Light" panose="020B0506030000020004" pitchFamily="34" charset="0"/>
              </a:rPr>
              <a:t>Contact: </a:t>
            </a:r>
            <a:r>
              <a:rPr lang="en-US" sz="1200" b="1" dirty="0">
                <a:latin typeface="Stratum2 Light" panose="020B0506030000020004" pitchFamily="34" charset="0"/>
              </a:rPr>
              <a:t>541-737-9857 or </a:t>
            </a:r>
            <a:r>
              <a:rPr lang="en-US" sz="1200" b="1" dirty="0">
                <a:latin typeface="Stratum2 Light" panose="020B0506030000020004" pitchFamily="34" charset="0"/>
                <a:hlinkClick r:id="rId17"/>
              </a:rPr>
              <a:t>student.orgs@oregonstate.edu</a:t>
            </a:r>
            <a:endParaRPr lang="en-US" sz="1200" dirty="0">
              <a:latin typeface="Stratum2 Light" panose="020B0506030000020004" pitchFamily="34" charset="0"/>
            </a:endParaRPr>
          </a:p>
          <a:p>
            <a:r>
              <a:rPr lang="en-US" sz="1200" b="1" dirty="0">
                <a:latin typeface="Stratum2 Light" panose="020B0506030000020004" pitchFamily="34" charset="0"/>
              </a:rPr>
              <a:t> </a:t>
            </a:r>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hlinkClick r:id="rId18">
                  <a:extLst>
                    <a:ext uri="{A12FA001-AC4F-418D-AE19-62706E023703}">
                      <ahyp:hlinkClr xmlns:ahyp="http://schemas.microsoft.com/office/drawing/2018/hyperlinkcolor" val="tx"/>
                    </a:ext>
                  </a:extLst>
                </a:hlinkClick>
              </a:rPr>
              <a:t>Student Experience &amp; Engagement</a:t>
            </a:r>
            <a:r>
              <a:rPr lang="en-US" sz="1200" dirty="0">
                <a:latin typeface="Stratum2 Light" panose="020B0506030000020004" pitchFamily="34" charset="0"/>
              </a:rPr>
              <a:t>: offers opportunities that can help you find community and connection, connect with your interests, build skills for employability, challenge your heart and mind, amplify your strengths, help you connect to purpose, lift your spirit, and support you living your best life. Events and gatherings happen throughout the academic year.</a:t>
            </a:r>
          </a:p>
          <a:p>
            <a:r>
              <a:rPr lang="en-US" sz="1200" b="1" dirty="0">
                <a:solidFill>
                  <a:srgbClr val="D73F09"/>
                </a:solidFill>
                <a:latin typeface="Stratum2 Light" panose="020B0506030000020004" pitchFamily="34" charset="0"/>
              </a:rPr>
              <a:t>Contact: </a:t>
            </a:r>
            <a:r>
              <a:rPr lang="en-US" sz="1200" b="1" dirty="0">
                <a:latin typeface="Stratum2 Light" panose="020B0506030000020004" pitchFamily="34" charset="0"/>
              </a:rPr>
              <a:t>541-737-6339 or </a:t>
            </a:r>
            <a:r>
              <a:rPr lang="en-US" sz="1200" b="1" dirty="0">
                <a:latin typeface="Stratum2 Light" panose="020B0506030000020004" pitchFamily="34" charset="0"/>
                <a:hlinkClick r:id="rId19"/>
              </a:rPr>
              <a:t>student.experiences@oregonstate.edu</a:t>
            </a:r>
            <a:endParaRPr lang="en-US" sz="1200" dirty="0">
              <a:latin typeface="Stratum2 Light" panose="020B0506030000020004" pitchFamily="34" charset="0"/>
            </a:endParaRPr>
          </a:p>
          <a:p>
            <a:r>
              <a:rPr lang="en-US" sz="1200" b="1" dirty="0">
                <a:latin typeface="Stratum2 Light" panose="020B0506030000020004" pitchFamily="34" charset="0"/>
              </a:rPr>
              <a:t> </a:t>
            </a:r>
            <a:endParaRPr lang="en-US" sz="1200" b="1" dirty="0">
              <a:solidFill>
                <a:srgbClr val="D73F09"/>
              </a:solidFill>
              <a:latin typeface="Stratum2 Light" panose="020B0506030000020004" pitchFamily="34" charset="0"/>
            </a:endParaRPr>
          </a:p>
          <a:p>
            <a:r>
              <a:rPr lang="en-US" sz="1200" b="1" u="sng" dirty="0">
                <a:solidFill>
                  <a:srgbClr val="D73F09"/>
                </a:solidFill>
                <a:latin typeface="Stratum2 Light" panose="020B0506030000020004" pitchFamily="34" charset="0"/>
                <a:hlinkClick r:id="rId20">
                  <a:extLst>
                    <a:ext uri="{A12FA001-AC4F-418D-AE19-62706E023703}">
                      <ahyp:hlinkClr xmlns:ahyp="http://schemas.microsoft.com/office/drawing/2018/hyperlinkcolor" val="tx"/>
                    </a:ext>
                  </a:extLst>
                </a:hlinkClick>
              </a:rPr>
              <a:t>Family-Friendly Spaces (OSU Campus)</a:t>
            </a:r>
            <a:r>
              <a:rPr lang="en-US" sz="1200" b="1" dirty="0">
                <a:solidFill>
                  <a:srgbClr val="D73F09"/>
                </a:solidFill>
                <a:latin typeface="Stratum2 Light" panose="020B0506030000020004" pitchFamily="34" charset="0"/>
                <a:hlinkClick r:id="rId20">
                  <a:extLst>
                    <a:ext uri="{A12FA001-AC4F-418D-AE19-62706E023703}">
                      <ahyp:hlinkClr xmlns:ahyp="http://schemas.microsoft.com/office/drawing/2018/hyperlinkcolor" val="tx"/>
                    </a:ext>
                  </a:extLst>
                </a:hlinkClick>
              </a:rPr>
              <a:t>:</a:t>
            </a:r>
            <a:r>
              <a:rPr lang="en-US" sz="1200" dirty="0">
                <a:solidFill>
                  <a:srgbClr val="D73F09"/>
                </a:solidFill>
                <a:latin typeface="Stratum2 Light" panose="020B0506030000020004" pitchFamily="34" charset="0"/>
                <a:hlinkClick r:id="rId20">
                  <a:extLst>
                    <a:ext uri="{A12FA001-AC4F-418D-AE19-62706E023703}">
                      <ahyp:hlinkClr xmlns:ahyp="http://schemas.microsoft.com/office/drawing/2018/hyperlinkcolor" val="tx"/>
                    </a:ext>
                  </a:extLst>
                </a:hlinkClick>
              </a:rPr>
              <a:t> </a:t>
            </a:r>
            <a:r>
              <a:rPr lang="en-US" sz="1200" dirty="0">
                <a:latin typeface="Stratum2 Light" panose="020B0506030000020004" pitchFamily="34" charset="0"/>
              </a:rPr>
              <a:t>The Family Resource Center offers locations on campus where children and families can enjoy time together or meet up with others.  Click </a:t>
            </a:r>
            <a:r>
              <a:rPr lang="en-US" sz="1200" dirty="0">
                <a:latin typeface="Stratum2 Light" panose="020B0506030000020004" pitchFamily="34" charset="0"/>
                <a:hlinkClick r:id="rId21"/>
              </a:rPr>
              <a:t>HERE</a:t>
            </a:r>
            <a:r>
              <a:rPr lang="en-US" sz="1200" dirty="0">
                <a:latin typeface="Stratum2 Light" panose="020B0506030000020004" pitchFamily="34" charset="0"/>
              </a:rPr>
              <a:t> for an interactive map of the Corvallis campus.                                    </a:t>
            </a:r>
            <a:r>
              <a:rPr lang="en-US" sz="1100" b="1" dirty="0">
                <a:solidFill>
                  <a:srgbClr val="D73F09"/>
                </a:solidFill>
                <a:latin typeface="Stratum2 Light" panose="020B0506030000020004" pitchFamily="34" charset="0"/>
              </a:rPr>
              <a:t>Website: </a:t>
            </a:r>
            <a:r>
              <a:rPr lang="en-US" sz="1100" dirty="0">
                <a:latin typeface="Stratum2 Light" panose="020B0506030000020004" pitchFamily="34" charset="0"/>
                <a:hlinkClick r:id="rId20"/>
              </a:rPr>
              <a:t>https://familyresources.oregonstate.edu/family-spaces</a:t>
            </a:r>
            <a:r>
              <a:rPr lang="en-US" sz="1100" dirty="0">
                <a:latin typeface="Stratum2 Light" panose="020B0506030000020004" pitchFamily="34" charset="0"/>
              </a:rPr>
              <a:t>  </a:t>
            </a:r>
            <a:r>
              <a:rPr lang="en-US" sz="1100" b="1" dirty="0">
                <a:solidFill>
                  <a:srgbClr val="D73F09"/>
                </a:solidFill>
                <a:latin typeface="Stratum2 Light" panose="020B0506030000020004" pitchFamily="34" charset="0"/>
              </a:rPr>
              <a:t>Contact: </a:t>
            </a:r>
            <a:r>
              <a:rPr lang="en-US" sz="1100" b="1" dirty="0">
                <a:latin typeface="Stratum2 Light" panose="020B0506030000020004" pitchFamily="34" charset="0"/>
              </a:rPr>
              <a:t>541.737.4906 or </a:t>
            </a:r>
            <a:r>
              <a:rPr lang="en-US" sz="1100" b="1" dirty="0">
                <a:latin typeface="Stratum2 Light" panose="020B0506030000020004" pitchFamily="34" charset="0"/>
                <a:hlinkClick r:id="rId22"/>
              </a:rPr>
              <a:t>familyresources@oregonstate.edu</a:t>
            </a:r>
            <a:endParaRPr lang="en-US" sz="1100" b="1" dirty="0">
              <a:latin typeface="Stratum2 Light" panose="020B0506030000020004" pitchFamily="34" charset="0"/>
            </a:endParaRPr>
          </a:p>
        </p:txBody>
      </p:sp>
      <p:pic>
        <p:nvPicPr>
          <p:cNvPr id="11" name="Picture 10" descr="A qr code with a black and white background&#10;&#10;AI-generated content may be incorrect.">
            <a:extLst>
              <a:ext uri="{FF2B5EF4-FFF2-40B4-BE49-F238E27FC236}">
                <a16:creationId xmlns:a16="http://schemas.microsoft.com/office/drawing/2014/main" id="{DB844DB8-8847-672F-C083-F07A0BC17F75}"/>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0936341" y="4230551"/>
            <a:ext cx="1008077" cy="1008077"/>
          </a:xfrm>
          <a:prstGeom prst="rect">
            <a:avLst/>
          </a:prstGeom>
        </p:spPr>
      </p:pic>
      <p:pic>
        <p:nvPicPr>
          <p:cNvPr id="15" name="Picture 14" descr="A logo of a university&#10;&#10;AI-generated content may be incorrect.">
            <a:extLst>
              <a:ext uri="{FF2B5EF4-FFF2-40B4-BE49-F238E27FC236}">
                <a16:creationId xmlns:a16="http://schemas.microsoft.com/office/drawing/2014/main" id="{6C0A42AB-1A99-6515-F251-5CCCA8BD818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763066" y="5348934"/>
            <a:ext cx="1349903" cy="1421111"/>
          </a:xfrm>
          <a:prstGeom prst="rect">
            <a:avLst/>
          </a:prstGeom>
        </p:spPr>
      </p:pic>
      <p:sp>
        <p:nvSpPr>
          <p:cNvPr id="17" name="TextBox 16">
            <a:extLst>
              <a:ext uri="{FF2B5EF4-FFF2-40B4-BE49-F238E27FC236}">
                <a16:creationId xmlns:a16="http://schemas.microsoft.com/office/drawing/2014/main" id="{2A57438E-7A14-87AB-659D-CEB81A9400C4}"/>
              </a:ext>
            </a:extLst>
          </p:cNvPr>
          <p:cNvSpPr txBox="1"/>
          <p:nvPr/>
        </p:nvSpPr>
        <p:spPr>
          <a:xfrm>
            <a:off x="9189027" y="41761"/>
            <a:ext cx="3148077" cy="392415"/>
          </a:xfrm>
          <a:prstGeom prst="rect">
            <a:avLst/>
          </a:prstGeom>
          <a:noFill/>
        </p:spPr>
        <p:txBody>
          <a:bodyPr wrap="square" rtlCol="0">
            <a:spAutoFit/>
          </a:bodyPr>
          <a:lstStyle/>
          <a:p>
            <a:r>
              <a:rPr lang="en-US" sz="1050" dirty="0">
                <a:solidFill>
                  <a:srgbClr val="D73F09"/>
                </a:solidFill>
                <a:latin typeface="Kievit Offc" panose="020B0504030101020102" pitchFamily="34" charset="0"/>
              </a:rPr>
              <a:t>Division of Student Affairs | Family Resource Center</a:t>
            </a:r>
          </a:p>
          <a:p>
            <a:pPr algn="ctr"/>
            <a:r>
              <a:rPr lang="en-US" sz="900" dirty="0">
                <a:latin typeface="Kievit Offc" panose="020B0504030101020102" pitchFamily="34" charset="0"/>
              </a:rPr>
              <a:t>familyresources.oregonstate.edu      541.737.4906</a:t>
            </a:r>
          </a:p>
        </p:txBody>
      </p:sp>
      <p:sp>
        <p:nvSpPr>
          <p:cNvPr id="19" name="TextBox 18">
            <a:extLst>
              <a:ext uri="{FF2B5EF4-FFF2-40B4-BE49-F238E27FC236}">
                <a16:creationId xmlns:a16="http://schemas.microsoft.com/office/drawing/2014/main" id="{6950052E-75D7-EAA8-ED7B-C16F4CAD6C5F}"/>
              </a:ext>
            </a:extLst>
          </p:cNvPr>
          <p:cNvSpPr txBox="1"/>
          <p:nvPr/>
        </p:nvSpPr>
        <p:spPr>
          <a:xfrm>
            <a:off x="10620825" y="3340770"/>
            <a:ext cx="1502103" cy="830997"/>
          </a:xfrm>
          <a:prstGeom prst="rect">
            <a:avLst/>
          </a:prstGeom>
          <a:noFill/>
        </p:spPr>
        <p:txBody>
          <a:bodyPr wrap="square" rtlCol="0">
            <a:spAutoFit/>
          </a:bodyPr>
          <a:lstStyle/>
          <a:p>
            <a:pPr algn="ctr"/>
            <a:r>
              <a:rPr lang="en-US" sz="1200" dirty="0">
                <a:solidFill>
                  <a:srgbClr val="D73F09"/>
                </a:solidFill>
                <a:latin typeface="Stratum2 Regular" panose="020B0506030000020004" pitchFamily="34" charset="0"/>
              </a:rPr>
              <a:t>For more information and tips, use the link or QR below:</a:t>
            </a:r>
          </a:p>
          <a:p>
            <a:pPr algn="ctr"/>
            <a:r>
              <a:rPr lang="en-US" sz="1200" dirty="0">
                <a:latin typeface="Stratum2 Regular" panose="020B0506030000020004" pitchFamily="34" charset="0"/>
                <a:hlinkClick r:id="rId25"/>
              </a:rPr>
              <a:t>https://beav.es/xJ3</a:t>
            </a:r>
            <a:endParaRPr lang="en-US" sz="1200" dirty="0">
              <a:latin typeface="Stratum2 Regular" panose="020B0506030000020004" pitchFamily="34" charset="0"/>
            </a:endParaRPr>
          </a:p>
        </p:txBody>
      </p:sp>
      <p:sp>
        <p:nvSpPr>
          <p:cNvPr id="2" name="TextBox 1">
            <a:extLst>
              <a:ext uri="{FF2B5EF4-FFF2-40B4-BE49-F238E27FC236}">
                <a16:creationId xmlns:a16="http://schemas.microsoft.com/office/drawing/2014/main" id="{AE74244A-2382-8EB7-29CC-D3D8D12C7D64}"/>
              </a:ext>
            </a:extLst>
          </p:cNvPr>
          <p:cNvSpPr txBox="1"/>
          <p:nvPr/>
        </p:nvSpPr>
        <p:spPr>
          <a:xfrm>
            <a:off x="2787517" y="173736"/>
            <a:ext cx="3163694" cy="369332"/>
          </a:xfrm>
          <a:prstGeom prst="rect">
            <a:avLst/>
          </a:prstGeom>
          <a:solidFill>
            <a:srgbClr val="C6DAE7"/>
          </a:solidFill>
          <a:ln w="19050">
            <a:solidFill>
              <a:schemeClr val="tx1"/>
            </a:solidFill>
          </a:ln>
        </p:spPr>
        <p:txBody>
          <a:bodyPr wrap="square" rtlCol="0">
            <a:spAutoFit/>
          </a:bodyPr>
          <a:lstStyle/>
          <a:p>
            <a:r>
              <a:rPr lang="en-US" dirty="0">
                <a:latin typeface="Stratum2 Bold" panose="020B0506030000020004" pitchFamily="34" charset="0"/>
              </a:rPr>
              <a:t>Belonging &amp; Connection </a:t>
            </a:r>
          </a:p>
        </p:txBody>
      </p:sp>
      <p:pic>
        <p:nvPicPr>
          <p:cNvPr id="7" name="Picture 6">
            <a:extLst>
              <a:ext uri="{FF2B5EF4-FFF2-40B4-BE49-F238E27FC236}">
                <a16:creationId xmlns:a16="http://schemas.microsoft.com/office/drawing/2014/main" id="{D6543303-2968-64F5-9483-397D4418CEC4}"/>
              </a:ext>
            </a:extLst>
          </p:cNvPr>
          <p:cNvPicPr>
            <a:picLocks noChangeAspect="1"/>
          </p:cNvPicPr>
          <p:nvPr/>
        </p:nvPicPr>
        <p:blipFill>
          <a:blip r:embed="rId26"/>
          <a:stretch>
            <a:fillRect/>
          </a:stretch>
        </p:blipFill>
        <p:spPr>
          <a:xfrm>
            <a:off x="5332724" y="196865"/>
            <a:ext cx="353599" cy="353599"/>
          </a:xfrm>
          <a:prstGeom prst="rect">
            <a:avLst/>
          </a:prstGeom>
        </p:spPr>
      </p:pic>
      <p:sp>
        <p:nvSpPr>
          <p:cNvPr id="8" name="TextBox 7">
            <a:extLst>
              <a:ext uri="{FF2B5EF4-FFF2-40B4-BE49-F238E27FC236}">
                <a16:creationId xmlns:a16="http://schemas.microsoft.com/office/drawing/2014/main" id="{F3FE30D3-A299-30C2-C033-516804105B00}"/>
              </a:ext>
            </a:extLst>
          </p:cNvPr>
          <p:cNvSpPr txBox="1"/>
          <p:nvPr/>
        </p:nvSpPr>
        <p:spPr>
          <a:xfrm>
            <a:off x="107161" y="3156104"/>
            <a:ext cx="2614217" cy="369332"/>
          </a:xfrm>
          <a:prstGeom prst="rect">
            <a:avLst/>
          </a:prstGeom>
          <a:solidFill>
            <a:srgbClr val="C6DAE7"/>
          </a:solidFill>
          <a:ln w="19050">
            <a:solidFill>
              <a:schemeClr val="tx1"/>
            </a:solidFill>
          </a:ln>
        </p:spPr>
        <p:txBody>
          <a:bodyPr wrap="square" rtlCol="0">
            <a:spAutoFit/>
          </a:bodyPr>
          <a:lstStyle/>
          <a:p>
            <a:r>
              <a:rPr lang="en-US" dirty="0">
                <a:latin typeface="Stratum2 Bold" panose="020B0506030000020004" pitchFamily="34" charset="0"/>
              </a:rPr>
              <a:t>Additional Opportunities</a:t>
            </a:r>
          </a:p>
        </p:txBody>
      </p:sp>
      <p:sp>
        <p:nvSpPr>
          <p:cNvPr id="14" name="TextBox 13">
            <a:extLst>
              <a:ext uri="{FF2B5EF4-FFF2-40B4-BE49-F238E27FC236}">
                <a16:creationId xmlns:a16="http://schemas.microsoft.com/office/drawing/2014/main" id="{6E6A8985-5217-C94F-87E2-4E6B93007F89}"/>
              </a:ext>
            </a:extLst>
          </p:cNvPr>
          <p:cNvSpPr txBox="1"/>
          <p:nvPr/>
        </p:nvSpPr>
        <p:spPr>
          <a:xfrm>
            <a:off x="10639795" y="625679"/>
            <a:ext cx="1505035" cy="2608406"/>
          </a:xfrm>
          <a:prstGeom prst="rect">
            <a:avLst/>
          </a:prstGeom>
          <a:noFill/>
          <a:ln w="25400">
            <a:solidFill>
              <a:srgbClr val="D73F09"/>
            </a:solidFill>
          </a:ln>
        </p:spPr>
        <p:txBody>
          <a:bodyPr wrap="square" rtlCol="0">
            <a:spAutoFit/>
          </a:bodyPr>
          <a:lstStyle/>
          <a:p>
            <a:pPr algn="ctr"/>
            <a:endParaRPr lang="en-US" sz="1100" b="1" dirty="0">
              <a:latin typeface="Stratum2 Light" panose="020B0506030000020004" pitchFamily="34" charset="0"/>
            </a:endParaRPr>
          </a:p>
          <a:p>
            <a:pPr algn="ctr"/>
            <a:endParaRPr lang="en-US" sz="1100" b="1" i="1" dirty="0">
              <a:latin typeface="Stratum2 Light" panose="020B0506030000020004" pitchFamily="34" charset="0"/>
            </a:endParaRPr>
          </a:p>
          <a:p>
            <a:pPr algn="ctr"/>
            <a:r>
              <a:rPr lang="en-US" sz="1100" b="1" i="1" dirty="0">
                <a:latin typeface="Stratum2 Light" panose="020B0506030000020004" pitchFamily="34" charset="0"/>
              </a:rPr>
              <a:t>Need information about </a:t>
            </a:r>
          </a:p>
          <a:p>
            <a:pPr algn="ctr"/>
            <a:r>
              <a:rPr lang="en-US" sz="1100" b="1" i="1" dirty="0">
                <a:solidFill>
                  <a:srgbClr val="D73F09"/>
                </a:solidFill>
                <a:latin typeface="Stratum2 Light" panose="020B0506030000020004" pitchFamily="34" charset="0"/>
              </a:rPr>
              <a:t>OSU Transportation </a:t>
            </a:r>
            <a:r>
              <a:rPr lang="en-US" sz="1100" b="1" i="1" dirty="0">
                <a:latin typeface="Stratum2 Light" panose="020B0506030000020004" pitchFamily="34" charset="0"/>
              </a:rPr>
              <a:t>options? </a:t>
            </a:r>
          </a:p>
          <a:p>
            <a:pPr algn="ctr"/>
            <a:endParaRPr lang="en-US" sz="1100" b="1" dirty="0">
              <a:latin typeface="Stratum2 Light" panose="020B0506030000020004" pitchFamily="34" charset="0"/>
            </a:endParaRPr>
          </a:p>
          <a:p>
            <a:pPr algn="ctr"/>
            <a:r>
              <a:rPr lang="en-US" sz="1100" b="1" dirty="0">
                <a:latin typeface="Stratum2 Light" panose="020B0506030000020004" pitchFamily="34" charset="0"/>
              </a:rPr>
              <a:t>Use the link/QR below for more information  or visit </a:t>
            </a:r>
            <a:r>
              <a:rPr lang="en-US" sz="1100" b="1" dirty="0">
                <a:solidFill>
                  <a:srgbClr val="D73F09"/>
                </a:solidFill>
                <a:latin typeface="Stratum2 Light" panose="020B0506030000020004" pitchFamily="34" charset="0"/>
                <a:hlinkClick r:id="rId27">
                  <a:extLst>
                    <a:ext uri="{A12FA001-AC4F-418D-AE19-62706E023703}">
                      <ahyp:hlinkClr xmlns:ahyp="http://schemas.microsoft.com/office/drawing/2018/hyperlinkcolor" val="tx"/>
                    </a:ext>
                  </a:extLst>
                </a:hlinkClick>
              </a:rPr>
              <a:t>OSU’s Transportation Services </a:t>
            </a:r>
            <a:r>
              <a:rPr lang="en-US" sz="1100" b="1" dirty="0">
                <a:latin typeface="Stratum2 Light" panose="020B0506030000020004" pitchFamily="34" charset="0"/>
              </a:rPr>
              <a:t>site.</a:t>
            </a:r>
          </a:p>
          <a:p>
            <a:pPr algn="ctr"/>
            <a:r>
              <a:rPr lang="en-US" sz="1050" b="1" dirty="0">
                <a:latin typeface="Stratum2 Light" panose="020B0506030000020004" pitchFamily="34" charset="0"/>
                <a:hlinkClick r:id="rId28"/>
              </a:rPr>
              <a:t>https://transportation.oregonstate.edu/new-to-OSU</a:t>
            </a:r>
            <a:endParaRPr lang="en-US" sz="1050" b="1" dirty="0">
              <a:latin typeface="Stratum2 Light" panose="020B0506030000020004" pitchFamily="34" charset="0"/>
            </a:endParaRPr>
          </a:p>
        </p:txBody>
      </p:sp>
      <p:pic>
        <p:nvPicPr>
          <p:cNvPr id="16" name="Picture 15">
            <a:extLst>
              <a:ext uri="{FF2B5EF4-FFF2-40B4-BE49-F238E27FC236}">
                <a16:creationId xmlns:a16="http://schemas.microsoft.com/office/drawing/2014/main" id="{F96DB093-CCEF-CF71-AE9B-0E165B5341CE}"/>
              </a:ext>
            </a:extLst>
          </p:cNvPr>
          <p:cNvPicPr>
            <a:picLocks noChangeAspect="1"/>
          </p:cNvPicPr>
          <p:nvPr/>
        </p:nvPicPr>
        <p:blipFill>
          <a:blip r:embed="rId29"/>
          <a:stretch>
            <a:fillRect/>
          </a:stretch>
        </p:blipFill>
        <p:spPr>
          <a:xfrm>
            <a:off x="11114920" y="570515"/>
            <a:ext cx="554784" cy="548688"/>
          </a:xfrm>
          <a:prstGeom prst="rect">
            <a:avLst/>
          </a:prstGeom>
        </p:spPr>
      </p:pic>
    </p:spTree>
    <p:extLst>
      <p:ext uri="{BB962C8B-B14F-4D97-AF65-F5344CB8AC3E}">
        <p14:creationId xmlns:p14="http://schemas.microsoft.com/office/powerpoint/2010/main" val="5913694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79418-BAE9-EC3C-1976-B86431C6F510}"/>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BA7979A-23EE-AEBA-D0F8-434873264094}"/>
              </a:ext>
            </a:extLst>
          </p:cNvPr>
          <p:cNvSpPr txBox="1"/>
          <p:nvPr/>
        </p:nvSpPr>
        <p:spPr>
          <a:xfrm>
            <a:off x="2892483" y="500601"/>
            <a:ext cx="3366916" cy="2708434"/>
          </a:xfrm>
          <a:prstGeom prst="rect">
            <a:avLst/>
          </a:prstGeom>
          <a:solidFill>
            <a:schemeClr val="bg1"/>
          </a:solidFill>
          <a:ln w="25400">
            <a:solidFill>
              <a:srgbClr val="D73F09"/>
            </a:solidFill>
          </a:ln>
        </p:spPr>
        <p:txBody>
          <a:bodyPr wrap="square" rtlCol="0">
            <a:spAutoFit/>
          </a:bodyPr>
          <a:lstStyle/>
          <a:p>
            <a:endParaRPr lang="en-US" sz="1400" b="1" dirty="0">
              <a:solidFill>
                <a:srgbClr val="D73F09"/>
              </a:solidFill>
              <a:latin typeface="Stratum2 Light" panose="020B0506030000020004" pitchFamily="34" charset="0"/>
            </a:endParaRPr>
          </a:p>
          <a:p>
            <a:r>
              <a:rPr lang="en-US" sz="1200" dirty="0">
                <a:solidFill>
                  <a:srgbClr val="D73F09"/>
                </a:solidFill>
                <a:latin typeface="Stratum2 Light" panose="020B0506030000020004" pitchFamily="34" charset="0"/>
                <a:hlinkClick r:id="rId3">
                  <a:extLst>
                    <a:ext uri="{A12FA001-AC4F-418D-AE19-62706E023703}">
                      <ahyp:hlinkClr xmlns:ahyp="http://schemas.microsoft.com/office/drawing/2018/hyperlinkcolor" val="tx"/>
                    </a:ext>
                  </a:extLst>
                </a:hlinkClick>
              </a:rPr>
              <a:t>Corvallis Off-Campus Living Guide &amp; Resources</a:t>
            </a:r>
            <a:endParaRPr lang="en-US" sz="1200" dirty="0">
              <a:solidFill>
                <a:srgbClr val="D73F09"/>
              </a:solidFill>
              <a:latin typeface="Stratum2 Light" panose="020B0506030000020004" pitchFamily="34" charset="0"/>
            </a:endParaRPr>
          </a:p>
          <a:p>
            <a:r>
              <a:rPr lang="en-US" sz="1200" dirty="0">
                <a:latin typeface="Stratum2 Light" panose="020B0506030000020004" pitchFamily="34" charset="0"/>
              </a:rPr>
              <a:t>INTO OSU provides some basic information about renting in the local community. Access the guide and links to other local resources related to housing </a:t>
            </a:r>
            <a:r>
              <a:rPr lang="en-US" sz="1200" dirty="0">
                <a:latin typeface="Stratum2 Light" panose="020B0506030000020004" pitchFamily="34" charset="0"/>
                <a:hlinkClick r:id="rId3"/>
              </a:rPr>
              <a:t>HERE</a:t>
            </a:r>
            <a:r>
              <a:rPr lang="en-US" sz="1200" dirty="0">
                <a:latin typeface="Stratum2 Light" panose="020B0506030000020004" pitchFamily="34" charset="0"/>
              </a:rPr>
              <a:t>. This link also provides a list of apartment options and other short-and long-term housing options in Corvallis.</a:t>
            </a:r>
          </a:p>
          <a:p>
            <a:endParaRPr lang="en-US" sz="1200" dirty="0">
              <a:latin typeface="Stratum2 Light" panose="020B0506030000020004" pitchFamily="34" charset="0"/>
            </a:endParaRPr>
          </a:p>
          <a:p>
            <a:r>
              <a:rPr lang="en-US" sz="1200" u="sng" dirty="0">
                <a:solidFill>
                  <a:srgbClr val="D73F09"/>
                </a:solidFill>
                <a:latin typeface="Stratum2 Light" panose="020B0506030000020004" pitchFamily="34" charset="0"/>
                <a:hlinkClick r:id="rId4">
                  <a:extLst>
                    <a:ext uri="{A12FA001-AC4F-418D-AE19-62706E023703}">
                      <ahyp:hlinkClr xmlns:ahyp="http://schemas.microsoft.com/office/drawing/2018/hyperlinkcolor" val="tx"/>
                    </a:ext>
                  </a:extLst>
                </a:hlinkClick>
              </a:rPr>
              <a:t>City of Corvallis-Housing &amp; Neighborhood Services</a:t>
            </a:r>
            <a:r>
              <a:rPr lang="en-US" sz="1200" dirty="0">
                <a:latin typeface="Stratum2 Light" panose="020B0506030000020004" pitchFamily="34" charset="0"/>
              </a:rPr>
              <a:t>: Offers information on affordable housing options in and around OSU’s main campus in Corvallis. Click </a:t>
            </a:r>
            <a:r>
              <a:rPr lang="en-US" sz="1200" u="sng" dirty="0">
                <a:latin typeface="Stratum2 Light" panose="020B0506030000020004" pitchFamily="34" charset="0"/>
                <a:hlinkClick r:id="rId5"/>
              </a:rPr>
              <a:t>here</a:t>
            </a:r>
            <a:r>
              <a:rPr lang="en-US" sz="1200" dirty="0">
                <a:latin typeface="Stratum2 Light" panose="020B0506030000020004" pitchFamily="34" charset="0"/>
              </a:rPr>
              <a:t> for information related to affordable housing near OSU’s Cascades Campus.</a:t>
            </a:r>
          </a:p>
        </p:txBody>
      </p:sp>
      <p:pic>
        <p:nvPicPr>
          <p:cNvPr id="9" name="Picture 8">
            <a:extLst>
              <a:ext uri="{FF2B5EF4-FFF2-40B4-BE49-F238E27FC236}">
                <a16:creationId xmlns:a16="http://schemas.microsoft.com/office/drawing/2014/main" id="{647A1D42-B26E-4C9D-6AC9-12D16B34971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73299" y="1322144"/>
            <a:ext cx="2481943" cy="1655609"/>
          </a:xfrm>
          <a:prstGeom prst="rect">
            <a:avLst/>
          </a:prstGeom>
          <a:ln w="25400">
            <a:solidFill>
              <a:srgbClr val="D73F09"/>
            </a:solidFill>
          </a:ln>
        </p:spPr>
      </p:pic>
      <p:sp>
        <p:nvSpPr>
          <p:cNvPr id="10" name="TextBox 9">
            <a:extLst>
              <a:ext uri="{FF2B5EF4-FFF2-40B4-BE49-F238E27FC236}">
                <a16:creationId xmlns:a16="http://schemas.microsoft.com/office/drawing/2014/main" id="{98FF6848-4802-AF5E-A668-25D857F2D5CB}"/>
              </a:ext>
            </a:extLst>
          </p:cNvPr>
          <p:cNvSpPr txBox="1"/>
          <p:nvPr/>
        </p:nvSpPr>
        <p:spPr>
          <a:xfrm>
            <a:off x="173300" y="173736"/>
            <a:ext cx="2481943" cy="954107"/>
          </a:xfrm>
          <a:prstGeom prst="rect">
            <a:avLst/>
          </a:prstGeom>
          <a:solidFill>
            <a:srgbClr val="B7A99A"/>
          </a:solidFill>
          <a:ln w="50800" cmpd="sng">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800" dirty="0">
                <a:latin typeface="Stratum2 Bold" panose="020B0506030000020004" pitchFamily="34" charset="0"/>
              </a:rPr>
              <a:t>COMMUNITY RESOURCES</a:t>
            </a:r>
          </a:p>
        </p:txBody>
      </p:sp>
      <p:sp>
        <p:nvSpPr>
          <p:cNvPr id="18" name="TextBox 17">
            <a:extLst>
              <a:ext uri="{FF2B5EF4-FFF2-40B4-BE49-F238E27FC236}">
                <a16:creationId xmlns:a16="http://schemas.microsoft.com/office/drawing/2014/main" id="{54376FE7-00BB-D204-DAB5-267FFDA40351}"/>
              </a:ext>
            </a:extLst>
          </p:cNvPr>
          <p:cNvSpPr txBox="1"/>
          <p:nvPr/>
        </p:nvSpPr>
        <p:spPr>
          <a:xfrm>
            <a:off x="173298" y="3541591"/>
            <a:ext cx="10481903" cy="3231654"/>
          </a:xfrm>
          <a:prstGeom prst="rect">
            <a:avLst/>
          </a:prstGeom>
          <a:noFill/>
          <a:ln w="25400">
            <a:solidFill>
              <a:srgbClr val="D73F09"/>
            </a:solidFill>
          </a:ln>
        </p:spPr>
        <p:txBody>
          <a:bodyPr wrap="square" rtlCol="0">
            <a:spAutoFit/>
          </a:bodyPr>
          <a:lstStyle/>
          <a:p>
            <a:endParaRPr lang="en-US" sz="1200" b="1" dirty="0">
              <a:solidFill>
                <a:srgbClr val="D73F09"/>
              </a:solidFill>
              <a:latin typeface="Stratum2 Light" panose="020B0506030000020004" pitchFamily="34" charset="0"/>
            </a:endParaRPr>
          </a:p>
          <a:p>
            <a:r>
              <a:rPr lang="en-US" sz="1200" dirty="0">
                <a:latin typeface="Stratum2 Light" panose="020B0506030000020004" pitchFamily="34" charset="0"/>
              </a:rPr>
              <a:t>Oregon, like many states in the US, has a scarcity of child care options, particularly for infants. Most child care centers in Oregon will have waitlists. It is best to explore child care options as early as possible and come up with several potential plans. Corvallis has center-based, group care and in-home care providers who private citizens who provide child care in their homes. They may offer both full-and part-time options. Child care begins around age 6 weeks for most providers and continues through pre-school age, around age 4 to 5. Children age 5 as of September 1 are eligible to enroll in public school. Explore the community-based resources for finding child care below:</a:t>
            </a:r>
            <a:endParaRPr lang="en-US" sz="1200"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rPr>
              <a:t>Family Connections @ Linn Benton Community College: </a:t>
            </a:r>
            <a:r>
              <a:rPr lang="en-US" sz="1200" dirty="0">
                <a:latin typeface="Stratum2 Light" panose="020B0506030000020004" pitchFamily="34" charset="0"/>
              </a:rPr>
              <a:t>Provides personalized referrals for child care. They also provide a checklist for parents to help parents ask the right questions and get key information as they search for child care options. See the checklist here: </a:t>
            </a:r>
            <a:r>
              <a:rPr lang="en-US" sz="1200" dirty="0">
                <a:latin typeface="Stratum2 Light" panose="020B0506030000020004" pitchFamily="34" charset="0"/>
                <a:hlinkClick r:id="rId7"/>
              </a:rPr>
              <a:t>https://beav.es/xUe</a:t>
            </a:r>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rPr>
              <a:t>Website: </a:t>
            </a:r>
            <a:r>
              <a:rPr lang="en-US" sz="1200" dirty="0">
                <a:solidFill>
                  <a:srgbClr val="D73F09"/>
                </a:solidFill>
                <a:latin typeface="Stratum2 Light" panose="020B0506030000020004" pitchFamily="34" charset="0"/>
                <a:hlinkClick r:id="rId8"/>
              </a:rPr>
              <a:t>https://www.linnbenton.edu/community/family-resources/child-care.php</a:t>
            </a:r>
            <a:endParaRPr lang="en-US" sz="1200" dirty="0">
              <a:solidFill>
                <a:srgbClr val="D73F09"/>
              </a:solidFill>
              <a:latin typeface="Stratum2 Light" panose="020B0506030000020004" pitchFamily="34" charset="0"/>
            </a:endParaRPr>
          </a:p>
          <a:p>
            <a:r>
              <a:rPr lang="en-US" sz="1200" dirty="0">
                <a:solidFill>
                  <a:srgbClr val="D73F09"/>
                </a:solidFill>
                <a:latin typeface="Stratum2 Light" panose="020B0506030000020004" pitchFamily="34" charset="0"/>
              </a:rPr>
              <a:t>Contact: </a:t>
            </a:r>
            <a:r>
              <a:rPr lang="en-US" sz="1200" dirty="0">
                <a:latin typeface="Stratum2 Light" panose="020B0506030000020004" pitchFamily="34" charset="0"/>
              </a:rPr>
              <a:t>541.917.4899 or </a:t>
            </a:r>
            <a:r>
              <a:rPr lang="en-US" sz="1200" dirty="0">
                <a:solidFill>
                  <a:srgbClr val="D73F09"/>
                </a:solidFill>
                <a:latin typeface="Stratum2 Light" panose="020B0506030000020004" pitchFamily="34" charset="0"/>
                <a:hlinkClick r:id="rId9"/>
              </a:rPr>
              <a:t>connect@linnbenton.edu</a:t>
            </a:r>
            <a:endParaRPr lang="en-US" sz="1200" dirty="0">
              <a:solidFill>
                <a:srgbClr val="D73F09"/>
              </a:solidFill>
              <a:latin typeface="Stratum2 Light" panose="020B0506030000020004" pitchFamily="34" charset="0"/>
            </a:endParaRPr>
          </a:p>
          <a:p>
            <a:endParaRPr lang="es-ES" sz="1200" dirty="0">
              <a:solidFill>
                <a:srgbClr val="D73F09"/>
              </a:solidFill>
              <a:latin typeface="Stratum2 Light" panose="020B0506030000020004" pitchFamily="34" charset="0"/>
            </a:endParaRPr>
          </a:p>
          <a:p>
            <a:r>
              <a:rPr lang="es-ES" sz="1200" b="1" dirty="0" err="1">
                <a:solidFill>
                  <a:srgbClr val="D73F09"/>
                </a:solidFill>
                <a:latin typeface="Stratum2 Light" panose="020B0506030000020004" pitchFamily="34" charset="0"/>
              </a:rPr>
              <a:t>Find</a:t>
            </a:r>
            <a:r>
              <a:rPr lang="es-ES" sz="1200" b="1" dirty="0">
                <a:solidFill>
                  <a:srgbClr val="D73F09"/>
                </a:solidFill>
                <a:latin typeface="Stratum2 Light" panose="020B0506030000020004" pitchFamily="34" charset="0"/>
              </a:rPr>
              <a:t> Child Care </a:t>
            </a:r>
            <a:r>
              <a:rPr lang="es-ES" sz="1200" b="1" dirty="0" err="1">
                <a:solidFill>
                  <a:srgbClr val="D73F09"/>
                </a:solidFill>
                <a:latin typeface="Stratum2 Light" panose="020B0506030000020004" pitchFamily="34" charset="0"/>
              </a:rPr>
              <a:t>Oregon</a:t>
            </a:r>
            <a:r>
              <a:rPr lang="es-ES" sz="1200" b="1" dirty="0">
                <a:solidFill>
                  <a:srgbClr val="D73F09"/>
                </a:solidFill>
                <a:latin typeface="Stratum2 Light" panose="020B0506030000020004" pitchFamily="34" charset="0"/>
              </a:rPr>
              <a:t> </a:t>
            </a:r>
            <a:r>
              <a:rPr lang="es-ES" sz="1200" b="1" dirty="0" err="1">
                <a:solidFill>
                  <a:srgbClr val="D73F09"/>
                </a:solidFill>
                <a:latin typeface="Stratum2 Light" panose="020B0506030000020004" pitchFamily="34" charset="0"/>
              </a:rPr>
              <a:t>or</a:t>
            </a:r>
            <a:r>
              <a:rPr lang="es-ES" sz="1200" b="1" dirty="0">
                <a:solidFill>
                  <a:srgbClr val="D73F09"/>
                </a:solidFill>
                <a:latin typeface="Stratum2 Light" panose="020B0506030000020004" pitchFamily="34" charset="0"/>
              </a:rPr>
              <a:t> 211 </a:t>
            </a:r>
            <a:r>
              <a:rPr lang="es-ES" sz="1200" b="1" dirty="0" err="1">
                <a:solidFill>
                  <a:srgbClr val="D73F09"/>
                </a:solidFill>
                <a:latin typeface="Stratum2 Light" panose="020B0506030000020004" pitchFamily="34" charset="0"/>
              </a:rPr>
              <a:t>Info</a:t>
            </a:r>
            <a:r>
              <a:rPr lang="es-ES" sz="1200" b="1" dirty="0">
                <a:solidFill>
                  <a:srgbClr val="D73F09"/>
                </a:solidFill>
                <a:latin typeface="Stratum2 Light" panose="020B0506030000020004" pitchFamily="34" charset="0"/>
              </a:rPr>
              <a:t>: </a:t>
            </a:r>
            <a:r>
              <a:rPr lang="es-ES" sz="1200" dirty="0" err="1">
                <a:latin typeface="Stratum2 Light" panose="020B0506030000020004" pitchFamily="34" charset="0"/>
              </a:rPr>
              <a:t>An</a:t>
            </a:r>
            <a:r>
              <a:rPr lang="es-ES" sz="1200" dirty="0">
                <a:latin typeface="Stratum2 Light" panose="020B0506030000020004" pitchFamily="34" charset="0"/>
              </a:rPr>
              <a:t> online </a:t>
            </a:r>
            <a:r>
              <a:rPr lang="es-ES" sz="1200" dirty="0" err="1">
                <a:latin typeface="Stratum2 Light" panose="020B0506030000020004" pitchFamily="34" charset="0"/>
              </a:rPr>
              <a:t>database</a:t>
            </a:r>
            <a:r>
              <a:rPr lang="es-ES" sz="1200" dirty="0">
                <a:latin typeface="Stratum2 Light" panose="020B0506030000020004" pitchFamily="34" charset="0"/>
              </a:rPr>
              <a:t> of </a:t>
            </a:r>
            <a:r>
              <a:rPr lang="es-ES" sz="1200" dirty="0" err="1">
                <a:latin typeface="Stratum2 Light" panose="020B0506030000020004" pitchFamily="34" charset="0"/>
              </a:rPr>
              <a:t>child</a:t>
            </a:r>
            <a:r>
              <a:rPr lang="es-ES" sz="1200" dirty="0">
                <a:latin typeface="Stratum2 Light" panose="020B0506030000020004" pitchFamily="34" charset="0"/>
              </a:rPr>
              <a:t> care </a:t>
            </a:r>
            <a:r>
              <a:rPr lang="es-ES" sz="1200" dirty="0" err="1">
                <a:latin typeface="Stratum2 Light" panose="020B0506030000020004" pitchFamily="34" charset="0"/>
              </a:rPr>
              <a:t>providers</a:t>
            </a:r>
            <a:r>
              <a:rPr lang="es-ES" sz="1200" dirty="0">
                <a:latin typeface="Stratum2 Light" panose="020B0506030000020004" pitchFamily="34" charset="0"/>
              </a:rPr>
              <a:t> </a:t>
            </a:r>
            <a:r>
              <a:rPr lang="es-ES" sz="1200" dirty="0" err="1">
                <a:latin typeface="Stratum2 Light" panose="020B0506030000020004" pitchFamily="34" charset="0"/>
              </a:rPr>
              <a:t>across</a:t>
            </a:r>
            <a:r>
              <a:rPr lang="es-ES" sz="1200" dirty="0">
                <a:latin typeface="Stratum2 Light" panose="020B0506030000020004" pitchFamily="34" charset="0"/>
              </a:rPr>
              <a:t> </a:t>
            </a:r>
            <a:r>
              <a:rPr lang="es-ES" sz="1200" dirty="0" err="1">
                <a:latin typeface="Stratum2 Light" panose="020B0506030000020004" pitchFamily="34" charset="0"/>
              </a:rPr>
              <a:t>Oregon</a:t>
            </a:r>
            <a:r>
              <a:rPr lang="es-ES" sz="1200" dirty="0">
                <a:latin typeface="Stratum2 Light" panose="020B0506030000020004" pitchFamily="34" charset="0"/>
              </a:rPr>
              <a:t>. </a:t>
            </a:r>
            <a:r>
              <a:rPr lang="es-ES" sz="1200" dirty="0" err="1">
                <a:latin typeface="Stratum2 Light" panose="020B0506030000020004" pitchFamily="34" charset="0"/>
              </a:rPr>
              <a:t>Users</a:t>
            </a:r>
            <a:r>
              <a:rPr lang="es-ES" sz="1200" dirty="0">
                <a:latin typeface="Stratum2 Light" panose="020B0506030000020004" pitchFamily="34" charset="0"/>
              </a:rPr>
              <a:t> can </a:t>
            </a:r>
            <a:r>
              <a:rPr lang="es-ES" sz="1200" dirty="0" err="1">
                <a:latin typeface="Stratum2 Light" panose="020B0506030000020004" pitchFamily="34" charset="0"/>
              </a:rPr>
              <a:t>search</a:t>
            </a:r>
            <a:r>
              <a:rPr lang="es-ES" sz="1200" dirty="0">
                <a:latin typeface="Stratum2 Light" panose="020B0506030000020004" pitchFamily="34" charset="0"/>
              </a:rPr>
              <a:t> </a:t>
            </a:r>
            <a:r>
              <a:rPr lang="es-ES" sz="1200" dirty="0" err="1">
                <a:latin typeface="Stratum2 Light" panose="020B0506030000020004" pitchFamily="34" charset="0"/>
              </a:rPr>
              <a:t>by</a:t>
            </a:r>
            <a:r>
              <a:rPr lang="es-ES" sz="1200" dirty="0">
                <a:latin typeface="Stratum2 Light" panose="020B0506030000020004" pitchFamily="34" charset="0"/>
              </a:rPr>
              <a:t> </a:t>
            </a:r>
            <a:r>
              <a:rPr lang="es-ES" sz="1200" dirty="0" err="1">
                <a:latin typeface="Stratum2 Light" panose="020B0506030000020004" pitchFamily="34" charset="0"/>
              </a:rPr>
              <a:t>location</a:t>
            </a:r>
            <a:r>
              <a:rPr lang="es-ES" sz="1200" dirty="0">
                <a:latin typeface="Stratum2 Light" panose="020B0506030000020004" pitchFamily="34" charset="0"/>
              </a:rPr>
              <a:t> and </a:t>
            </a:r>
            <a:r>
              <a:rPr lang="es-ES" sz="1200" dirty="0" err="1">
                <a:latin typeface="Stratum2 Light" panose="020B0506030000020004" pitchFamily="34" charset="0"/>
              </a:rPr>
              <a:t>filter</a:t>
            </a:r>
            <a:r>
              <a:rPr lang="es-ES" sz="1200" dirty="0">
                <a:latin typeface="Stratum2 Light" panose="020B0506030000020004" pitchFamily="34" charset="0"/>
              </a:rPr>
              <a:t> </a:t>
            </a:r>
            <a:r>
              <a:rPr lang="es-ES" sz="1200" dirty="0" err="1">
                <a:latin typeface="Stratum2 Light" panose="020B0506030000020004" pitchFamily="34" charset="0"/>
              </a:rPr>
              <a:t>for</a:t>
            </a:r>
            <a:r>
              <a:rPr lang="es-ES" sz="1200" dirty="0">
                <a:latin typeface="Stratum2 Light" panose="020B0506030000020004" pitchFamily="34" charset="0"/>
              </a:rPr>
              <a:t> the </a:t>
            </a:r>
            <a:r>
              <a:rPr lang="es-ES" sz="1200" dirty="0" err="1">
                <a:latin typeface="Stratum2 Light" panose="020B0506030000020004" pitchFamily="34" charset="0"/>
              </a:rPr>
              <a:t>preferred</a:t>
            </a:r>
            <a:r>
              <a:rPr lang="es-ES" sz="1200" dirty="0">
                <a:latin typeface="Stratum2 Light" panose="020B0506030000020004" pitchFamily="34" charset="0"/>
              </a:rPr>
              <a:t> </a:t>
            </a:r>
            <a:r>
              <a:rPr lang="es-ES" sz="1200" dirty="0" err="1">
                <a:latin typeface="Stratum2 Light" panose="020B0506030000020004" pitchFamily="34" charset="0"/>
              </a:rPr>
              <a:t>type</a:t>
            </a:r>
            <a:r>
              <a:rPr lang="es-ES" sz="1200" dirty="0">
                <a:latin typeface="Stratum2 Light" panose="020B0506030000020004" pitchFamily="34" charset="0"/>
              </a:rPr>
              <a:t> of care. 211 </a:t>
            </a:r>
            <a:r>
              <a:rPr lang="es-ES" sz="1200" dirty="0" err="1">
                <a:latin typeface="Stratum2 Light" panose="020B0506030000020004" pitchFamily="34" charset="0"/>
              </a:rPr>
              <a:t>Info</a:t>
            </a:r>
            <a:r>
              <a:rPr lang="es-ES" sz="1200" dirty="0">
                <a:latin typeface="Stratum2 Light" panose="020B0506030000020004" pitchFamily="34" charset="0"/>
              </a:rPr>
              <a:t> </a:t>
            </a:r>
            <a:r>
              <a:rPr lang="es-ES" sz="1200" dirty="0" err="1">
                <a:latin typeface="Stratum2 Light" panose="020B0506030000020004" pitchFamily="34" charset="0"/>
              </a:rPr>
              <a:t>also</a:t>
            </a:r>
            <a:r>
              <a:rPr lang="es-ES" sz="1200" dirty="0">
                <a:latin typeface="Stratum2 Light" panose="020B0506030000020004" pitchFamily="34" charset="0"/>
              </a:rPr>
              <a:t> </a:t>
            </a:r>
            <a:r>
              <a:rPr lang="es-ES" sz="1200" dirty="0" err="1">
                <a:latin typeface="Stratum2 Light" panose="020B0506030000020004" pitchFamily="34" charset="0"/>
              </a:rPr>
              <a:t>offer</a:t>
            </a:r>
            <a:r>
              <a:rPr lang="es-ES" sz="1200" dirty="0">
                <a:latin typeface="Stratum2 Light" panose="020B0506030000020004" pitchFamily="34" charset="0"/>
              </a:rPr>
              <a:t> </a:t>
            </a:r>
            <a:r>
              <a:rPr lang="es-ES" sz="1200" dirty="0" err="1">
                <a:latin typeface="Stratum2 Light" panose="020B0506030000020004" pitchFamily="34" charset="0"/>
              </a:rPr>
              <a:t>child</a:t>
            </a:r>
            <a:r>
              <a:rPr lang="es-ES" sz="1200" dirty="0">
                <a:latin typeface="Stratum2 Light" panose="020B0506030000020004" pitchFamily="34" charset="0"/>
              </a:rPr>
              <a:t> care </a:t>
            </a:r>
            <a:r>
              <a:rPr lang="es-ES" sz="1200" dirty="0" err="1">
                <a:latin typeface="Stratum2 Light" panose="020B0506030000020004" pitchFamily="34" charset="0"/>
              </a:rPr>
              <a:t>refer</a:t>
            </a:r>
            <a:r>
              <a:rPr lang="es-ES" sz="1200" dirty="0">
                <a:latin typeface="Stratum2 Light" panose="020B0506030000020004" pitchFamily="34" charset="0"/>
              </a:rPr>
              <a:t> </a:t>
            </a:r>
            <a:r>
              <a:rPr lang="es-ES" sz="1200" dirty="0" err="1">
                <a:latin typeface="Stratum2 Light" panose="020B0506030000020004" pitchFamily="34" charset="0"/>
              </a:rPr>
              <a:t>options</a:t>
            </a:r>
            <a:r>
              <a:rPr lang="es-ES" sz="1200" dirty="0">
                <a:latin typeface="Stratum2 Light" panose="020B0506030000020004" pitchFamily="34" charset="0"/>
              </a:rPr>
              <a:t> </a:t>
            </a:r>
            <a:r>
              <a:rPr lang="es-ES" sz="1200" dirty="0" err="1">
                <a:latin typeface="Stratum2 Light" panose="020B0506030000020004" pitchFamily="34" charset="0"/>
              </a:rPr>
              <a:t>via</a:t>
            </a:r>
            <a:r>
              <a:rPr lang="es-ES" sz="1200" dirty="0">
                <a:latin typeface="Stratum2 Light" panose="020B0506030000020004" pitchFamily="34" charset="0"/>
              </a:rPr>
              <a:t> </a:t>
            </a:r>
            <a:r>
              <a:rPr lang="es-ES" sz="1200" dirty="0" err="1">
                <a:latin typeface="Stratum2 Light" panose="020B0506030000020004" pitchFamily="34" charset="0"/>
              </a:rPr>
              <a:t>telephone</a:t>
            </a:r>
            <a:r>
              <a:rPr lang="es-ES" sz="1200" dirty="0">
                <a:latin typeface="Stratum2 Light" panose="020B0506030000020004" pitchFamily="34" charset="0"/>
              </a:rPr>
              <a:t> </a:t>
            </a:r>
            <a:r>
              <a:rPr lang="es-ES" sz="1200" dirty="0" err="1">
                <a:latin typeface="Stratum2 Light" panose="020B0506030000020004" pitchFamily="34" charset="0"/>
              </a:rPr>
              <a:t>by</a:t>
            </a:r>
            <a:r>
              <a:rPr lang="es-ES" sz="1200" dirty="0">
                <a:latin typeface="Stratum2 Light" panose="020B0506030000020004" pitchFamily="34" charset="0"/>
              </a:rPr>
              <a:t> </a:t>
            </a:r>
            <a:r>
              <a:rPr lang="es-ES" sz="1200" dirty="0" err="1">
                <a:latin typeface="Stratum2 Light" panose="020B0506030000020004" pitchFamily="34" charset="0"/>
              </a:rPr>
              <a:t>dialing</a:t>
            </a:r>
            <a:r>
              <a:rPr lang="es-ES" sz="1200" dirty="0">
                <a:latin typeface="Stratum2 Light" panose="020B0506030000020004" pitchFamily="34" charset="0"/>
              </a:rPr>
              <a:t> 2-1-1 </a:t>
            </a:r>
            <a:r>
              <a:rPr lang="es-ES" sz="1200" dirty="0" err="1">
                <a:latin typeface="Stratum2 Light" panose="020B0506030000020004" pitchFamily="34" charset="0"/>
              </a:rPr>
              <a:t>or</a:t>
            </a:r>
            <a:r>
              <a:rPr lang="es-ES" sz="1200" dirty="0">
                <a:latin typeface="Stratum2 Light" panose="020B0506030000020004" pitchFamily="34" charset="0"/>
              </a:rPr>
              <a:t> 1-866-698-6155</a:t>
            </a:r>
          </a:p>
          <a:p>
            <a:r>
              <a:rPr lang="es-ES" sz="1200" dirty="0" err="1">
                <a:solidFill>
                  <a:srgbClr val="D73F09"/>
                </a:solidFill>
                <a:latin typeface="Stratum2 Light" panose="020B0506030000020004" pitchFamily="34" charset="0"/>
              </a:rPr>
              <a:t>Website</a:t>
            </a:r>
            <a:r>
              <a:rPr lang="es-ES" sz="1200" dirty="0">
                <a:solidFill>
                  <a:srgbClr val="D73F09"/>
                </a:solidFill>
                <a:latin typeface="Stratum2 Light" panose="020B0506030000020004" pitchFamily="34" charset="0"/>
              </a:rPr>
              <a:t>: </a:t>
            </a:r>
            <a:r>
              <a:rPr lang="es-ES" sz="1200" dirty="0">
                <a:latin typeface="Stratum2 Light" panose="020B0506030000020004" pitchFamily="34" charset="0"/>
                <a:hlinkClick r:id="rId10"/>
              </a:rPr>
              <a:t>https://findchildcareoregon.org/</a:t>
            </a:r>
            <a:endParaRPr lang="es-ES" sz="1200" dirty="0">
              <a:latin typeface="Stratum2 Light" panose="020B0506030000020004" pitchFamily="34" charset="0"/>
            </a:endParaRPr>
          </a:p>
          <a:p>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rPr>
              <a:t>Corvallis School District: </a:t>
            </a:r>
            <a:r>
              <a:rPr lang="en-US" sz="1200" b="1" dirty="0">
                <a:latin typeface="Stratum2 Light" panose="020B0506030000020004" pitchFamily="34" charset="0"/>
              </a:rPr>
              <a:t>Public school runs from early September to mid-June for ages 5 (by Sept 1) to 18. </a:t>
            </a:r>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rPr>
              <a:t>Website: </a:t>
            </a:r>
            <a:r>
              <a:rPr lang="en-US" sz="1200" b="1" dirty="0">
                <a:solidFill>
                  <a:srgbClr val="D73F09"/>
                </a:solidFill>
                <a:latin typeface="Stratum2 Light" panose="020B0506030000020004" pitchFamily="34" charset="0"/>
                <a:hlinkClick r:id="rId11"/>
              </a:rPr>
              <a:t>https://www.csd509j.net/</a:t>
            </a:r>
            <a:r>
              <a:rPr lang="en-US" sz="1200" b="1" dirty="0">
                <a:solidFill>
                  <a:srgbClr val="D73F09"/>
                </a:solidFill>
                <a:latin typeface="Stratum2 Light" panose="020B0506030000020004" pitchFamily="34" charset="0"/>
              </a:rPr>
              <a:t>       Contact: </a:t>
            </a:r>
            <a:r>
              <a:rPr lang="en-US" sz="1200" dirty="0">
                <a:latin typeface="Stratum2 Light" panose="020B0506030000020004" pitchFamily="34" charset="0"/>
              </a:rPr>
              <a:t>541.75705811	Other Districts: </a:t>
            </a:r>
            <a:r>
              <a:rPr lang="en-US" sz="1200" dirty="0">
                <a:solidFill>
                  <a:srgbClr val="D73F09"/>
                </a:solidFill>
                <a:latin typeface="Stratum2 Light" panose="020B0506030000020004" pitchFamily="34" charset="0"/>
                <a:hlinkClick r:id="rId12">
                  <a:extLst>
                    <a:ext uri="{A12FA001-AC4F-418D-AE19-62706E023703}">
                      <ahyp:hlinkClr xmlns:ahyp="http://schemas.microsoft.com/office/drawing/2018/hyperlinkcolor" val="tx"/>
                    </a:ext>
                  </a:extLst>
                </a:hlinkClick>
              </a:rPr>
              <a:t>Philomath School District</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541.929.3169</a:t>
            </a:r>
            <a:r>
              <a:rPr lang="en-US" sz="1200" dirty="0">
                <a:solidFill>
                  <a:srgbClr val="D73F09"/>
                </a:solidFill>
                <a:latin typeface="Stratum2 Light" panose="020B0506030000020004" pitchFamily="34" charset="0"/>
              </a:rPr>
              <a:t>   </a:t>
            </a:r>
            <a:r>
              <a:rPr lang="en-US" sz="1200" dirty="0">
                <a:solidFill>
                  <a:srgbClr val="D73F09"/>
                </a:solidFill>
                <a:latin typeface="Stratum2 Light" panose="020B0506030000020004" pitchFamily="34" charset="0"/>
                <a:hlinkClick r:id="rId13">
                  <a:extLst>
                    <a:ext uri="{A12FA001-AC4F-418D-AE19-62706E023703}">
                      <ahyp:hlinkClr xmlns:ahyp="http://schemas.microsoft.com/office/drawing/2018/hyperlinkcolor" val="tx"/>
                    </a:ext>
                  </a:extLst>
                </a:hlinkClick>
              </a:rPr>
              <a:t>Albany School District</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541.967.4901</a:t>
            </a:r>
            <a:endParaRPr lang="en-US" sz="1200" b="1" dirty="0">
              <a:latin typeface="Stratum2 Light" panose="020B0506030000020004" pitchFamily="34" charset="0"/>
            </a:endParaRPr>
          </a:p>
        </p:txBody>
      </p:sp>
      <p:sp>
        <p:nvSpPr>
          <p:cNvPr id="4" name="TextBox 3">
            <a:extLst>
              <a:ext uri="{FF2B5EF4-FFF2-40B4-BE49-F238E27FC236}">
                <a16:creationId xmlns:a16="http://schemas.microsoft.com/office/drawing/2014/main" id="{46BC875C-F914-9F81-4E1A-A979A2D6E1E2}"/>
              </a:ext>
            </a:extLst>
          </p:cNvPr>
          <p:cNvSpPr txBox="1"/>
          <p:nvPr/>
        </p:nvSpPr>
        <p:spPr>
          <a:xfrm>
            <a:off x="2817070" y="312364"/>
            <a:ext cx="2759128" cy="369332"/>
          </a:xfrm>
          <a:prstGeom prst="rect">
            <a:avLst/>
          </a:prstGeom>
          <a:solidFill>
            <a:srgbClr val="B7A99A"/>
          </a:solidFill>
          <a:ln w="25400">
            <a:solidFill>
              <a:schemeClr val="tx1"/>
            </a:solidFill>
          </a:ln>
        </p:spPr>
        <p:txBody>
          <a:bodyPr wrap="square">
            <a:spAutoFit/>
          </a:bodyPr>
          <a:lstStyle/>
          <a:p>
            <a:r>
              <a:rPr lang="en-US" sz="1800" dirty="0">
                <a:latin typeface="Stratum2 Bold" panose="020B0506030000020004" pitchFamily="34" charset="0"/>
              </a:rPr>
              <a:t>Housing</a:t>
            </a:r>
          </a:p>
        </p:txBody>
      </p:sp>
      <p:pic>
        <p:nvPicPr>
          <p:cNvPr id="16" name="Picture 15">
            <a:extLst>
              <a:ext uri="{FF2B5EF4-FFF2-40B4-BE49-F238E27FC236}">
                <a16:creationId xmlns:a16="http://schemas.microsoft.com/office/drawing/2014/main" id="{44C240D4-904B-8E5E-BAAE-08305F45ECFF}"/>
              </a:ext>
            </a:extLst>
          </p:cNvPr>
          <p:cNvPicPr>
            <a:picLocks noChangeAspect="1"/>
          </p:cNvPicPr>
          <p:nvPr/>
        </p:nvPicPr>
        <p:blipFill>
          <a:blip r:embed="rId14"/>
          <a:stretch>
            <a:fillRect/>
          </a:stretch>
        </p:blipFill>
        <p:spPr>
          <a:xfrm>
            <a:off x="3761964" y="322128"/>
            <a:ext cx="310769" cy="310769"/>
          </a:xfrm>
          <a:prstGeom prst="rect">
            <a:avLst/>
          </a:prstGeom>
        </p:spPr>
      </p:pic>
      <p:sp>
        <p:nvSpPr>
          <p:cNvPr id="5" name="TextBox 4">
            <a:extLst>
              <a:ext uri="{FF2B5EF4-FFF2-40B4-BE49-F238E27FC236}">
                <a16:creationId xmlns:a16="http://schemas.microsoft.com/office/drawing/2014/main" id="{25B5D225-91BB-B101-BEAE-F4A6F6BAADE1}"/>
              </a:ext>
            </a:extLst>
          </p:cNvPr>
          <p:cNvSpPr txBox="1"/>
          <p:nvPr/>
        </p:nvSpPr>
        <p:spPr>
          <a:xfrm>
            <a:off x="80896" y="3244334"/>
            <a:ext cx="2481943" cy="369332"/>
          </a:xfrm>
          <a:prstGeom prst="rect">
            <a:avLst/>
          </a:prstGeom>
          <a:solidFill>
            <a:srgbClr val="B7A99A"/>
          </a:solidFill>
          <a:ln w="19050">
            <a:solidFill>
              <a:schemeClr val="tx1"/>
            </a:solidFill>
          </a:ln>
        </p:spPr>
        <p:txBody>
          <a:bodyPr wrap="square" rtlCol="0">
            <a:spAutoFit/>
          </a:bodyPr>
          <a:lstStyle/>
          <a:p>
            <a:r>
              <a:rPr lang="en-US" dirty="0">
                <a:latin typeface="Stratum2 Bold" panose="020B0506030000020004" pitchFamily="34" charset="0"/>
              </a:rPr>
              <a:t>Care &amp; Education</a:t>
            </a:r>
          </a:p>
        </p:txBody>
      </p:sp>
      <p:pic>
        <p:nvPicPr>
          <p:cNvPr id="22" name="Picture 21">
            <a:extLst>
              <a:ext uri="{FF2B5EF4-FFF2-40B4-BE49-F238E27FC236}">
                <a16:creationId xmlns:a16="http://schemas.microsoft.com/office/drawing/2014/main" id="{984E5386-D8C3-0704-F098-37ABFF46B143}"/>
              </a:ext>
            </a:extLst>
          </p:cNvPr>
          <p:cNvPicPr>
            <a:picLocks noChangeAspect="1"/>
          </p:cNvPicPr>
          <p:nvPr/>
        </p:nvPicPr>
        <p:blipFill>
          <a:blip r:embed="rId15"/>
          <a:stretch>
            <a:fillRect/>
          </a:stretch>
        </p:blipFill>
        <p:spPr>
          <a:xfrm>
            <a:off x="1878207" y="3259106"/>
            <a:ext cx="279285" cy="279285"/>
          </a:xfrm>
          <a:prstGeom prst="rect">
            <a:avLst/>
          </a:prstGeom>
        </p:spPr>
      </p:pic>
      <p:pic>
        <p:nvPicPr>
          <p:cNvPr id="11" name="Picture 10" descr="A qr code with a black and white background&#10;&#10;AI-generated content may be incorrect.">
            <a:extLst>
              <a:ext uri="{FF2B5EF4-FFF2-40B4-BE49-F238E27FC236}">
                <a16:creationId xmlns:a16="http://schemas.microsoft.com/office/drawing/2014/main" id="{3EEB3B77-6737-1162-934C-245CAA9D1E9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76317" y="4330901"/>
            <a:ext cx="923400" cy="830997"/>
          </a:xfrm>
          <a:prstGeom prst="rect">
            <a:avLst/>
          </a:prstGeom>
        </p:spPr>
      </p:pic>
      <p:pic>
        <p:nvPicPr>
          <p:cNvPr id="15" name="Picture 14" descr="A logo of a university&#10;&#10;AI-generated content may be incorrect.">
            <a:extLst>
              <a:ext uri="{FF2B5EF4-FFF2-40B4-BE49-F238E27FC236}">
                <a16:creationId xmlns:a16="http://schemas.microsoft.com/office/drawing/2014/main" id="{CE379F48-2AB0-D823-E5D0-DA097FF34FA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763066" y="5348934"/>
            <a:ext cx="1349903" cy="1421111"/>
          </a:xfrm>
          <a:prstGeom prst="rect">
            <a:avLst/>
          </a:prstGeom>
        </p:spPr>
      </p:pic>
      <p:sp>
        <p:nvSpPr>
          <p:cNvPr id="17" name="TextBox 16">
            <a:extLst>
              <a:ext uri="{FF2B5EF4-FFF2-40B4-BE49-F238E27FC236}">
                <a16:creationId xmlns:a16="http://schemas.microsoft.com/office/drawing/2014/main" id="{A66EE0D5-6617-51C5-8C34-31259F300830}"/>
              </a:ext>
            </a:extLst>
          </p:cNvPr>
          <p:cNvSpPr txBox="1"/>
          <p:nvPr/>
        </p:nvSpPr>
        <p:spPr>
          <a:xfrm>
            <a:off x="9189027" y="41761"/>
            <a:ext cx="3148077" cy="392415"/>
          </a:xfrm>
          <a:prstGeom prst="rect">
            <a:avLst/>
          </a:prstGeom>
          <a:noFill/>
        </p:spPr>
        <p:txBody>
          <a:bodyPr wrap="square" rtlCol="0">
            <a:spAutoFit/>
          </a:bodyPr>
          <a:lstStyle/>
          <a:p>
            <a:r>
              <a:rPr lang="en-US" sz="1050" dirty="0">
                <a:solidFill>
                  <a:srgbClr val="D73F09"/>
                </a:solidFill>
                <a:latin typeface="Kievit Offc" panose="020B0504030101020102" pitchFamily="34" charset="0"/>
              </a:rPr>
              <a:t>Division of Student Affairs | Family Resource Center</a:t>
            </a:r>
          </a:p>
          <a:p>
            <a:pPr algn="ctr"/>
            <a:r>
              <a:rPr lang="en-US" sz="900" dirty="0">
                <a:latin typeface="Kievit Offc" panose="020B0504030101020102" pitchFamily="34" charset="0"/>
              </a:rPr>
              <a:t>familyresources.oregonstate.edu      541.737.4906</a:t>
            </a:r>
          </a:p>
        </p:txBody>
      </p:sp>
      <p:sp>
        <p:nvSpPr>
          <p:cNvPr id="19" name="TextBox 18">
            <a:extLst>
              <a:ext uri="{FF2B5EF4-FFF2-40B4-BE49-F238E27FC236}">
                <a16:creationId xmlns:a16="http://schemas.microsoft.com/office/drawing/2014/main" id="{F6690EE2-7C10-2E83-969C-B8F6C27E1E6D}"/>
              </a:ext>
            </a:extLst>
          </p:cNvPr>
          <p:cNvSpPr txBox="1"/>
          <p:nvPr/>
        </p:nvSpPr>
        <p:spPr>
          <a:xfrm>
            <a:off x="10655201" y="3465441"/>
            <a:ext cx="1502103" cy="830997"/>
          </a:xfrm>
          <a:prstGeom prst="rect">
            <a:avLst/>
          </a:prstGeom>
          <a:noFill/>
        </p:spPr>
        <p:txBody>
          <a:bodyPr wrap="square" rtlCol="0">
            <a:spAutoFit/>
          </a:bodyPr>
          <a:lstStyle/>
          <a:p>
            <a:pPr algn="ctr"/>
            <a:r>
              <a:rPr lang="en-US" sz="1200" dirty="0">
                <a:solidFill>
                  <a:srgbClr val="D73F09"/>
                </a:solidFill>
                <a:latin typeface="Stratum2 Regular" panose="020B0506030000020004" pitchFamily="34" charset="0"/>
              </a:rPr>
              <a:t>For more information and tips, use the link or QR below:</a:t>
            </a:r>
          </a:p>
          <a:p>
            <a:pPr algn="ctr"/>
            <a:r>
              <a:rPr lang="en-US" sz="1200" dirty="0">
                <a:latin typeface="Stratum2 Regular" panose="020B0506030000020004" pitchFamily="34" charset="0"/>
                <a:hlinkClick r:id="rId18"/>
              </a:rPr>
              <a:t>https://beav.es/xJ3</a:t>
            </a:r>
            <a:endParaRPr lang="en-US" sz="1200" dirty="0">
              <a:latin typeface="Stratum2 Regular" panose="020B0506030000020004" pitchFamily="34" charset="0"/>
            </a:endParaRPr>
          </a:p>
        </p:txBody>
      </p:sp>
      <p:sp>
        <p:nvSpPr>
          <p:cNvPr id="20" name="TextBox 19">
            <a:extLst>
              <a:ext uri="{FF2B5EF4-FFF2-40B4-BE49-F238E27FC236}">
                <a16:creationId xmlns:a16="http://schemas.microsoft.com/office/drawing/2014/main" id="{820172BC-1898-8207-C457-821B95DFB3AB}"/>
              </a:ext>
            </a:extLst>
          </p:cNvPr>
          <p:cNvSpPr txBox="1"/>
          <p:nvPr/>
        </p:nvSpPr>
        <p:spPr>
          <a:xfrm>
            <a:off x="6632325" y="568656"/>
            <a:ext cx="5478779" cy="2793072"/>
          </a:xfrm>
          <a:prstGeom prst="rect">
            <a:avLst/>
          </a:prstGeom>
          <a:noFill/>
          <a:ln w="25400">
            <a:solidFill>
              <a:srgbClr val="D73F09"/>
            </a:solidFill>
          </a:ln>
        </p:spPr>
        <p:txBody>
          <a:bodyPr wrap="square" rtlCol="0">
            <a:spAutoFit/>
          </a:bodyPr>
          <a:lstStyle/>
          <a:p>
            <a:endParaRPr lang="en-US" sz="1200" dirty="0">
              <a:solidFill>
                <a:srgbClr val="D73F09"/>
              </a:solidFill>
              <a:latin typeface="Stratum2 Light" panose="020B0506030000020004" pitchFamily="34" charset="0"/>
            </a:endParaRPr>
          </a:p>
          <a:p>
            <a:r>
              <a:rPr lang="en-US" sz="1200" dirty="0">
                <a:solidFill>
                  <a:srgbClr val="D73F09"/>
                </a:solidFill>
                <a:latin typeface="Stratum2 Light" panose="020B0506030000020004" pitchFamily="34" charset="0"/>
                <a:hlinkClick r:id="rId19">
                  <a:extLst>
                    <a:ext uri="{A12FA001-AC4F-418D-AE19-62706E023703}">
                      <ahyp:hlinkClr xmlns:ahyp="http://schemas.microsoft.com/office/drawing/2018/hyperlinkcolor" val="tx"/>
                    </a:ext>
                  </a:extLst>
                </a:hlinkClick>
              </a:rPr>
              <a:t>Corvallis Transit System</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Local bus service. Free for all users. Accommodations for riders with disabilities and options to transport bikes and strollers. </a:t>
            </a:r>
          </a:p>
          <a:p>
            <a:r>
              <a:rPr lang="en-US" sz="1200" b="1" dirty="0">
                <a:solidFill>
                  <a:srgbClr val="D73F09"/>
                </a:solidFill>
                <a:latin typeface="Stratum2 Light" panose="020B0506030000020004" pitchFamily="34" charset="0"/>
              </a:rPr>
              <a:t>Website</a:t>
            </a:r>
            <a:r>
              <a:rPr lang="en-US" sz="1200" b="1" dirty="0">
                <a:latin typeface="Stratum2 Light" panose="020B0506030000020004" pitchFamily="34" charset="0"/>
              </a:rPr>
              <a:t>: </a:t>
            </a:r>
            <a:r>
              <a:rPr lang="en-US" sz="1200" dirty="0">
                <a:latin typeface="Stratum2 Light" panose="020B0506030000020004" pitchFamily="34" charset="0"/>
                <a:hlinkClick r:id="rId19"/>
              </a:rPr>
              <a:t>https://www.corvallisoregon.gov/cts</a:t>
            </a:r>
            <a:endParaRPr lang="en-US" sz="1200" dirty="0">
              <a:latin typeface="Stratum2 Light" panose="020B0506030000020004" pitchFamily="34" charset="0"/>
            </a:endParaRPr>
          </a:p>
          <a:p>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hlinkClick r:id="rId20">
                  <a:extLst>
                    <a:ext uri="{A12FA001-AC4F-418D-AE19-62706E023703}">
                      <ahyp:hlinkClr xmlns:ahyp="http://schemas.microsoft.com/office/drawing/2018/hyperlinkcolor" val="tx"/>
                    </a:ext>
                  </a:extLst>
                </a:hlinkClick>
              </a:rPr>
              <a:t>Oregon Driver &amp; Motor Vehicle Services</a:t>
            </a:r>
            <a:r>
              <a:rPr lang="en-US" sz="1200" dirty="0">
                <a:latin typeface="Stratum2 Light" panose="020B0506030000020004" pitchFamily="34" charset="0"/>
              </a:rPr>
              <a:t>: Information about obtaining a driver’s license or ID card, vehicle registration and titling, and driving rules. </a:t>
            </a:r>
          </a:p>
          <a:p>
            <a:r>
              <a:rPr lang="en-US" sz="1200" b="1" dirty="0">
                <a:solidFill>
                  <a:srgbClr val="D73F09"/>
                </a:solidFill>
                <a:latin typeface="Stratum2 Light" panose="020B0506030000020004" pitchFamily="34" charset="0"/>
              </a:rPr>
              <a:t>Website</a:t>
            </a:r>
            <a:r>
              <a:rPr lang="en-US" sz="1200" dirty="0">
                <a:latin typeface="Stratum2 Light" panose="020B0506030000020004" pitchFamily="34" charset="0"/>
              </a:rPr>
              <a:t>: </a:t>
            </a:r>
            <a:r>
              <a:rPr lang="en-US" sz="1200" dirty="0">
                <a:latin typeface="Stratum2 Light" panose="020B0506030000020004" pitchFamily="34" charset="0"/>
                <a:hlinkClick r:id="rId20"/>
              </a:rPr>
              <a:t>https://www.oregon.gov/ODOT/DMV/pages/index.aspx</a:t>
            </a:r>
            <a:endParaRPr lang="en-US" sz="1200" dirty="0">
              <a:latin typeface="Stratum2 Light" panose="020B0506030000020004" pitchFamily="34" charset="0"/>
            </a:endParaRPr>
          </a:p>
          <a:p>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rPr>
              <a:t>Airport Shuttles: </a:t>
            </a:r>
            <a:r>
              <a:rPr lang="en-US" sz="1200" dirty="0">
                <a:latin typeface="Stratum2 Light" panose="020B0506030000020004" pitchFamily="34" charset="0"/>
              </a:rPr>
              <a:t>Groome Transportation and the Flix Bus provide ground transportation to area airports. These services must be booked in advance.</a:t>
            </a:r>
          </a:p>
          <a:p>
            <a:r>
              <a:rPr lang="en-US" sz="1200" b="1" dirty="0">
                <a:solidFill>
                  <a:srgbClr val="D73F09"/>
                </a:solidFill>
                <a:latin typeface="Stratum2 Light" panose="020B0506030000020004" pitchFamily="34" charset="0"/>
              </a:rPr>
              <a:t>Websites: </a:t>
            </a:r>
            <a:r>
              <a:rPr lang="en-US" sz="1200" b="1" dirty="0">
                <a:solidFill>
                  <a:srgbClr val="D73F09"/>
                </a:solidFill>
                <a:latin typeface="Stratum2 Light" panose="020B0506030000020004" pitchFamily="34" charset="0"/>
                <a:hlinkClick r:id="rId21"/>
              </a:rPr>
              <a:t>https://groometransportation.com/</a:t>
            </a:r>
            <a:r>
              <a:rPr lang="en-US" sz="1200" b="1" dirty="0">
                <a:solidFill>
                  <a:srgbClr val="D73F09"/>
                </a:solidFill>
                <a:latin typeface="Stratum2 Light" panose="020B0506030000020004" pitchFamily="34" charset="0"/>
              </a:rPr>
              <a:t>  </a:t>
            </a:r>
            <a:r>
              <a:rPr lang="en-US" sz="1200" dirty="0">
                <a:latin typeface="Stratum2 Light" panose="020B0506030000020004" pitchFamily="34" charset="0"/>
              </a:rPr>
              <a:t>and</a:t>
            </a:r>
            <a:r>
              <a:rPr lang="en-US" sz="1200" b="1" dirty="0">
                <a:solidFill>
                  <a:srgbClr val="D73F09"/>
                </a:solidFill>
                <a:latin typeface="Stratum2 Light" panose="020B0506030000020004" pitchFamily="34" charset="0"/>
              </a:rPr>
              <a:t> </a:t>
            </a:r>
            <a:r>
              <a:rPr lang="en-US" sz="1200" b="1" dirty="0">
                <a:solidFill>
                  <a:srgbClr val="D73F09"/>
                </a:solidFill>
                <a:latin typeface="Stratum2 Light" panose="020B0506030000020004" pitchFamily="34" charset="0"/>
                <a:hlinkClick r:id="rId22"/>
              </a:rPr>
              <a:t>https://www.flixbus.com/</a:t>
            </a:r>
            <a:endParaRPr lang="en-US" sz="1200" b="1" dirty="0">
              <a:solidFill>
                <a:srgbClr val="D73F09"/>
              </a:solidFill>
              <a:latin typeface="Stratum2 Light" panose="020B0506030000020004" pitchFamily="34" charset="0"/>
            </a:endParaRPr>
          </a:p>
          <a:p>
            <a:endParaRPr lang="en-US" sz="1050" dirty="0"/>
          </a:p>
          <a:p>
            <a:r>
              <a:rPr lang="en-US" sz="1050" dirty="0">
                <a:latin typeface="Stratum2 Light" panose="020B0506030000020004" pitchFamily="34" charset="0"/>
              </a:rPr>
              <a:t>*Uber and Lyft operate in the Corvallis area, including between the campus area and the Eugene/Portland airports.</a:t>
            </a:r>
          </a:p>
        </p:txBody>
      </p:sp>
      <p:sp>
        <p:nvSpPr>
          <p:cNvPr id="21" name="TextBox 20">
            <a:extLst>
              <a:ext uri="{FF2B5EF4-FFF2-40B4-BE49-F238E27FC236}">
                <a16:creationId xmlns:a16="http://schemas.microsoft.com/office/drawing/2014/main" id="{76DF08BC-3D20-5AA4-B98C-664A4F8842F1}"/>
              </a:ext>
            </a:extLst>
          </p:cNvPr>
          <p:cNvSpPr txBox="1"/>
          <p:nvPr/>
        </p:nvSpPr>
        <p:spPr>
          <a:xfrm>
            <a:off x="6445679" y="322128"/>
            <a:ext cx="2632115" cy="369332"/>
          </a:xfrm>
          <a:prstGeom prst="rect">
            <a:avLst/>
          </a:prstGeom>
          <a:solidFill>
            <a:srgbClr val="B7A99A"/>
          </a:solidFill>
          <a:ln w="25400">
            <a:solidFill>
              <a:schemeClr val="tx1"/>
            </a:solidFill>
          </a:ln>
        </p:spPr>
        <p:txBody>
          <a:bodyPr wrap="square" rtlCol="0">
            <a:spAutoFit/>
          </a:bodyPr>
          <a:lstStyle/>
          <a:p>
            <a:r>
              <a:rPr lang="en-US" b="1" dirty="0">
                <a:latin typeface="Stratum2 Regular" panose="020B0506030000020004" pitchFamily="34" charset="0"/>
              </a:rPr>
              <a:t>Transportation</a:t>
            </a:r>
          </a:p>
        </p:txBody>
      </p:sp>
      <p:pic>
        <p:nvPicPr>
          <p:cNvPr id="7" name="Picture 6">
            <a:extLst>
              <a:ext uri="{FF2B5EF4-FFF2-40B4-BE49-F238E27FC236}">
                <a16:creationId xmlns:a16="http://schemas.microsoft.com/office/drawing/2014/main" id="{737FA0A5-877D-E988-7A05-CC9930EAEA58}"/>
              </a:ext>
            </a:extLst>
          </p:cNvPr>
          <p:cNvPicPr>
            <a:picLocks noChangeAspect="1"/>
          </p:cNvPicPr>
          <p:nvPr/>
        </p:nvPicPr>
        <p:blipFill>
          <a:blip r:embed="rId23"/>
          <a:stretch>
            <a:fillRect/>
          </a:stretch>
        </p:blipFill>
        <p:spPr>
          <a:xfrm flipH="1">
            <a:off x="8122513" y="237968"/>
            <a:ext cx="549871" cy="549871"/>
          </a:xfrm>
          <a:prstGeom prst="rect">
            <a:avLst/>
          </a:prstGeom>
        </p:spPr>
      </p:pic>
    </p:spTree>
    <p:extLst>
      <p:ext uri="{BB962C8B-B14F-4D97-AF65-F5344CB8AC3E}">
        <p14:creationId xmlns:p14="http://schemas.microsoft.com/office/powerpoint/2010/main" val="33588438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9BED1-2FC8-C46E-EDA5-78FE444ED67C}"/>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4143332D-0C65-2628-5BF6-4A68960CB46A}"/>
              </a:ext>
            </a:extLst>
          </p:cNvPr>
          <p:cNvSpPr txBox="1"/>
          <p:nvPr/>
        </p:nvSpPr>
        <p:spPr>
          <a:xfrm>
            <a:off x="3128010" y="650789"/>
            <a:ext cx="8983093" cy="2862322"/>
          </a:xfrm>
          <a:prstGeom prst="rect">
            <a:avLst/>
          </a:prstGeom>
          <a:solidFill>
            <a:schemeClr val="bg1"/>
          </a:solidFill>
          <a:ln w="25400">
            <a:solidFill>
              <a:srgbClr val="D73F09"/>
            </a:solidFill>
          </a:ln>
        </p:spPr>
        <p:txBody>
          <a:bodyPr wrap="square" rtlCol="0">
            <a:spAutoFit/>
          </a:bodyPr>
          <a:lstStyle/>
          <a:p>
            <a:r>
              <a:rPr lang="en-US" sz="1200" u="sng" dirty="0">
                <a:solidFill>
                  <a:srgbClr val="D73F09"/>
                </a:solidFill>
                <a:latin typeface="Stratum2 Light" panose="020B0506030000020004" pitchFamily="34" charset="0"/>
                <a:hlinkClick r:id="rId3">
                  <a:extLst>
                    <a:ext uri="{A12FA001-AC4F-418D-AE19-62706E023703}">
                      <ahyp:hlinkClr xmlns:ahyp="http://schemas.microsoft.com/office/drawing/2018/hyperlinkcolor" val="tx"/>
                    </a:ext>
                  </a:extLst>
                </a:hlinkClick>
              </a:rPr>
              <a:t>Boys &amp; Girls Club Corvallis</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Provides care, sports, and enrichment for children ages kindergarten and above. Offers afterschool and non-school-day care. Scholarships available.</a:t>
            </a:r>
          </a:p>
          <a:p>
            <a:r>
              <a:rPr lang="en-US" sz="1200" b="1" dirty="0">
                <a:solidFill>
                  <a:srgbClr val="D73F09"/>
                </a:solidFill>
                <a:latin typeface="Stratum2 Light" panose="020B0506030000020004" pitchFamily="34" charset="0"/>
              </a:rPr>
              <a:t>Website: </a:t>
            </a:r>
            <a:r>
              <a:rPr lang="en-US" sz="1200" dirty="0">
                <a:latin typeface="Stratum2 Light" panose="020B0506030000020004" pitchFamily="34" charset="0"/>
                <a:hlinkClick r:id="rId3"/>
              </a:rPr>
              <a:t>https://www.bgccorvallis.org/programs/</a:t>
            </a:r>
            <a:r>
              <a:rPr lang="en-US" sz="1200" dirty="0">
                <a:latin typeface="Stratum2 Light" panose="020B0506030000020004" pitchFamily="34" charset="0"/>
              </a:rPr>
              <a:t>      </a:t>
            </a:r>
            <a:r>
              <a:rPr lang="en-US" sz="1200" b="1" dirty="0">
                <a:solidFill>
                  <a:srgbClr val="D73F09"/>
                </a:solidFill>
                <a:latin typeface="Stratum2 Light" panose="020B0506030000020004" pitchFamily="34" charset="0"/>
              </a:rPr>
              <a:t> Contact: </a:t>
            </a:r>
            <a:r>
              <a:rPr lang="en-US" sz="1200" b="1" dirty="0">
                <a:latin typeface="Stratum2 Light" panose="020B0506030000020004" pitchFamily="34" charset="0"/>
              </a:rPr>
              <a:t>541.757.1909</a:t>
            </a:r>
          </a:p>
          <a:p>
            <a:endParaRPr lang="en-US" sz="1200" dirty="0">
              <a:latin typeface="Stratum2 Light" panose="020B0506030000020004" pitchFamily="34" charset="0"/>
            </a:endParaRPr>
          </a:p>
          <a:p>
            <a:r>
              <a:rPr lang="en-US" sz="1200" u="sng" dirty="0">
                <a:solidFill>
                  <a:srgbClr val="D73F09"/>
                </a:solidFill>
                <a:latin typeface="Stratum2 Light" panose="020B0506030000020004" pitchFamily="34" charset="0"/>
                <a:hlinkClick r:id="rId4">
                  <a:extLst>
                    <a:ext uri="{A12FA001-AC4F-418D-AE19-62706E023703}">
                      <ahyp:hlinkClr xmlns:ahyp="http://schemas.microsoft.com/office/drawing/2018/hyperlinkcolor" val="tx"/>
                    </a:ext>
                  </a:extLst>
                </a:hlinkClick>
              </a:rPr>
              <a:t>Mid-Willamette Valley YMCA</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Located in Albany, OR. Offers child care, sports, and enrichment activities for children preschool age and above. Scholarships available.</a:t>
            </a:r>
          </a:p>
          <a:p>
            <a:r>
              <a:rPr lang="en-US" sz="1200" b="1" dirty="0">
                <a:solidFill>
                  <a:srgbClr val="D73F09"/>
                </a:solidFill>
                <a:latin typeface="Stratum2 Light" panose="020B0506030000020004" pitchFamily="34" charset="0"/>
              </a:rPr>
              <a:t>Website: </a:t>
            </a:r>
            <a:r>
              <a:rPr lang="en-US" sz="1200" dirty="0">
                <a:latin typeface="Stratum2 Light" panose="020B0506030000020004" pitchFamily="34" charset="0"/>
                <a:hlinkClick r:id="rId4"/>
              </a:rPr>
              <a:t>https://www.ymcaalbany.org/</a:t>
            </a:r>
            <a:r>
              <a:rPr lang="en-US" sz="1200" dirty="0">
                <a:latin typeface="Stratum2 Light" panose="020B0506030000020004" pitchFamily="34" charset="0"/>
              </a:rPr>
              <a:t>                 </a:t>
            </a:r>
            <a:r>
              <a:rPr lang="en-US" sz="1200" b="1" dirty="0">
                <a:solidFill>
                  <a:srgbClr val="D73F09"/>
                </a:solidFill>
                <a:latin typeface="Stratum2 Light" panose="020B0506030000020004" pitchFamily="34" charset="0"/>
              </a:rPr>
              <a:t>Contact: </a:t>
            </a:r>
            <a:r>
              <a:rPr lang="en-US" sz="1200" dirty="0">
                <a:latin typeface="Stratum2 Light" panose="020B0506030000020004" pitchFamily="34" charset="0"/>
              </a:rPr>
              <a:t>541.926.4488</a:t>
            </a:r>
          </a:p>
          <a:p>
            <a:endParaRPr lang="en-US" sz="1200" dirty="0">
              <a:latin typeface="Stratum2 Light" panose="020B0506030000020004" pitchFamily="34" charset="0"/>
            </a:endParaRPr>
          </a:p>
          <a:p>
            <a:r>
              <a:rPr lang="en-US" sz="1200" dirty="0">
                <a:latin typeface="Stratum2 Light" panose="020B0506030000020004" pitchFamily="34" charset="0"/>
              </a:rPr>
              <a:t>Other resources:</a:t>
            </a:r>
          </a:p>
          <a:p>
            <a:r>
              <a:rPr lang="en-US" sz="1200" dirty="0">
                <a:solidFill>
                  <a:srgbClr val="D73F09"/>
                </a:solidFill>
                <a:latin typeface="Stratum2 Light" panose="020B0506030000020004" pitchFamily="34" charset="0"/>
                <a:hlinkClick r:id="rId5">
                  <a:extLst>
                    <a:ext uri="{A12FA001-AC4F-418D-AE19-62706E023703}">
                      <ahyp:hlinkClr xmlns:ahyp="http://schemas.microsoft.com/office/drawing/2018/hyperlinkcolor" val="tx"/>
                    </a:ext>
                  </a:extLst>
                </a:hlinkClick>
              </a:rPr>
              <a:t>Parent Guide for English Learners</a:t>
            </a:r>
            <a:r>
              <a:rPr lang="en-US" sz="1200" dirty="0">
                <a:latin typeface="Stratum2 Light" panose="020B0506030000020004" pitchFamily="34" charset="0"/>
              </a:rPr>
              <a:t>: Developed by the Corvallis School District to help parents understand the processes and supports in place for students who are English-Language learners. </a:t>
            </a:r>
          </a:p>
          <a:p>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rPr>
              <a:t>Family Advocacy &amp; Support: </a:t>
            </a:r>
            <a:r>
              <a:rPr lang="en-US" sz="1200" dirty="0">
                <a:latin typeface="Stratum2 Light" panose="020B0506030000020004" pitchFamily="34" charset="0"/>
              </a:rPr>
              <a:t>School-based family advocates assist with resource navigation,  assist students with disabilities, provide multilingual support to families and students, and more. Learn more here: </a:t>
            </a:r>
            <a:r>
              <a:rPr lang="en-US" sz="1200" dirty="0">
                <a:solidFill>
                  <a:srgbClr val="D73F09"/>
                </a:solidFill>
                <a:latin typeface="Stratum2 Light" panose="020B0506030000020004" pitchFamily="34" charset="0"/>
              </a:rPr>
              <a:t> </a:t>
            </a:r>
            <a:r>
              <a:rPr lang="en-US" sz="1200" dirty="0">
                <a:solidFill>
                  <a:srgbClr val="D73F09"/>
                </a:solidFill>
                <a:latin typeface="Stratum2 Light" panose="020B0506030000020004" pitchFamily="34" charset="0"/>
                <a:hlinkClick r:id="rId6">
                  <a:extLst>
                    <a:ext uri="{A12FA001-AC4F-418D-AE19-62706E023703}">
                      <ahyp:hlinkClr xmlns:ahyp="http://schemas.microsoft.com/office/drawing/2018/hyperlinkcolor" val="tx"/>
                    </a:ext>
                  </a:extLst>
                </a:hlinkClick>
              </a:rPr>
              <a:t>Corvallis School District</a:t>
            </a:r>
            <a:r>
              <a:rPr lang="en-US" sz="1200" dirty="0">
                <a:solidFill>
                  <a:srgbClr val="D73F09"/>
                </a:solidFill>
                <a:latin typeface="Stratum2 Light" panose="020B0506030000020004" pitchFamily="34" charset="0"/>
              </a:rPr>
              <a:t>       </a:t>
            </a:r>
            <a:r>
              <a:rPr lang="en-US" sz="1200" dirty="0">
                <a:solidFill>
                  <a:srgbClr val="D73F09"/>
                </a:solidFill>
                <a:latin typeface="Stratum2 Light" panose="020B0506030000020004" pitchFamily="34" charset="0"/>
                <a:hlinkClick r:id="rId7">
                  <a:extLst>
                    <a:ext uri="{A12FA001-AC4F-418D-AE19-62706E023703}">
                      <ahyp:hlinkClr xmlns:ahyp="http://schemas.microsoft.com/office/drawing/2018/hyperlinkcolor" val="tx"/>
                    </a:ext>
                  </a:extLst>
                </a:hlinkClick>
              </a:rPr>
              <a:t>Albany School District</a:t>
            </a:r>
            <a:r>
              <a:rPr lang="en-US" sz="1200" dirty="0">
                <a:solidFill>
                  <a:srgbClr val="D73F09"/>
                </a:solidFill>
                <a:latin typeface="Stratum2 Light" panose="020B0506030000020004" pitchFamily="34" charset="0"/>
              </a:rPr>
              <a:t>	       </a:t>
            </a:r>
            <a:r>
              <a:rPr lang="en-US" sz="1200" dirty="0">
                <a:solidFill>
                  <a:srgbClr val="D73F09"/>
                </a:solidFill>
                <a:latin typeface="Stratum2 Light" panose="020B0506030000020004" pitchFamily="34" charset="0"/>
                <a:hlinkClick r:id="rId8">
                  <a:extLst>
                    <a:ext uri="{A12FA001-AC4F-418D-AE19-62706E023703}">
                      <ahyp:hlinkClr xmlns:ahyp="http://schemas.microsoft.com/office/drawing/2018/hyperlinkcolor" val="tx"/>
                    </a:ext>
                  </a:extLst>
                </a:hlinkClick>
              </a:rPr>
              <a:t>Philomath School District</a:t>
            </a:r>
            <a:endParaRPr lang="en-US" sz="1200" dirty="0">
              <a:solidFill>
                <a:srgbClr val="D73F09"/>
              </a:solidFill>
              <a:latin typeface="Stratum2 Light" panose="020B0506030000020004" pitchFamily="34" charset="0"/>
            </a:endParaRPr>
          </a:p>
        </p:txBody>
      </p:sp>
      <p:pic>
        <p:nvPicPr>
          <p:cNvPr id="9" name="Picture 8">
            <a:extLst>
              <a:ext uri="{FF2B5EF4-FFF2-40B4-BE49-F238E27FC236}">
                <a16:creationId xmlns:a16="http://schemas.microsoft.com/office/drawing/2014/main" id="{E03C950E-8099-E22D-CDDB-42DF5B6D1CD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73299" y="1321778"/>
            <a:ext cx="2481943" cy="1656341"/>
          </a:xfrm>
          <a:prstGeom prst="rect">
            <a:avLst/>
          </a:prstGeom>
          <a:ln w="25400">
            <a:solidFill>
              <a:srgbClr val="D73F09"/>
            </a:solidFill>
          </a:ln>
        </p:spPr>
      </p:pic>
      <p:sp>
        <p:nvSpPr>
          <p:cNvPr id="10" name="TextBox 9">
            <a:extLst>
              <a:ext uri="{FF2B5EF4-FFF2-40B4-BE49-F238E27FC236}">
                <a16:creationId xmlns:a16="http://schemas.microsoft.com/office/drawing/2014/main" id="{8BB5D4F9-5710-C494-6544-460D6C113257}"/>
              </a:ext>
            </a:extLst>
          </p:cNvPr>
          <p:cNvSpPr txBox="1"/>
          <p:nvPr/>
        </p:nvSpPr>
        <p:spPr>
          <a:xfrm>
            <a:off x="173300" y="173736"/>
            <a:ext cx="2481943" cy="954107"/>
          </a:xfrm>
          <a:prstGeom prst="rect">
            <a:avLst/>
          </a:prstGeom>
          <a:solidFill>
            <a:srgbClr val="B7A99A"/>
          </a:solidFill>
          <a:ln w="50800" cmpd="sng">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800" dirty="0">
                <a:latin typeface="Stratum2 Bold" panose="020B0506030000020004" pitchFamily="34" charset="0"/>
              </a:rPr>
              <a:t>COMMUNITY RESOURCES</a:t>
            </a:r>
          </a:p>
        </p:txBody>
      </p:sp>
      <p:sp>
        <p:nvSpPr>
          <p:cNvPr id="18" name="TextBox 17">
            <a:extLst>
              <a:ext uri="{FF2B5EF4-FFF2-40B4-BE49-F238E27FC236}">
                <a16:creationId xmlns:a16="http://schemas.microsoft.com/office/drawing/2014/main" id="{4422D109-FB38-F56A-406B-CDDFF958A626}"/>
              </a:ext>
            </a:extLst>
          </p:cNvPr>
          <p:cNvSpPr txBox="1"/>
          <p:nvPr/>
        </p:nvSpPr>
        <p:spPr>
          <a:xfrm>
            <a:off x="173298" y="3635880"/>
            <a:ext cx="10481903" cy="3016210"/>
          </a:xfrm>
          <a:prstGeom prst="rect">
            <a:avLst/>
          </a:prstGeom>
          <a:noFill/>
          <a:ln w="25400">
            <a:solidFill>
              <a:srgbClr val="D73F09"/>
            </a:solidFill>
          </a:ln>
        </p:spPr>
        <p:txBody>
          <a:bodyPr wrap="square" rtlCol="0">
            <a:spAutoFit/>
          </a:bodyPr>
          <a:lstStyle/>
          <a:p>
            <a:endParaRPr lang="en-US" sz="1200" b="1" dirty="0">
              <a:solidFill>
                <a:srgbClr val="D73F09"/>
              </a:solidFill>
              <a:latin typeface="Stratum2 Light" panose="020B0506030000020004" pitchFamily="34" charset="0"/>
            </a:endParaRPr>
          </a:p>
          <a:p>
            <a:r>
              <a:rPr lang="en-US" sz="1100" dirty="0">
                <a:solidFill>
                  <a:srgbClr val="D73F09"/>
                </a:solidFill>
                <a:latin typeface="Stratum2 Light" panose="020B0506030000020004" pitchFamily="34" charset="0"/>
              </a:rPr>
              <a:t>Note: It is important to verify eligibility requirements for the following resources. Non-profit organizations often have fluctuating funding levels that affect their capacity to provide services and resources to the community.</a:t>
            </a:r>
            <a:endParaRPr lang="en-US" sz="1100" dirty="0">
              <a:solidFill>
                <a:srgbClr val="D73F09"/>
              </a:solidFill>
              <a:latin typeface="Stratum2 Light" panose="020B0506030000020004" pitchFamily="34" charset="0"/>
              <a:hlinkClick r:id="rId10">
                <a:extLst>
                  <a:ext uri="{A12FA001-AC4F-418D-AE19-62706E023703}">
                    <ahyp:hlinkClr xmlns:ahyp="http://schemas.microsoft.com/office/drawing/2018/hyperlinkcolor" val="tx"/>
                  </a:ext>
                </a:extLst>
              </a:hlinkClick>
            </a:endParaRPr>
          </a:p>
          <a:p>
            <a:endParaRPr lang="en-US" sz="1200" u="sng" dirty="0">
              <a:solidFill>
                <a:srgbClr val="467886"/>
              </a:solidFill>
              <a:latin typeface="Stratum2 Light" panose="020B0506030000020004" pitchFamily="34" charset="0"/>
              <a:hlinkClick r:id="rId10">
                <a:extLst>
                  <a:ext uri="{A12FA001-AC4F-418D-AE19-62706E023703}">
                    <ahyp:hlinkClr xmlns:ahyp="http://schemas.microsoft.com/office/drawing/2018/hyperlinkcolor" val="tx"/>
                  </a:ext>
                </a:extLst>
              </a:hlinkClick>
            </a:endParaRPr>
          </a:p>
          <a:p>
            <a:r>
              <a:rPr lang="en-US" sz="1200" b="1" u="sng" dirty="0">
                <a:solidFill>
                  <a:srgbClr val="D73F09"/>
                </a:solidFill>
                <a:latin typeface="Stratum2 Light" panose="020B0506030000020004" pitchFamily="34" charset="0"/>
                <a:hlinkClick r:id="rId10">
                  <a:extLst>
                    <a:ext uri="{A12FA001-AC4F-418D-AE19-62706E023703}">
                      <ahyp:hlinkClr xmlns:ahyp="http://schemas.microsoft.com/office/drawing/2018/hyperlinkcolor" val="tx"/>
                    </a:ext>
                  </a:extLst>
                </a:hlinkClick>
              </a:rPr>
              <a:t>Local Food Banks &amp; Pantries and Meal Sites</a:t>
            </a:r>
            <a:r>
              <a:rPr lang="en-US" sz="1200" b="1" dirty="0">
                <a:solidFill>
                  <a:srgbClr val="D73F09"/>
                </a:solidFill>
                <a:latin typeface="Stratum2 Light" panose="020B0506030000020004" pitchFamily="34" charset="0"/>
              </a:rPr>
              <a:t>: </a:t>
            </a:r>
            <a:r>
              <a:rPr lang="en-US" sz="1200" dirty="0">
                <a:latin typeface="Stratum2 Light" panose="020B0506030000020004" pitchFamily="34" charset="0"/>
              </a:rPr>
              <a:t>Sites that provide no-cost food resources, including fresh foods and meals, for qualifying families. Options in Benton and Linn Counties. </a:t>
            </a:r>
            <a:r>
              <a:rPr lang="en-US" sz="1200" b="1" dirty="0">
                <a:solidFill>
                  <a:srgbClr val="D73F09"/>
                </a:solidFill>
                <a:latin typeface="Stratum2 Light" panose="020B0506030000020004" pitchFamily="34" charset="0"/>
              </a:rPr>
              <a:t>Website: </a:t>
            </a:r>
            <a:r>
              <a:rPr lang="en-US" sz="1200" b="1" dirty="0">
                <a:solidFill>
                  <a:srgbClr val="D73F09"/>
                </a:solidFill>
                <a:latin typeface="Stratum2 Light" panose="020B0506030000020004" pitchFamily="34" charset="0"/>
                <a:hlinkClick r:id="rId10"/>
              </a:rPr>
              <a:t>https://communityservices.us/linn-benton-food-share/</a:t>
            </a:r>
            <a:r>
              <a:rPr lang="en-US" sz="1200" b="1" dirty="0">
                <a:solidFill>
                  <a:srgbClr val="D73F09"/>
                </a:solidFill>
                <a:latin typeface="Stratum2 Light" panose="020B0506030000020004" pitchFamily="34" charset="0"/>
              </a:rPr>
              <a:t>          Contact: </a:t>
            </a:r>
            <a:r>
              <a:rPr lang="en-US" sz="1200" b="1" dirty="0">
                <a:latin typeface="Stratum2 Light" panose="020B0506030000020004" pitchFamily="34" charset="0"/>
              </a:rPr>
              <a:t>541.754.9511</a:t>
            </a:r>
          </a:p>
          <a:p>
            <a:r>
              <a:rPr lang="en-US" sz="1200" dirty="0">
                <a:latin typeface="Stratum2 Light" panose="020B0506030000020004" pitchFamily="34" charset="0"/>
              </a:rPr>
              <a:t> </a:t>
            </a:r>
          </a:p>
          <a:p>
            <a:r>
              <a:rPr lang="en-US" sz="1200" b="1" u="sng" dirty="0">
                <a:solidFill>
                  <a:srgbClr val="D73F09"/>
                </a:solidFill>
                <a:latin typeface="Stratum2 Light" panose="020B0506030000020004" pitchFamily="34" charset="0"/>
                <a:hlinkClick r:id="rId11">
                  <a:extLst>
                    <a:ext uri="{A12FA001-AC4F-418D-AE19-62706E023703}">
                      <ahyp:hlinkClr xmlns:ahyp="http://schemas.microsoft.com/office/drawing/2018/hyperlinkcolor" val="tx"/>
                    </a:ext>
                  </a:extLst>
                </a:hlinkClick>
              </a:rPr>
              <a:t>Furniture Share</a:t>
            </a:r>
            <a:r>
              <a:rPr lang="en-US" sz="1200" b="1" dirty="0">
                <a:solidFill>
                  <a:srgbClr val="D73F09"/>
                </a:solidFill>
                <a:latin typeface="Stratum2 Light" panose="020B0506030000020004" pitchFamily="34" charset="0"/>
              </a:rPr>
              <a:t>: </a:t>
            </a:r>
            <a:r>
              <a:rPr lang="en-US" sz="1200" dirty="0">
                <a:latin typeface="Stratum2 Light" panose="020B0506030000020004" pitchFamily="34" charset="0"/>
              </a:rPr>
              <a:t>Provides new and used donated furniture and household items to families at or below the federal poverty level. School district family advocates and Benton County Health Navigators can connect families with this resource. </a:t>
            </a:r>
            <a:r>
              <a:rPr lang="en-US" sz="1200" b="1" dirty="0">
                <a:solidFill>
                  <a:srgbClr val="D73F09"/>
                </a:solidFill>
                <a:latin typeface="Stratum2 Light" panose="020B0506030000020004" pitchFamily="34" charset="0"/>
              </a:rPr>
              <a:t>Website: </a:t>
            </a:r>
            <a:r>
              <a:rPr lang="en-US" sz="1200" dirty="0">
                <a:solidFill>
                  <a:srgbClr val="D73F09"/>
                </a:solidFill>
                <a:latin typeface="Stratum2 Light" panose="020B0506030000020004" pitchFamily="34" charset="0"/>
                <a:hlinkClick r:id="rId11"/>
              </a:rPr>
              <a:t>https://furnitureshare.org/</a:t>
            </a:r>
            <a:r>
              <a:rPr lang="en-US" sz="1200" dirty="0">
                <a:solidFill>
                  <a:srgbClr val="D73F09"/>
                </a:solidFill>
                <a:latin typeface="Stratum2 Light" panose="020B0506030000020004" pitchFamily="34" charset="0"/>
              </a:rPr>
              <a:t>          </a:t>
            </a:r>
            <a:r>
              <a:rPr lang="en-US" sz="1200" b="1" dirty="0">
                <a:solidFill>
                  <a:srgbClr val="D73F09"/>
                </a:solidFill>
                <a:latin typeface="Stratum2 Light" panose="020B0506030000020004" pitchFamily="34" charset="0"/>
              </a:rPr>
              <a:t>Contact: </a:t>
            </a:r>
            <a:r>
              <a:rPr lang="en-US" sz="1200" dirty="0">
                <a:latin typeface="Stratum2 Light" panose="020B0506030000020004" pitchFamily="34" charset="0"/>
              </a:rPr>
              <a:t>541.754.9511</a:t>
            </a:r>
          </a:p>
          <a:p>
            <a:r>
              <a:rPr lang="en-US" sz="1200" dirty="0">
                <a:latin typeface="Stratum2 Light" panose="020B0506030000020004" pitchFamily="34" charset="0"/>
              </a:rPr>
              <a:t> </a:t>
            </a:r>
            <a:endParaRPr lang="en-US" sz="1200" b="1" dirty="0">
              <a:solidFill>
                <a:srgbClr val="D73F09"/>
              </a:solidFill>
              <a:latin typeface="Stratum2 Light" panose="020B0506030000020004" pitchFamily="34" charset="0"/>
            </a:endParaRPr>
          </a:p>
          <a:p>
            <a:r>
              <a:rPr lang="en-US" sz="1200" b="1" u="sng" dirty="0">
                <a:solidFill>
                  <a:srgbClr val="D73F09"/>
                </a:solidFill>
                <a:latin typeface="Stratum2 Light" panose="020B0506030000020004" pitchFamily="34" charset="0"/>
                <a:hlinkClick r:id="rId12">
                  <a:extLst>
                    <a:ext uri="{A12FA001-AC4F-418D-AE19-62706E023703}">
                      <ahyp:hlinkClr xmlns:ahyp="http://schemas.microsoft.com/office/drawing/2018/hyperlinkcolor" val="tx"/>
                    </a:ext>
                  </a:extLst>
                </a:hlinkClick>
              </a:rPr>
              <a:t>Corvallis Community Center</a:t>
            </a:r>
            <a:r>
              <a:rPr lang="en-US" sz="1200" b="1" dirty="0">
                <a:solidFill>
                  <a:srgbClr val="D73F09"/>
                </a:solidFill>
                <a:latin typeface="Stratum2 Light" panose="020B0506030000020004" pitchFamily="34" charset="0"/>
              </a:rPr>
              <a:t>: </a:t>
            </a:r>
            <a:r>
              <a:rPr lang="en-US" sz="1200" dirty="0">
                <a:latin typeface="Stratum2 Light" panose="020B0506030000020004" pitchFamily="34" charset="0"/>
              </a:rPr>
              <a:t>Free community resources, including legal aid, technology assistance, free classes, and family events. </a:t>
            </a:r>
          </a:p>
          <a:p>
            <a:r>
              <a:rPr lang="en-US" sz="1200" b="1" dirty="0">
                <a:solidFill>
                  <a:srgbClr val="D73F09"/>
                </a:solidFill>
                <a:latin typeface="Stratum2 Light" panose="020B0506030000020004" pitchFamily="34" charset="0"/>
              </a:rPr>
              <a:t>Website: </a:t>
            </a:r>
            <a:r>
              <a:rPr lang="en-US" sz="1200" dirty="0">
                <a:latin typeface="Stratum2 Light" panose="020B0506030000020004" pitchFamily="34" charset="0"/>
                <a:hlinkClick r:id="rId13"/>
              </a:rPr>
              <a:t>https://www.corvallisoregon.gov/c3</a:t>
            </a:r>
            <a:r>
              <a:rPr lang="en-US" sz="1200" dirty="0">
                <a:latin typeface="Stratum2 Light" panose="020B0506030000020004" pitchFamily="34" charset="0"/>
              </a:rPr>
              <a:t>             </a:t>
            </a:r>
            <a:r>
              <a:rPr lang="en-US" sz="1200" b="1" dirty="0">
                <a:solidFill>
                  <a:srgbClr val="D73F09"/>
                </a:solidFill>
                <a:latin typeface="Stratum2 Light" panose="020B0506030000020004" pitchFamily="34" charset="0"/>
              </a:rPr>
              <a:t>Contact: </a:t>
            </a:r>
            <a:r>
              <a:rPr lang="en-US" sz="1200" dirty="0">
                <a:latin typeface="Stratum2 Light" panose="020B0506030000020004" pitchFamily="34" charset="0"/>
              </a:rPr>
              <a:t>541.766.6959</a:t>
            </a:r>
            <a:endParaRPr lang="en-US" sz="1200" b="1" dirty="0">
              <a:solidFill>
                <a:srgbClr val="D73F09"/>
              </a:solidFill>
              <a:latin typeface="Stratum2 Light" panose="020B0506030000020004" pitchFamily="34" charset="0"/>
            </a:endParaRPr>
          </a:p>
          <a:p>
            <a:r>
              <a:rPr lang="en-US" sz="1200" dirty="0">
                <a:latin typeface="Stratum2 Light" panose="020B0506030000020004" pitchFamily="34" charset="0"/>
              </a:rPr>
              <a:t> </a:t>
            </a:r>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hlinkClick r:id="rId14">
                  <a:extLst>
                    <a:ext uri="{A12FA001-AC4F-418D-AE19-62706E023703}">
                      <ahyp:hlinkClr xmlns:ahyp="http://schemas.microsoft.com/office/drawing/2018/hyperlinkcolor" val="tx"/>
                    </a:ext>
                  </a:extLst>
                </a:hlinkClick>
              </a:rPr>
              <a:t>OSU Surplus Store: </a:t>
            </a:r>
            <a:r>
              <a:rPr lang="en-US" sz="1200" b="1" dirty="0">
                <a:solidFill>
                  <a:srgbClr val="D73F09"/>
                </a:solidFill>
                <a:latin typeface="Stratum2 Light" panose="020B0506030000020004" pitchFamily="34" charset="0"/>
              </a:rPr>
              <a:t> </a:t>
            </a:r>
            <a:r>
              <a:rPr lang="en-US" sz="1200" dirty="0">
                <a:latin typeface="Stratum2 Light" panose="020B0506030000020004" pitchFamily="34" charset="0"/>
              </a:rPr>
              <a:t>Sells used items to the OSU community and general public, including bicycles, electronics, furniture, office supplies, and more.</a:t>
            </a:r>
          </a:p>
          <a:p>
            <a:r>
              <a:rPr lang="en-US" sz="1200" b="1" dirty="0">
                <a:solidFill>
                  <a:srgbClr val="D73F09"/>
                </a:solidFill>
                <a:latin typeface="Stratum2 Light" panose="020B0506030000020004" pitchFamily="34" charset="0"/>
              </a:rPr>
              <a:t>Website: </a:t>
            </a:r>
            <a:r>
              <a:rPr lang="en-US" sz="1200" b="1" dirty="0">
                <a:solidFill>
                  <a:srgbClr val="D73F09"/>
                </a:solidFill>
                <a:latin typeface="Stratum2 Light" panose="020B0506030000020004" pitchFamily="34" charset="0"/>
                <a:hlinkClick r:id="rId14"/>
              </a:rPr>
              <a:t>https://surplus.oregonstate.edu/public-sales/osused-store</a:t>
            </a:r>
            <a:r>
              <a:rPr lang="en-US" sz="1200" b="1" dirty="0">
                <a:solidFill>
                  <a:srgbClr val="D73F09"/>
                </a:solidFill>
                <a:latin typeface="Stratum2 Light" panose="020B0506030000020004" pitchFamily="34" charset="0"/>
              </a:rPr>
              <a:t>            Contact: </a:t>
            </a:r>
            <a:r>
              <a:rPr lang="en-US" sz="1200" b="1" dirty="0">
                <a:latin typeface="Stratum2 Light" panose="020B0506030000020004" pitchFamily="34" charset="0"/>
              </a:rPr>
              <a:t>541.737.7347</a:t>
            </a:r>
            <a:endParaRPr lang="en-US" sz="1200" b="1" dirty="0">
              <a:solidFill>
                <a:srgbClr val="D73F09"/>
              </a:solidFill>
              <a:latin typeface="Stratum2 Light" panose="020B0506030000020004" pitchFamily="34" charset="0"/>
            </a:endParaRPr>
          </a:p>
          <a:p>
            <a:endParaRPr lang="en-US" sz="1200" b="1" dirty="0">
              <a:solidFill>
                <a:srgbClr val="D73F09"/>
              </a:solidFill>
              <a:latin typeface="Stratum2 Light" panose="020B0506030000020004" pitchFamily="34" charset="0"/>
            </a:endParaRPr>
          </a:p>
        </p:txBody>
      </p:sp>
      <p:sp>
        <p:nvSpPr>
          <p:cNvPr id="5" name="TextBox 4">
            <a:extLst>
              <a:ext uri="{FF2B5EF4-FFF2-40B4-BE49-F238E27FC236}">
                <a16:creationId xmlns:a16="http://schemas.microsoft.com/office/drawing/2014/main" id="{B5CE0A12-F3AB-E583-B7AA-EA6C551FEB31}"/>
              </a:ext>
            </a:extLst>
          </p:cNvPr>
          <p:cNvSpPr txBox="1"/>
          <p:nvPr/>
        </p:nvSpPr>
        <p:spPr>
          <a:xfrm>
            <a:off x="80897" y="3384306"/>
            <a:ext cx="2481943" cy="369332"/>
          </a:xfrm>
          <a:prstGeom prst="rect">
            <a:avLst/>
          </a:prstGeom>
          <a:solidFill>
            <a:srgbClr val="B7A99A"/>
          </a:solidFill>
          <a:ln w="19050">
            <a:solidFill>
              <a:schemeClr val="tx1"/>
            </a:solidFill>
          </a:ln>
        </p:spPr>
        <p:txBody>
          <a:bodyPr wrap="square" rtlCol="0">
            <a:spAutoFit/>
          </a:bodyPr>
          <a:lstStyle/>
          <a:p>
            <a:r>
              <a:rPr lang="en-US" dirty="0">
                <a:latin typeface="Stratum2 Bold" panose="020B0506030000020004" pitchFamily="34" charset="0"/>
              </a:rPr>
              <a:t>Food &amp; Basic Needs</a:t>
            </a:r>
          </a:p>
        </p:txBody>
      </p:sp>
      <p:pic>
        <p:nvPicPr>
          <p:cNvPr id="11" name="Picture 10" descr="A qr code with a black and white background&#10;&#10;AI-generated content may be incorrect.">
            <a:extLst>
              <a:ext uri="{FF2B5EF4-FFF2-40B4-BE49-F238E27FC236}">
                <a16:creationId xmlns:a16="http://schemas.microsoft.com/office/drawing/2014/main" id="{B58A36AF-BB58-280E-68B8-C8F6F27CF208}"/>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976317" y="4407187"/>
            <a:ext cx="923400" cy="830997"/>
          </a:xfrm>
          <a:prstGeom prst="rect">
            <a:avLst/>
          </a:prstGeom>
        </p:spPr>
      </p:pic>
      <p:pic>
        <p:nvPicPr>
          <p:cNvPr id="15" name="Picture 14" descr="A logo of a university&#10;&#10;AI-generated content may be incorrect.">
            <a:extLst>
              <a:ext uri="{FF2B5EF4-FFF2-40B4-BE49-F238E27FC236}">
                <a16:creationId xmlns:a16="http://schemas.microsoft.com/office/drawing/2014/main" id="{53BDAA67-4844-C121-8289-20030AC5BB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63066" y="5348934"/>
            <a:ext cx="1349903" cy="1421111"/>
          </a:xfrm>
          <a:prstGeom prst="rect">
            <a:avLst/>
          </a:prstGeom>
        </p:spPr>
      </p:pic>
      <p:sp>
        <p:nvSpPr>
          <p:cNvPr id="17" name="TextBox 16">
            <a:extLst>
              <a:ext uri="{FF2B5EF4-FFF2-40B4-BE49-F238E27FC236}">
                <a16:creationId xmlns:a16="http://schemas.microsoft.com/office/drawing/2014/main" id="{6A9154BC-7C3F-CDE3-7FC8-74373C7C4F87}"/>
              </a:ext>
            </a:extLst>
          </p:cNvPr>
          <p:cNvSpPr txBox="1"/>
          <p:nvPr/>
        </p:nvSpPr>
        <p:spPr>
          <a:xfrm>
            <a:off x="9189027" y="41761"/>
            <a:ext cx="3148077" cy="392415"/>
          </a:xfrm>
          <a:prstGeom prst="rect">
            <a:avLst/>
          </a:prstGeom>
          <a:noFill/>
        </p:spPr>
        <p:txBody>
          <a:bodyPr wrap="square" rtlCol="0">
            <a:spAutoFit/>
          </a:bodyPr>
          <a:lstStyle/>
          <a:p>
            <a:r>
              <a:rPr lang="en-US" sz="1050" dirty="0">
                <a:solidFill>
                  <a:srgbClr val="D73F09"/>
                </a:solidFill>
                <a:latin typeface="Kievit Offc" panose="020B0504030101020102" pitchFamily="34" charset="0"/>
              </a:rPr>
              <a:t>Division of Student Affairs | Family Resource Center</a:t>
            </a:r>
          </a:p>
          <a:p>
            <a:pPr algn="ctr"/>
            <a:r>
              <a:rPr lang="en-US" sz="900" dirty="0">
                <a:latin typeface="Kievit Offc" panose="020B0504030101020102" pitchFamily="34" charset="0"/>
              </a:rPr>
              <a:t>familyresources.oregonstate.edu      541.737.4906</a:t>
            </a:r>
          </a:p>
        </p:txBody>
      </p:sp>
      <p:sp>
        <p:nvSpPr>
          <p:cNvPr id="19" name="TextBox 18">
            <a:extLst>
              <a:ext uri="{FF2B5EF4-FFF2-40B4-BE49-F238E27FC236}">
                <a16:creationId xmlns:a16="http://schemas.microsoft.com/office/drawing/2014/main" id="{A67F3C8B-3846-BAF1-C38F-61A2845C68F5}"/>
              </a:ext>
            </a:extLst>
          </p:cNvPr>
          <p:cNvSpPr txBox="1"/>
          <p:nvPr/>
        </p:nvSpPr>
        <p:spPr>
          <a:xfrm>
            <a:off x="10655201" y="3549609"/>
            <a:ext cx="1502103" cy="830997"/>
          </a:xfrm>
          <a:prstGeom prst="rect">
            <a:avLst/>
          </a:prstGeom>
          <a:noFill/>
        </p:spPr>
        <p:txBody>
          <a:bodyPr wrap="square" rtlCol="0">
            <a:spAutoFit/>
          </a:bodyPr>
          <a:lstStyle/>
          <a:p>
            <a:pPr algn="ctr"/>
            <a:r>
              <a:rPr lang="en-US" sz="1200" dirty="0">
                <a:solidFill>
                  <a:srgbClr val="D73F09"/>
                </a:solidFill>
                <a:latin typeface="Stratum2 Regular" panose="020B0506030000020004" pitchFamily="34" charset="0"/>
              </a:rPr>
              <a:t>For more information and tips, use the link or QR below:</a:t>
            </a:r>
          </a:p>
          <a:p>
            <a:pPr algn="ctr"/>
            <a:r>
              <a:rPr lang="en-US" sz="1200" dirty="0">
                <a:latin typeface="Stratum2 Regular" panose="020B0506030000020004" pitchFamily="34" charset="0"/>
                <a:hlinkClick r:id="rId17"/>
              </a:rPr>
              <a:t>https://beav.es/xJ3</a:t>
            </a:r>
            <a:endParaRPr lang="en-US" sz="1200" dirty="0">
              <a:latin typeface="Stratum2 Regular" panose="020B0506030000020004" pitchFamily="34" charset="0"/>
            </a:endParaRPr>
          </a:p>
        </p:txBody>
      </p:sp>
      <p:pic>
        <p:nvPicPr>
          <p:cNvPr id="2" name="Picture 1">
            <a:extLst>
              <a:ext uri="{FF2B5EF4-FFF2-40B4-BE49-F238E27FC236}">
                <a16:creationId xmlns:a16="http://schemas.microsoft.com/office/drawing/2014/main" id="{DD363883-CBA4-A9C8-7192-DA803D8B95C6}"/>
              </a:ext>
            </a:extLst>
          </p:cNvPr>
          <p:cNvPicPr>
            <a:picLocks noChangeAspect="1"/>
          </p:cNvPicPr>
          <p:nvPr/>
        </p:nvPicPr>
        <p:blipFill>
          <a:blip r:embed="rId18"/>
          <a:stretch>
            <a:fillRect/>
          </a:stretch>
        </p:blipFill>
        <p:spPr>
          <a:xfrm>
            <a:off x="2113809" y="3387459"/>
            <a:ext cx="335309" cy="335309"/>
          </a:xfrm>
          <a:prstGeom prst="rect">
            <a:avLst/>
          </a:prstGeom>
        </p:spPr>
      </p:pic>
      <p:sp>
        <p:nvSpPr>
          <p:cNvPr id="8" name="TextBox 7">
            <a:extLst>
              <a:ext uri="{FF2B5EF4-FFF2-40B4-BE49-F238E27FC236}">
                <a16:creationId xmlns:a16="http://schemas.microsoft.com/office/drawing/2014/main" id="{04E49EF1-8DDF-10B3-9EBE-8B7825B35E6C}"/>
              </a:ext>
            </a:extLst>
          </p:cNvPr>
          <p:cNvSpPr txBox="1"/>
          <p:nvPr/>
        </p:nvSpPr>
        <p:spPr>
          <a:xfrm>
            <a:off x="2932306" y="281457"/>
            <a:ext cx="3163694" cy="369332"/>
          </a:xfrm>
          <a:prstGeom prst="rect">
            <a:avLst/>
          </a:prstGeom>
          <a:solidFill>
            <a:srgbClr val="B7A99A"/>
          </a:solidFill>
          <a:ln w="19050">
            <a:solidFill>
              <a:schemeClr val="tx1"/>
            </a:solidFill>
          </a:ln>
        </p:spPr>
        <p:txBody>
          <a:bodyPr wrap="square" rtlCol="0">
            <a:spAutoFit/>
          </a:bodyPr>
          <a:lstStyle/>
          <a:p>
            <a:r>
              <a:rPr lang="en-US" dirty="0">
                <a:latin typeface="Stratum2 Bold" panose="020B0506030000020004" pitchFamily="34" charset="0"/>
              </a:rPr>
              <a:t>Care &amp; Education, continued</a:t>
            </a:r>
          </a:p>
        </p:txBody>
      </p:sp>
    </p:spTree>
    <p:extLst>
      <p:ext uri="{BB962C8B-B14F-4D97-AF65-F5344CB8AC3E}">
        <p14:creationId xmlns:p14="http://schemas.microsoft.com/office/powerpoint/2010/main" val="39420030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2C58B-2B76-3BC9-127A-8D92B346DF5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1899BF88-E8E0-3584-12AA-ABDA38AD65D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73299" y="1322634"/>
            <a:ext cx="2481943" cy="1654628"/>
          </a:xfrm>
          <a:prstGeom prst="rect">
            <a:avLst/>
          </a:prstGeom>
          <a:ln w="25400">
            <a:solidFill>
              <a:srgbClr val="D73F09"/>
            </a:solidFill>
          </a:ln>
        </p:spPr>
      </p:pic>
      <p:sp>
        <p:nvSpPr>
          <p:cNvPr id="10" name="TextBox 9">
            <a:extLst>
              <a:ext uri="{FF2B5EF4-FFF2-40B4-BE49-F238E27FC236}">
                <a16:creationId xmlns:a16="http://schemas.microsoft.com/office/drawing/2014/main" id="{C9260D70-E275-FBA1-A09B-D8F48EDE426A}"/>
              </a:ext>
            </a:extLst>
          </p:cNvPr>
          <p:cNvSpPr txBox="1"/>
          <p:nvPr/>
        </p:nvSpPr>
        <p:spPr>
          <a:xfrm>
            <a:off x="173300" y="173736"/>
            <a:ext cx="2481943" cy="954107"/>
          </a:xfrm>
          <a:prstGeom prst="rect">
            <a:avLst/>
          </a:prstGeom>
          <a:solidFill>
            <a:srgbClr val="B7A99A"/>
          </a:solidFill>
          <a:ln w="50800" cmpd="sng">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800" dirty="0">
                <a:latin typeface="Stratum2 Bold" panose="020B0506030000020004" pitchFamily="34" charset="0"/>
              </a:rPr>
              <a:t>COMMUNITY RESOURCES</a:t>
            </a:r>
          </a:p>
        </p:txBody>
      </p:sp>
      <p:sp>
        <p:nvSpPr>
          <p:cNvPr id="18" name="TextBox 17">
            <a:extLst>
              <a:ext uri="{FF2B5EF4-FFF2-40B4-BE49-F238E27FC236}">
                <a16:creationId xmlns:a16="http://schemas.microsoft.com/office/drawing/2014/main" id="{F98081D5-FC59-BC5C-2845-385F2F1CB25F}"/>
              </a:ext>
            </a:extLst>
          </p:cNvPr>
          <p:cNvSpPr txBox="1"/>
          <p:nvPr/>
        </p:nvSpPr>
        <p:spPr>
          <a:xfrm>
            <a:off x="2928567" y="553038"/>
            <a:ext cx="7272073" cy="2954655"/>
          </a:xfrm>
          <a:prstGeom prst="rect">
            <a:avLst/>
          </a:prstGeom>
          <a:noFill/>
          <a:ln w="25400">
            <a:solidFill>
              <a:srgbClr val="D73F09"/>
            </a:solidFill>
          </a:ln>
        </p:spPr>
        <p:txBody>
          <a:bodyPr wrap="square" rtlCol="0">
            <a:spAutoFit/>
          </a:bodyPr>
          <a:lstStyle/>
          <a:p>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hlinkClick r:id="rId3">
                  <a:extLst>
                    <a:ext uri="{A12FA001-AC4F-418D-AE19-62706E023703}">
                      <ahyp:hlinkClr xmlns:ahyp="http://schemas.microsoft.com/office/drawing/2018/hyperlinkcolor" val="tx"/>
                    </a:ext>
                  </a:extLst>
                </a:hlinkClick>
              </a:rPr>
              <a:t>Benton County Health Clinics &amp; Health Navigators</a:t>
            </a:r>
            <a:r>
              <a:rPr lang="en-US" sz="1200" b="1" dirty="0">
                <a:solidFill>
                  <a:srgbClr val="D73F09"/>
                </a:solidFill>
                <a:latin typeface="Stratum2 Light" panose="020B0506030000020004" pitchFamily="34" charset="0"/>
              </a:rPr>
              <a:t>: </a:t>
            </a:r>
            <a:r>
              <a:rPr lang="en-US" sz="1200" dirty="0">
                <a:latin typeface="Stratum2 Light" panose="020B0506030000020004" pitchFamily="34" charset="0"/>
              </a:rPr>
              <a:t>Community-based health centers with specialists who can help families access health care, navigate care options, and  access other health and wellness programs,.</a:t>
            </a:r>
          </a:p>
          <a:p>
            <a:r>
              <a:rPr lang="en-US" sz="1200" b="1" dirty="0">
                <a:solidFill>
                  <a:srgbClr val="D73F09"/>
                </a:solidFill>
                <a:latin typeface="Stratum2 Light" panose="020B0506030000020004" pitchFamily="34" charset="0"/>
              </a:rPr>
              <a:t>Website: </a:t>
            </a:r>
            <a:r>
              <a:rPr lang="en-US" sz="1200" b="1" dirty="0">
                <a:solidFill>
                  <a:srgbClr val="D73F09"/>
                </a:solidFill>
                <a:latin typeface="Stratum2 Light" panose="020B0506030000020004" pitchFamily="34" charset="0"/>
                <a:hlinkClick r:id="rId3"/>
              </a:rPr>
              <a:t>https://clinics.bentoncountyor.gov/</a:t>
            </a:r>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rPr>
              <a:t>Contact: </a:t>
            </a:r>
            <a:r>
              <a:rPr lang="en-US" sz="1200" b="1" dirty="0">
                <a:latin typeface="Stratum2 Light" panose="020B0506030000020004" pitchFamily="34" charset="0"/>
              </a:rPr>
              <a:t>541-766-6835</a:t>
            </a:r>
          </a:p>
          <a:p>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hlinkClick r:id="rId4">
                  <a:extLst>
                    <a:ext uri="{A12FA001-AC4F-418D-AE19-62706E023703}">
                      <ahyp:hlinkClr xmlns:ahyp="http://schemas.microsoft.com/office/drawing/2018/hyperlinkcolor" val="tx"/>
                    </a:ext>
                  </a:extLst>
                </a:hlinkClick>
              </a:rPr>
              <a:t>Samaritan</a:t>
            </a:r>
            <a:r>
              <a:rPr lang="en-US" sz="1200" b="1" dirty="0">
                <a:solidFill>
                  <a:srgbClr val="467886"/>
                </a:solidFill>
                <a:latin typeface="Stratum2 Light" panose="020B0506030000020004" pitchFamily="34" charset="0"/>
                <a:hlinkClick r:id="rId4">
                  <a:extLst>
                    <a:ext uri="{A12FA001-AC4F-418D-AE19-62706E023703}">
                      <ahyp:hlinkClr xmlns:ahyp="http://schemas.microsoft.com/office/drawing/2018/hyperlinkcolor" val="tx"/>
                    </a:ext>
                  </a:extLst>
                </a:hlinkClick>
              </a:rPr>
              <a:t> </a:t>
            </a:r>
            <a:r>
              <a:rPr lang="en-US" sz="1200" b="1" dirty="0">
                <a:solidFill>
                  <a:srgbClr val="D73F09"/>
                </a:solidFill>
                <a:latin typeface="Stratum2 Light" panose="020B0506030000020004" pitchFamily="34" charset="0"/>
                <a:hlinkClick r:id="rId4">
                  <a:extLst>
                    <a:ext uri="{A12FA001-AC4F-418D-AE19-62706E023703}">
                      <ahyp:hlinkClr xmlns:ahyp="http://schemas.microsoft.com/office/drawing/2018/hyperlinkcolor" val="tx"/>
                    </a:ext>
                  </a:extLst>
                </a:hlinkClick>
              </a:rPr>
              <a:t>Health: </a:t>
            </a:r>
            <a:r>
              <a:rPr lang="en-US" sz="1200" dirty="0">
                <a:latin typeface="Stratum2 Light" panose="020B0506030000020004" pitchFamily="34" charset="0"/>
              </a:rPr>
              <a:t>Offers a range of health care and medical services for the whole family, including OB/GYN, pediatrics, and mental/behavioral health. Corvallis’ main Emergency Room is located at the Good Samaritan Regional Medical Center. </a:t>
            </a:r>
          </a:p>
          <a:p>
            <a:r>
              <a:rPr lang="en-US" sz="1200" b="1" dirty="0">
                <a:solidFill>
                  <a:srgbClr val="D73F09"/>
                </a:solidFill>
                <a:latin typeface="Stratum2 Light" panose="020B0506030000020004" pitchFamily="34" charset="0"/>
              </a:rPr>
              <a:t>Website: </a:t>
            </a:r>
            <a:r>
              <a:rPr lang="en-US" sz="1200" dirty="0">
                <a:latin typeface="Stratum2 Light" panose="020B0506030000020004" pitchFamily="34" charset="0"/>
                <a:hlinkClick r:id="rId4"/>
              </a:rPr>
              <a:t>https://samhealth.org/</a:t>
            </a:r>
            <a:r>
              <a:rPr lang="en-US" sz="1200" dirty="0">
                <a:latin typeface="Stratum2 Light" panose="020B0506030000020004" pitchFamily="34" charset="0"/>
              </a:rPr>
              <a:t>         </a:t>
            </a:r>
            <a:r>
              <a:rPr lang="en-US" sz="1200" b="1" dirty="0">
                <a:solidFill>
                  <a:srgbClr val="D73F09"/>
                </a:solidFill>
                <a:latin typeface="Stratum2 Light" panose="020B0506030000020004" pitchFamily="34" charset="0"/>
              </a:rPr>
              <a:t>Contact:  </a:t>
            </a:r>
            <a:r>
              <a:rPr lang="en-US" sz="1200" b="1" dirty="0">
                <a:latin typeface="Stratum2 Light" panose="020B0506030000020004" pitchFamily="34" charset="0"/>
              </a:rPr>
              <a:t>1.</a:t>
            </a:r>
            <a:r>
              <a:rPr lang="en-US" sz="1200" dirty="0">
                <a:latin typeface="Stratum2 Light" panose="020B0506030000020004" pitchFamily="34" charset="0"/>
              </a:rPr>
              <a:t>800.863.5241</a:t>
            </a:r>
          </a:p>
          <a:p>
            <a:endParaRPr lang="en-US" sz="1200" b="1" dirty="0">
              <a:solidFill>
                <a:srgbClr val="D73F09"/>
              </a:solidFill>
              <a:latin typeface="Stratum2 Light" panose="020B0506030000020004" pitchFamily="34" charset="0"/>
            </a:endParaRPr>
          </a:p>
          <a:p>
            <a:r>
              <a:rPr lang="en-US" sz="1200" b="1" dirty="0">
                <a:solidFill>
                  <a:srgbClr val="D73F09"/>
                </a:solidFill>
                <a:latin typeface="Stratum2 Light" panose="020B0506030000020004" pitchFamily="34" charset="0"/>
                <a:hlinkClick r:id="rId5">
                  <a:extLst>
                    <a:ext uri="{A12FA001-AC4F-418D-AE19-62706E023703}">
                      <ahyp:hlinkClr xmlns:ahyp="http://schemas.microsoft.com/office/drawing/2018/hyperlinkcolor" val="tx"/>
                    </a:ext>
                  </a:extLst>
                </a:hlinkClick>
              </a:rPr>
              <a:t>Corvallis Clinic: </a:t>
            </a:r>
            <a:r>
              <a:rPr lang="en-US" sz="1200" dirty="0">
                <a:latin typeface="Stratum2 Light" panose="020B0506030000020004" pitchFamily="34" charset="0"/>
              </a:rPr>
              <a:t>Provides comprehensive health and medical services for the whole family., including mental health, pediatrics, obstetrics/gynecology, and more. Main location in Corvallis has a walk-in immediate care center.</a:t>
            </a:r>
          </a:p>
          <a:p>
            <a:r>
              <a:rPr lang="en-US" sz="1200" b="1" dirty="0">
                <a:solidFill>
                  <a:srgbClr val="D73F09"/>
                </a:solidFill>
                <a:latin typeface="Stratum2 Light" panose="020B0506030000020004" pitchFamily="34" charset="0"/>
              </a:rPr>
              <a:t>Website: </a:t>
            </a:r>
            <a:r>
              <a:rPr lang="en-US" sz="1200" dirty="0">
                <a:latin typeface="Stratum2 Light" panose="020B0506030000020004" pitchFamily="34" charset="0"/>
                <a:hlinkClick r:id="rId5"/>
              </a:rPr>
              <a:t>https://www.corvallisclinic.com/</a:t>
            </a:r>
            <a:r>
              <a:rPr lang="en-US" sz="1200" dirty="0">
                <a:latin typeface="Stratum2 Light" panose="020B0506030000020004" pitchFamily="34" charset="0"/>
              </a:rPr>
              <a:t>     </a:t>
            </a:r>
            <a:r>
              <a:rPr lang="en-US" sz="1200" b="1" dirty="0">
                <a:solidFill>
                  <a:srgbClr val="D73F09"/>
                </a:solidFill>
                <a:latin typeface="Stratum2 Light" panose="020B0506030000020004" pitchFamily="34" charset="0"/>
              </a:rPr>
              <a:t>Contact:</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541.754.1150</a:t>
            </a:r>
          </a:p>
          <a:p>
            <a:endParaRPr lang="en-US" sz="1200" dirty="0">
              <a:latin typeface="Stratum2 Light" panose="020B0506030000020004" pitchFamily="34" charset="0"/>
            </a:endParaRPr>
          </a:p>
        </p:txBody>
      </p:sp>
      <p:sp>
        <p:nvSpPr>
          <p:cNvPr id="5" name="TextBox 4">
            <a:extLst>
              <a:ext uri="{FF2B5EF4-FFF2-40B4-BE49-F238E27FC236}">
                <a16:creationId xmlns:a16="http://schemas.microsoft.com/office/drawing/2014/main" id="{D301A5BF-D70F-77D2-B225-E88F9A452A75}"/>
              </a:ext>
            </a:extLst>
          </p:cNvPr>
          <p:cNvSpPr txBox="1"/>
          <p:nvPr/>
        </p:nvSpPr>
        <p:spPr>
          <a:xfrm>
            <a:off x="2760088" y="237968"/>
            <a:ext cx="2481943" cy="369332"/>
          </a:xfrm>
          <a:prstGeom prst="rect">
            <a:avLst/>
          </a:prstGeom>
          <a:solidFill>
            <a:srgbClr val="B7A99A"/>
          </a:solidFill>
          <a:ln w="19050">
            <a:solidFill>
              <a:schemeClr val="tx1"/>
            </a:solidFill>
          </a:ln>
        </p:spPr>
        <p:txBody>
          <a:bodyPr wrap="square" rtlCol="0">
            <a:spAutoFit/>
          </a:bodyPr>
          <a:lstStyle/>
          <a:p>
            <a:r>
              <a:rPr lang="en-US">
                <a:latin typeface="Stratum2 Bold" panose="020B0506030000020004" pitchFamily="34" charset="0"/>
              </a:rPr>
              <a:t>Health Care </a:t>
            </a:r>
            <a:endParaRPr lang="en-US" dirty="0">
              <a:latin typeface="Stratum2 Bold" panose="020B0506030000020004" pitchFamily="34" charset="0"/>
            </a:endParaRPr>
          </a:p>
        </p:txBody>
      </p:sp>
      <p:pic>
        <p:nvPicPr>
          <p:cNvPr id="11" name="Picture 10" descr="A qr code with a black and white background&#10;&#10;AI-generated content may be incorrect.">
            <a:extLst>
              <a:ext uri="{FF2B5EF4-FFF2-40B4-BE49-F238E27FC236}">
                <a16:creationId xmlns:a16="http://schemas.microsoft.com/office/drawing/2014/main" id="{E3654B92-6AF7-531D-7A1C-DA448A100A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83310" y="3880444"/>
            <a:ext cx="1409700" cy="1409700"/>
          </a:xfrm>
          <a:prstGeom prst="rect">
            <a:avLst/>
          </a:prstGeom>
        </p:spPr>
      </p:pic>
      <p:pic>
        <p:nvPicPr>
          <p:cNvPr id="15" name="Picture 14" descr="A logo of a university&#10;&#10;AI-generated content may be incorrect.">
            <a:extLst>
              <a:ext uri="{FF2B5EF4-FFF2-40B4-BE49-F238E27FC236}">
                <a16:creationId xmlns:a16="http://schemas.microsoft.com/office/drawing/2014/main" id="{6C0DA693-A80E-4457-57F9-7D9CD39991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3107" y="5387294"/>
            <a:ext cx="1349903" cy="1421111"/>
          </a:xfrm>
          <a:prstGeom prst="rect">
            <a:avLst/>
          </a:prstGeom>
        </p:spPr>
      </p:pic>
      <p:sp>
        <p:nvSpPr>
          <p:cNvPr id="17" name="TextBox 16">
            <a:extLst>
              <a:ext uri="{FF2B5EF4-FFF2-40B4-BE49-F238E27FC236}">
                <a16:creationId xmlns:a16="http://schemas.microsoft.com/office/drawing/2014/main" id="{E8F89A2B-9AF2-AA36-43D2-2DB1AD6B907F}"/>
              </a:ext>
            </a:extLst>
          </p:cNvPr>
          <p:cNvSpPr txBox="1"/>
          <p:nvPr/>
        </p:nvSpPr>
        <p:spPr>
          <a:xfrm>
            <a:off x="9189027" y="41761"/>
            <a:ext cx="3148077" cy="392415"/>
          </a:xfrm>
          <a:prstGeom prst="rect">
            <a:avLst/>
          </a:prstGeom>
          <a:noFill/>
        </p:spPr>
        <p:txBody>
          <a:bodyPr wrap="square" rtlCol="0">
            <a:spAutoFit/>
          </a:bodyPr>
          <a:lstStyle/>
          <a:p>
            <a:r>
              <a:rPr lang="en-US" sz="1050" dirty="0">
                <a:solidFill>
                  <a:srgbClr val="D73F09"/>
                </a:solidFill>
                <a:latin typeface="Kievit Offc" panose="020B0504030101020102" pitchFamily="34" charset="0"/>
              </a:rPr>
              <a:t>Division of Student Affairs | Family Resource Center</a:t>
            </a:r>
          </a:p>
          <a:p>
            <a:pPr algn="ctr"/>
            <a:r>
              <a:rPr lang="en-US" sz="900" dirty="0">
                <a:latin typeface="Kievit Offc" panose="020B0504030101020102" pitchFamily="34" charset="0"/>
              </a:rPr>
              <a:t>familyresources.oregonstate.edu      541.737.4906</a:t>
            </a:r>
          </a:p>
        </p:txBody>
      </p:sp>
      <p:sp>
        <p:nvSpPr>
          <p:cNvPr id="19" name="TextBox 18">
            <a:extLst>
              <a:ext uri="{FF2B5EF4-FFF2-40B4-BE49-F238E27FC236}">
                <a16:creationId xmlns:a16="http://schemas.microsoft.com/office/drawing/2014/main" id="{261C922F-186E-2D00-4E80-B8C5B893DF48}"/>
              </a:ext>
            </a:extLst>
          </p:cNvPr>
          <p:cNvSpPr txBox="1"/>
          <p:nvPr/>
        </p:nvSpPr>
        <p:spPr>
          <a:xfrm>
            <a:off x="10390907" y="2952297"/>
            <a:ext cx="1502103" cy="830997"/>
          </a:xfrm>
          <a:prstGeom prst="rect">
            <a:avLst/>
          </a:prstGeom>
          <a:noFill/>
        </p:spPr>
        <p:txBody>
          <a:bodyPr wrap="square" rtlCol="0">
            <a:spAutoFit/>
          </a:bodyPr>
          <a:lstStyle/>
          <a:p>
            <a:pPr algn="ctr"/>
            <a:r>
              <a:rPr lang="en-US" sz="1200" dirty="0">
                <a:solidFill>
                  <a:srgbClr val="D73F09"/>
                </a:solidFill>
                <a:latin typeface="Stratum2 Regular" panose="020B0506030000020004" pitchFamily="34" charset="0"/>
              </a:rPr>
              <a:t>For more information and tips, use the link or QR below:</a:t>
            </a:r>
          </a:p>
          <a:p>
            <a:pPr algn="ctr"/>
            <a:r>
              <a:rPr lang="en-US" sz="1200" dirty="0">
                <a:latin typeface="Stratum2 Regular" panose="020B0506030000020004" pitchFamily="34" charset="0"/>
                <a:hlinkClick r:id="rId8"/>
              </a:rPr>
              <a:t>https://beav.es/xJ3</a:t>
            </a:r>
            <a:endParaRPr lang="en-US" sz="1200" dirty="0">
              <a:latin typeface="Stratum2 Regular" panose="020B0506030000020004" pitchFamily="34" charset="0"/>
            </a:endParaRPr>
          </a:p>
        </p:txBody>
      </p:sp>
      <p:sp>
        <p:nvSpPr>
          <p:cNvPr id="20" name="TextBox 19">
            <a:extLst>
              <a:ext uri="{FF2B5EF4-FFF2-40B4-BE49-F238E27FC236}">
                <a16:creationId xmlns:a16="http://schemas.microsoft.com/office/drawing/2014/main" id="{3AC653A6-3CF0-E7D6-DF57-666D6AA11E10}"/>
              </a:ext>
            </a:extLst>
          </p:cNvPr>
          <p:cNvSpPr txBox="1"/>
          <p:nvPr/>
        </p:nvSpPr>
        <p:spPr>
          <a:xfrm>
            <a:off x="342656" y="4059125"/>
            <a:ext cx="9857984" cy="2492990"/>
          </a:xfrm>
          <a:prstGeom prst="rect">
            <a:avLst/>
          </a:prstGeom>
          <a:noFill/>
          <a:ln w="25400">
            <a:solidFill>
              <a:srgbClr val="D73F09"/>
            </a:solidFill>
          </a:ln>
        </p:spPr>
        <p:txBody>
          <a:bodyPr wrap="square" rtlCol="0">
            <a:spAutoFit/>
          </a:bodyPr>
          <a:lstStyle/>
          <a:p>
            <a:endParaRPr lang="es-ES" sz="1200" b="1" dirty="0">
              <a:solidFill>
                <a:srgbClr val="D73F09"/>
              </a:solidFill>
              <a:latin typeface="Stratum2 Light" panose="020B0506030000020004" pitchFamily="34" charset="0"/>
            </a:endParaRPr>
          </a:p>
          <a:p>
            <a:r>
              <a:rPr lang="es-ES" sz="1200" b="1" dirty="0">
                <a:solidFill>
                  <a:srgbClr val="D73F09"/>
                </a:solidFill>
                <a:latin typeface="Stratum2 Light" panose="020B0506030000020004" pitchFamily="34" charset="0"/>
              </a:rPr>
              <a:t>Samaritan </a:t>
            </a:r>
            <a:r>
              <a:rPr lang="es-ES" sz="1200" b="1" dirty="0" err="1">
                <a:solidFill>
                  <a:srgbClr val="D73F09"/>
                </a:solidFill>
                <a:latin typeface="Stratum2 Light" panose="020B0506030000020004" pitchFamily="34" charset="0"/>
              </a:rPr>
              <a:t>Health</a:t>
            </a:r>
            <a:r>
              <a:rPr lang="es-ES" sz="1200" b="1" dirty="0">
                <a:solidFill>
                  <a:srgbClr val="D73F09"/>
                </a:solidFill>
                <a:latin typeface="Stratum2 Light" panose="020B0506030000020004" pitchFamily="34" charset="0"/>
              </a:rPr>
              <a:t>/Good Samaritan Regional Medical Center: </a:t>
            </a:r>
            <a:r>
              <a:rPr lang="es-ES" sz="1200" dirty="0" err="1">
                <a:latin typeface="Stratum2 Light" panose="020B0506030000020004" pitchFamily="34" charset="0"/>
              </a:rPr>
              <a:t>This</a:t>
            </a:r>
            <a:r>
              <a:rPr lang="es-ES" sz="1200" dirty="0">
                <a:latin typeface="Stratum2 Light" panose="020B0506030000020004" pitchFamily="34" charset="0"/>
              </a:rPr>
              <a:t> </a:t>
            </a:r>
            <a:r>
              <a:rPr lang="es-ES" sz="1200" dirty="0" err="1">
                <a:latin typeface="Stratum2 Light" panose="020B0506030000020004" pitchFamily="34" charset="0"/>
              </a:rPr>
              <a:t>is</a:t>
            </a:r>
            <a:r>
              <a:rPr lang="es-ES" sz="1200" dirty="0">
                <a:latin typeface="Stratum2 Light" panose="020B0506030000020004" pitchFamily="34" charset="0"/>
              </a:rPr>
              <a:t> the Corvallis </a:t>
            </a:r>
            <a:r>
              <a:rPr lang="es-ES" sz="1200" dirty="0" err="1">
                <a:latin typeface="Stratum2 Light" panose="020B0506030000020004" pitchFamily="34" charset="0"/>
              </a:rPr>
              <a:t>community’s</a:t>
            </a:r>
            <a:r>
              <a:rPr lang="es-ES" sz="1200" dirty="0">
                <a:latin typeface="Stratum2 Light" panose="020B0506030000020004" pitchFamily="34" charset="0"/>
              </a:rPr>
              <a:t> </a:t>
            </a:r>
            <a:r>
              <a:rPr lang="es-ES" sz="1200" dirty="0" err="1">
                <a:latin typeface="Stratum2 Light" panose="020B0506030000020004" pitchFamily="34" charset="0"/>
              </a:rPr>
              <a:t>largest</a:t>
            </a:r>
            <a:r>
              <a:rPr lang="es-ES" sz="1200" dirty="0">
                <a:latin typeface="Stratum2 Light" panose="020B0506030000020004" pitchFamily="34" charset="0"/>
              </a:rPr>
              <a:t> </a:t>
            </a:r>
            <a:r>
              <a:rPr lang="es-ES" sz="1200" dirty="0" err="1">
                <a:latin typeface="Stratum2 Light" panose="020B0506030000020004" pitchFamily="34" charset="0"/>
              </a:rPr>
              <a:t>health</a:t>
            </a:r>
            <a:r>
              <a:rPr lang="es-ES" sz="1200" dirty="0">
                <a:latin typeface="Stratum2 Light" panose="020B0506030000020004" pitchFamily="34" charset="0"/>
              </a:rPr>
              <a:t> care </a:t>
            </a:r>
            <a:r>
              <a:rPr lang="es-ES" sz="1200" dirty="0" err="1">
                <a:latin typeface="Stratum2 Light" panose="020B0506030000020004" pitchFamily="34" charset="0"/>
              </a:rPr>
              <a:t>facility</a:t>
            </a:r>
            <a:r>
              <a:rPr lang="es-ES" sz="1200" dirty="0">
                <a:latin typeface="Stratum2 Light" panose="020B0506030000020004" pitchFamily="34" charset="0"/>
              </a:rPr>
              <a:t>, </a:t>
            </a:r>
            <a:r>
              <a:rPr lang="es-ES" sz="1200" dirty="0" err="1">
                <a:latin typeface="Stratum2 Light" panose="020B0506030000020004" pitchFamily="34" charset="0"/>
              </a:rPr>
              <a:t>including</a:t>
            </a:r>
            <a:r>
              <a:rPr lang="es-ES" sz="1200" dirty="0">
                <a:latin typeface="Stratum2 Light" panose="020B0506030000020004" pitchFamily="34" charset="0"/>
              </a:rPr>
              <a:t> </a:t>
            </a:r>
            <a:r>
              <a:rPr lang="es-ES" sz="1200" dirty="0" err="1">
                <a:latin typeface="Stratum2 Light" panose="020B0506030000020004" pitchFamily="34" charset="0"/>
              </a:rPr>
              <a:t>surgical</a:t>
            </a:r>
            <a:r>
              <a:rPr lang="es-ES" sz="1200" dirty="0">
                <a:latin typeface="Stratum2 Light" panose="020B0506030000020004" pitchFamily="34" charset="0"/>
              </a:rPr>
              <a:t> center, </a:t>
            </a:r>
            <a:r>
              <a:rPr lang="es-ES" sz="1200" dirty="0" err="1">
                <a:latin typeface="Stratum2 Light" panose="020B0506030000020004" pitchFamily="34" charset="0"/>
              </a:rPr>
              <a:t>pediatrics</a:t>
            </a:r>
            <a:r>
              <a:rPr lang="es-ES" sz="1200" dirty="0">
                <a:latin typeface="Stratum2 Light" panose="020B0506030000020004" pitchFamily="34" charset="0"/>
              </a:rPr>
              <a:t>, </a:t>
            </a:r>
            <a:r>
              <a:rPr lang="es-ES" sz="1200" dirty="0" err="1">
                <a:latin typeface="Stratum2 Light" panose="020B0506030000020004" pitchFamily="34" charset="0"/>
              </a:rPr>
              <a:t>cancer</a:t>
            </a:r>
            <a:r>
              <a:rPr lang="es-ES" sz="1200" dirty="0">
                <a:latin typeface="Stratum2 Light" panose="020B0506030000020004" pitchFamily="34" charset="0"/>
              </a:rPr>
              <a:t> center, and </a:t>
            </a:r>
            <a:r>
              <a:rPr lang="es-ES" sz="1200" dirty="0" err="1">
                <a:latin typeface="Stratum2 Light" panose="020B0506030000020004" pitchFamily="34" charset="0"/>
              </a:rPr>
              <a:t>an</a:t>
            </a:r>
            <a:r>
              <a:rPr lang="es-ES" sz="1200" dirty="0">
                <a:latin typeface="Stratum2 Light" panose="020B0506030000020004" pitchFamily="34" charset="0"/>
              </a:rPr>
              <a:t> </a:t>
            </a:r>
            <a:r>
              <a:rPr lang="es-ES" sz="1200" dirty="0" err="1">
                <a:latin typeface="Stratum2 Light" panose="020B0506030000020004" pitchFamily="34" charset="0"/>
              </a:rPr>
              <a:t>emergency</a:t>
            </a:r>
            <a:r>
              <a:rPr lang="es-ES" sz="1200" dirty="0">
                <a:latin typeface="Stratum2 Light" panose="020B0506030000020004" pitchFamily="34" charset="0"/>
              </a:rPr>
              <a:t> </a:t>
            </a:r>
            <a:r>
              <a:rPr lang="es-ES" sz="1200" dirty="0" err="1">
                <a:latin typeface="Stratum2 Light" panose="020B0506030000020004" pitchFamily="34" charset="0"/>
              </a:rPr>
              <a:t>department</a:t>
            </a:r>
            <a:r>
              <a:rPr lang="es-ES" sz="1200" dirty="0">
                <a:latin typeface="Stratum2 Light" panose="020B0506030000020004" pitchFamily="34" charset="0"/>
              </a:rPr>
              <a:t>.</a:t>
            </a:r>
          </a:p>
          <a:p>
            <a:r>
              <a:rPr lang="es-ES" sz="1200" b="1" dirty="0" err="1">
                <a:solidFill>
                  <a:srgbClr val="D73F09"/>
                </a:solidFill>
                <a:latin typeface="Stratum2 Light" panose="020B0506030000020004" pitchFamily="34" charset="0"/>
              </a:rPr>
              <a:t>Website</a:t>
            </a:r>
            <a:r>
              <a:rPr lang="es-ES" sz="1200" b="1" dirty="0">
                <a:solidFill>
                  <a:srgbClr val="D73F09"/>
                </a:solidFill>
                <a:latin typeface="Stratum2 Light" panose="020B0506030000020004" pitchFamily="34" charset="0"/>
              </a:rPr>
              <a:t>: </a:t>
            </a:r>
            <a:r>
              <a:rPr lang="es-ES" sz="1200" dirty="0">
                <a:latin typeface="Stratum2 Light" panose="020B0506030000020004" pitchFamily="34" charset="0"/>
                <a:hlinkClick r:id="rId4"/>
              </a:rPr>
              <a:t>https://samhealth.org/</a:t>
            </a:r>
            <a:endParaRPr lang="es-ES" sz="1200" dirty="0">
              <a:latin typeface="Stratum2 Light" panose="020B0506030000020004" pitchFamily="34" charset="0"/>
            </a:endParaRPr>
          </a:p>
          <a:p>
            <a:r>
              <a:rPr lang="es-ES" sz="1200" b="1" dirty="0" err="1">
                <a:solidFill>
                  <a:srgbClr val="D73F09"/>
                </a:solidFill>
                <a:latin typeface="Stratum2 Light" panose="020B0506030000020004" pitchFamily="34" charset="0"/>
              </a:rPr>
              <a:t>Contact</a:t>
            </a:r>
            <a:r>
              <a:rPr lang="es-ES" sz="1200" b="1" dirty="0">
                <a:solidFill>
                  <a:srgbClr val="D73F09"/>
                </a:solidFill>
                <a:latin typeface="Stratum2 Light" panose="020B0506030000020004" pitchFamily="34" charset="0"/>
              </a:rPr>
              <a:t>: </a:t>
            </a:r>
            <a:r>
              <a:rPr lang="es-ES" sz="1200" dirty="0">
                <a:latin typeface="Stratum2 Light" panose="020B0506030000020004" pitchFamily="34" charset="0"/>
              </a:rPr>
              <a:t>1-800-863-5241</a:t>
            </a:r>
          </a:p>
          <a:p>
            <a:endParaRPr lang="es-ES" sz="1200" dirty="0">
              <a:latin typeface="Stratum2 Light" panose="020B0506030000020004" pitchFamily="34" charset="0"/>
            </a:endParaRPr>
          </a:p>
          <a:p>
            <a:r>
              <a:rPr lang="es-ES" sz="1200" b="1" dirty="0" err="1">
                <a:solidFill>
                  <a:srgbClr val="D73F09"/>
                </a:solidFill>
                <a:latin typeface="Stratum2 Light" panose="020B0506030000020004" pitchFamily="34" charset="0"/>
              </a:rPr>
              <a:t>Urgent</a:t>
            </a:r>
            <a:r>
              <a:rPr lang="es-ES" sz="1200" b="1" dirty="0">
                <a:solidFill>
                  <a:srgbClr val="D73F09"/>
                </a:solidFill>
                <a:latin typeface="Stratum2 Light" panose="020B0506030000020004" pitchFamily="34" charset="0"/>
              </a:rPr>
              <a:t> Care: </a:t>
            </a:r>
            <a:r>
              <a:rPr lang="es-ES" sz="1200" b="1" dirty="0">
                <a:solidFill>
                  <a:srgbClr val="D73F09"/>
                </a:solidFill>
                <a:latin typeface="Stratum2 Light" panose="020B0506030000020004" pitchFamily="34" charset="0"/>
                <a:hlinkClick r:id="rId9">
                  <a:extLst>
                    <a:ext uri="{A12FA001-AC4F-418D-AE19-62706E023703}">
                      <ahyp:hlinkClr xmlns:ahyp="http://schemas.microsoft.com/office/drawing/2018/hyperlinkcolor" val="tx"/>
                    </a:ext>
                  </a:extLst>
                </a:hlinkClick>
              </a:rPr>
              <a:t>Samaritan </a:t>
            </a:r>
            <a:r>
              <a:rPr lang="es-ES" sz="1200" b="1" dirty="0" err="1">
                <a:solidFill>
                  <a:srgbClr val="D73F09"/>
                </a:solidFill>
                <a:latin typeface="Stratum2 Light" panose="020B0506030000020004" pitchFamily="34" charset="0"/>
                <a:hlinkClick r:id="rId9">
                  <a:extLst>
                    <a:ext uri="{A12FA001-AC4F-418D-AE19-62706E023703}">
                      <ahyp:hlinkClr xmlns:ahyp="http://schemas.microsoft.com/office/drawing/2018/hyperlinkcolor" val="tx"/>
                    </a:ext>
                  </a:extLst>
                </a:hlinkClick>
              </a:rPr>
              <a:t>Health</a:t>
            </a:r>
            <a:r>
              <a:rPr lang="es-ES" sz="1200" b="1" dirty="0">
                <a:solidFill>
                  <a:srgbClr val="D73F09"/>
                </a:solidFill>
                <a:latin typeface="Stratum2 Light" panose="020B0506030000020004" pitchFamily="34" charset="0"/>
                <a:hlinkClick r:id="rId9">
                  <a:extLst>
                    <a:ext uri="{A12FA001-AC4F-418D-AE19-62706E023703}">
                      <ahyp:hlinkClr xmlns:ahyp="http://schemas.microsoft.com/office/drawing/2018/hyperlinkcolor" val="tx"/>
                    </a:ext>
                  </a:extLst>
                </a:hlinkClick>
              </a:rPr>
              <a:t> </a:t>
            </a:r>
            <a:r>
              <a:rPr lang="es-ES" sz="1200" dirty="0">
                <a:latin typeface="Stratum2 Light" panose="020B0506030000020004" pitchFamily="34" charset="0"/>
              </a:rPr>
              <a:t>and the </a:t>
            </a:r>
            <a:r>
              <a:rPr lang="es-ES" sz="1200" b="1" dirty="0">
                <a:solidFill>
                  <a:srgbClr val="D73F09"/>
                </a:solidFill>
                <a:latin typeface="Stratum2 Light" panose="020B0506030000020004" pitchFamily="34" charset="0"/>
                <a:hlinkClick r:id="rId10">
                  <a:extLst>
                    <a:ext uri="{A12FA001-AC4F-418D-AE19-62706E023703}">
                      <ahyp:hlinkClr xmlns:ahyp="http://schemas.microsoft.com/office/drawing/2018/hyperlinkcolor" val="tx"/>
                    </a:ext>
                  </a:extLst>
                </a:hlinkClick>
              </a:rPr>
              <a:t>Corvallis </a:t>
            </a:r>
            <a:r>
              <a:rPr lang="es-ES" sz="1200" b="1" dirty="0" err="1">
                <a:solidFill>
                  <a:srgbClr val="D73F09"/>
                </a:solidFill>
                <a:latin typeface="Stratum2 Light" panose="020B0506030000020004" pitchFamily="34" charset="0"/>
                <a:hlinkClick r:id="rId10">
                  <a:extLst>
                    <a:ext uri="{A12FA001-AC4F-418D-AE19-62706E023703}">
                      <ahyp:hlinkClr xmlns:ahyp="http://schemas.microsoft.com/office/drawing/2018/hyperlinkcolor" val="tx"/>
                    </a:ext>
                  </a:extLst>
                </a:hlinkClick>
              </a:rPr>
              <a:t>Clinic</a:t>
            </a:r>
            <a:r>
              <a:rPr lang="es-ES" sz="1200" dirty="0">
                <a:latin typeface="Stratum2 Light" panose="020B0506030000020004" pitchFamily="34" charset="0"/>
              </a:rPr>
              <a:t> </a:t>
            </a:r>
            <a:r>
              <a:rPr lang="es-ES" sz="1200" dirty="0" err="1">
                <a:latin typeface="Stratum2 Light" panose="020B0506030000020004" pitchFamily="34" charset="0"/>
              </a:rPr>
              <a:t>both</a:t>
            </a:r>
            <a:r>
              <a:rPr lang="es-ES" sz="1200" dirty="0">
                <a:latin typeface="Stratum2 Light" panose="020B0506030000020004" pitchFamily="34" charset="0"/>
              </a:rPr>
              <a:t> </a:t>
            </a:r>
            <a:r>
              <a:rPr lang="es-ES" sz="1200" dirty="0" err="1">
                <a:latin typeface="Stratum2 Light" panose="020B0506030000020004" pitchFamily="34" charset="0"/>
              </a:rPr>
              <a:t>offer</a:t>
            </a:r>
            <a:r>
              <a:rPr lang="es-ES" sz="1200" dirty="0">
                <a:latin typeface="Stratum2 Light" panose="020B0506030000020004" pitchFamily="34" charset="0"/>
              </a:rPr>
              <a:t> </a:t>
            </a:r>
            <a:r>
              <a:rPr lang="es-ES" sz="1200" dirty="0" err="1">
                <a:latin typeface="Stratum2 Light" panose="020B0506030000020004" pitchFamily="34" charset="0"/>
              </a:rPr>
              <a:t>urgent</a:t>
            </a:r>
            <a:r>
              <a:rPr lang="es-ES" sz="1200" dirty="0">
                <a:latin typeface="Stratum2 Light" panose="020B0506030000020004" pitchFamily="34" charset="0"/>
              </a:rPr>
              <a:t> care </a:t>
            </a:r>
            <a:r>
              <a:rPr lang="es-ES" sz="1200" dirty="0" err="1">
                <a:latin typeface="Stratum2 Light" panose="020B0506030000020004" pitchFamily="34" charset="0"/>
              </a:rPr>
              <a:t>clinics</a:t>
            </a:r>
            <a:r>
              <a:rPr lang="es-ES" sz="1200" dirty="0">
                <a:latin typeface="Stratum2 Light" panose="020B0506030000020004" pitchFamily="34" charset="0"/>
              </a:rPr>
              <a:t>. </a:t>
            </a:r>
          </a:p>
          <a:p>
            <a:r>
              <a:rPr lang="es-ES" sz="1200" b="1" dirty="0" err="1">
                <a:latin typeface="Stratum2 Light" panose="020B0506030000020004" pitchFamily="34" charset="0"/>
              </a:rPr>
              <a:t>Call</a:t>
            </a:r>
            <a:r>
              <a:rPr lang="es-ES" sz="1200" b="1" dirty="0">
                <a:latin typeface="Stratum2 Light" panose="020B0506030000020004" pitchFamily="34" charset="0"/>
              </a:rPr>
              <a:t> 9-1-1 </a:t>
            </a:r>
            <a:r>
              <a:rPr lang="es-ES" sz="1200" b="1" dirty="0" err="1">
                <a:latin typeface="Stratum2 Light" panose="020B0506030000020004" pitchFamily="34" charset="0"/>
              </a:rPr>
              <a:t>for</a:t>
            </a:r>
            <a:r>
              <a:rPr lang="es-ES" sz="1200" b="1" dirty="0">
                <a:latin typeface="Stratum2 Light" panose="020B0506030000020004" pitchFamily="34" charset="0"/>
              </a:rPr>
              <a:t> </a:t>
            </a:r>
            <a:r>
              <a:rPr lang="es-ES" sz="1200" b="1" dirty="0" err="1">
                <a:latin typeface="Stratum2 Light" panose="020B0506030000020004" pitchFamily="34" charset="0"/>
              </a:rPr>
              <a:t>all</a:t>
            </a:r>
            <a:r>
              <a:rPr lang="es-ES" sz="1200" b="1" dirty="0">
                <a:latin typeface="Stratum2 Light" panose="020B0506030000020004" pitchFamily="34" charset="0"/>
              </a:rPr>
              <a:t> </a:t>
            </a:r>
            <a:r>
              <a:rPr lang="es-ES" sz="1200" b="1" dirty="0" err="1">
                <a:latin typeface="Stratum2 Light" panose="020B0506030000020004" pitchFamily="34" charset="0"/>
              </a:rPr>
              <a:t>major</a:t>
            </a:r>
            <a:r>
              <a:rPr lang="es-ES" sz="1200" b="1" dirty="0">
                <a:latin typeface="Stratum2 Light" panose="020B0506030000020004" pitchFamily="34" charset="0"/>
              </a:rPr>
              <a:t> </a:t>
            </a:r>
            <a:r>
              <a:rPr lang="es-ES" sz="1200" b="1" dirty="0" err="1">
                <a:latin typeface="Stratum2 Light" panose="020B0506030000020004" pitchFamily="34" charset="0"/>
              </a:rPr>
              <a:t>health</a:t>
            </a:r>
            <a:r>
              <a:rPr lang="es-ES" sz="1200" b="1" dirty="0">
                <a:latin typeface="Stratum2 Light" panose="020B0506030000020004" pitchFamily="34" charset="0"/>
              </a:rPr>
              <a:t> </a:t>
            </a:r>
            <a:r>
              <a:rPr lang="es-ES" sz="1200" b="1" dirty="0" err="1">
                <a:latin typeface="Stratum2 Light" panose="020B0506030000020004" pitchFamily="34" charset="0"/>
              </a:rPr>
              <a:t>emergencies</a:t>
            </a:r>
            <a:r>
              <a:rPr lang="es-ES" sz="1200" b="1" dirty="0">
                <a:latin typeface="Stratum2 Light" panose="020B0506030000020004" pitchFamily="34" charset="0"/>
              </a:rPr>
              <a:t>. </a:t>
            </a:r>
            <a:r>
              <a:rPr lang="es-ES" sz="1200" dirty="0">
                <a:latin typeface="Stratum2 Light" panose="020B0506030000020004" pitchFamily="34" charset="0"/>
              </a:rPr>
              <a:t>Corvallis’ </a:t>
            </a:r>
            <a:r>
              <a:rPr lang="es-ES" sz="1200" dirty="0" err="1">
                <a:latin typeface="Stratum2 Light" panose="020B0506030000020004" pitchFamily="34" charset="0"/>
              </a:rPr>
              <a:t>main</a:t>
            </a:r>
            <a:r>
              <a:rPr lang="es-ES" sz="1200" dirty="0">
                <a:latin typeface="Stratum2 Light" panose="020B0506030000020004" pitchFamily="34" charset="0"/>
              </a:rPr>
              <a:t> </a:t>
            </a:r>
            <a:r>
              <a:rPr lang="es-ES" sz="1200" dirty="0" err="1">
                <a:latin typeface="Stratum2 Light" panose="020B0506030000020004" pitchFamily="34" charset="0"/>
              </a:rPr>
              <a:t>Emergency</a:t>
            </a:r>
            <a:r>
              <a:rPr lang="es-ES" sz="1200" dirty="0">
                <a:latin typeface="Stratum2 Light" panose="020B0506030000020004" pitchFamily="34" charset="0"/>
              </a:rPr>
              <a:t> Center </a:t>
            </a:r>
            <a:r>
              <a:rPr lang="es-ES" sz="1200" dirty="0" err="1">
                <a:latin typeface="Stratum2 Light" panose="020B0506030000020004" pitchFamily="34" charset="0"/>
              </a:rPr>
              <a:t>is</a:t>
            </a:r>
            <a:r>
              <a:rPr lang="es-ES" sz="1200" dirty="0">
                <a:latin typeface="Stratum2 Light" panose="020B0506030000020004" pitchFamily="34" charset="0"/>
              </a:rPr>
              <a:t> </a:t>
            </a:r>
            <a:r>
              <a:rPr lang="es-ES" sz="1200" dirty="0" err="1">
                <a:latin typeface="Stratum2 Light" panose="020B0506030000020004" pitchFamily="34" charset="0"/>
              </a:rPr>
              <a:t>located</a:t>
            </a:r>
            <a:r>
              <a:rPr lang="es-ES" sz="1200" dirty="0">
                <a:latin typeface="Stratum2 Light" panose="020B0506030000020004" pitchFamily="34" charset="0"/>
              </a:rPr>
              <a:t> at Good Samaritan Regional Medical Center. Open 24 </a:t>
            </a:r>
            <a:r>
              <a:rPr lang="es-ES" sz="1200" dirty="0" err="1">
                <a:latin typeface="Stratum2 Light" panose="020B0506030000020004" pitchFamily="34" charset="0"/>
              </a:rPr>
              <a:t>hours</a:t>
            </a:r>
            <a:r>
              <a:rPr lang="es-ES" sz="1200" dirty="0">
                <a:latin typeface="Stratum2 Light" panose="020B0506030000020004" pitchFamily="34" charset="0"/>
              </a:rPr>
              <a:t>.</a:t>
            </a:r>
          </a:p>
          <a:p>
            <a:endParaRPr lang="es-ES" sz="1200" dirty="0">
              <a:latin typeface="Stratum2 Light" panose="020B0506030000020004" pitchFamily="34" charset="0"/>
            </a:endParaRPr>
          </a:p>
          <a:p>
            <a:r>
              <a:rPr lang="es-ES" sz="1200" b="1" dirty="0">
                <a:solidFill>
                  <a:srgbClr val="D73F09"/>
                </a:solidFill>
                <a:latin typeface="Stratum2 Light" panose="020B0506030000020004" pitchFamily="34" charset="0"/>
                <a:hlinkClick r:id="rId11">
                  <a:extLst>
                    <a:ext uri="{A12FA001-AC4F-418D-AE19-62706E023703}">
                      <ahyp:hlinkClr xmlns:ahyp="http://schemas.microsoft.com/office/drawing/2018/hyperlinkcolor" val="tx"/>
                    </a:ext>
                  </a:extLst>
                </a:hlinkClick>
              </a:rPr>
              <a:t>Community </a:t>
            </a:r>
            <a:r>
              <a:rPr lang="es-ES" sz="1200" b="1" dirty="0" err="1">
                <a:solidFill>
                  <a:srgbClr val="D73F09"/>
                </a:solidFill>
                <a:latin typeface="Stratum2 Light" panose="020B0506030000020004" pitchFamily="34" charset="0"/>
                <a:hlinkClick r:id="rId11">
                  <a:extLst>
                    <a:ext uri="{A12FA001-AC4F-418D-AE19-62706E023703}">
                      <ahyp:hlinkClr xmlns:ahyp="http://schemas.microsoft.com/office/drawing/2018/hyperlinkcolor" val="tx"/>
                    </a:ext>
                  </a:extLst>
                </a:hlinkClick>
              </a:rPr>
              <a:t>Doula</a:t>
            </a:r>
            <a:r>
              <a:rPr lang="es-ES" sz="1200" b="1" dirty="0">
                <a:solidFill>
                  <a:srgbClr val="D73F09"/>
                </a:solidFill>
                <a:latin typeface="Stratum2 Light" panose="020B0506030000020004" pitchFamily="34" charset="0"/>
                <a:hlinkClick r:id="rId11">
                  <a:extLst>
                    <a:ext uri="{A12FA001-AC4F-418D-AE19-62706E023703}">
                      <ahyp:hlinkClr xmlns:ahyp="http://schemas.microsoft.com/office/drawing/2018/hyperlinkcolor" val="tx"/>
                    </a:ext>
                  </a:extLst>
                </a:hlinkClick>
              </a:rPr>
              <a:t> </a:t>
            </a:r>
            <a:r>
              <a:rPr lang="es-ES" sz="1200" b="1" dirty="0" err="1">
                <a:solidFill>
                  <a:srgbClr val="D73F09"/>
                </a:solidFill>
                <a:latin typeface="Stratum2 Light" panose="020B0506030000020004" pitchFamily="34" charset="0"/>
                <a:hlinkClick r:id="rId11">
                  <a:extLst>
                    <a:ext uri="{A12FA001-AC4F-418D-AE19-62706E023703}">
                      <ahyp:hlinkClr xmlns:ahyp="http://schemas.microsoft.com/office/drawing/2018/hyperlinkcolor" val="tx"/>
                    </a:ext>
                  </a:extLst>
                </a:hlinkClick>
              </a:rPr>
              <a:t>Program</a:t>
            </a:r>
            <a:r>
              <a:rPr lang="es-ES" sz="1200" dirty="0">
                <a:latin typeface="Stratum2 Light" panose="020B0506030000020004" pitchFamily="34" charset="0"/>
              </a:rPr>
              <a:t>: </a:t>
            </a:r>
            <a:r>
              <a:rPr lang="es-ES" sz="1200" dirty="0" err="1">
                <a:latin typeface="Stratum2 Light" panose="020B0506030000020004" pitchFamily="34" charset="0"/>
              </a:rPr>
              <a:t>Provides</a:t>
            </a:r>
            <a:r>
              <a:rPr lang="es-ES" sz="1200" dirty="0">
                <a:latin typeface="Stratum2 Light" panose="020B0506030000020004" pitchFamily="34" charset="0"/>
              </a:rPr>
              <a:t> </a:t>
            </a:r>
            <a:r>
              <a:rPr lang="es-ES" sz="1200" dirty="0" err="1">
                <a:latin typeface="Stratum2 Light" panose="020B0506030000020004" pitchFamily="34" charset="0"/>
              </a:rPr>
              <a:t>culturally-matched</a:t>
            </a:r>
            <a:r>
              <a:rPr lang="es-ES" sz="1200" dirty="0">
                <a:latin typeface="Stratum2 Light" panose="020B0506030000020004" pitchFamily="34" charset="0"/>
              </a:rPr>
              <a:t> </a:t>
            </a:r>
            <a:r>
              <a:rPr lang="es-ES" sz="1200" dirty="0" err="1">
                <a:latin typeface="Stratum2 Light" panose="020B0506030000020004" pitchFamily="34" charset="0"/>
              </a:rPr>
              <a:t>pre-natal</a:t>
            </a:r>
            <a:r>
              <a:rPr lang="es-ES" sz="1200" dirty="0">
                <a:latin typeface="Stratum2 Light" panose="020B0506030000020004" pitchFamily="34" charset="0"/>
              </a:rPr>
              <a:t> and </a:t>
            </a:r>
            <a:r>
              <a:rPr lang="es-ES" sz="1200" dirty="0" err="1">
                <a:latin typeface="Stratum2 Light" panose="020B0506030000020004" pitchFamily="34" charset="0"/>
              </a:rPr>
              <a:t>birthing</a:t>
            </a:r>
            <a:r>
              <a:rPr lang="es-ES" sz="1200" dirty="0">
                <a:latin typeface="Stratum2 Light" panose="020B0506030000020004" pitchFamily="34" charset="0"/>
              </a:rPr>
              <a:t> </a:t>
            </a:r>
            <a:r>
              <a:rPr lang="es-ES" sz="1200" dirty="0" err="1">
                <a:latin typeface="Stratum2 Light" panose="020B0506030000020004" pitchFamily="34" charset="0"/>
              </a:rPr>
              <a:t>support</a:t>
            </a:r>
            <a:r>
              <a:rPr lang="es-ES" sz="1200" dirty="0">
                <a:latin typeface="Stratum2 Light" panose="020B0506030000020004" pitchFamily="34" charset="0"/>
              </a:rPr>
              <a:t> </a:t>
            </a:r>
            <a:r>
              <a:rPr lang="es-ES" sz="1200" dirty="0" err="1">
                <a:latin typeface="Stratum2 Light" panose="020B0506030000020004" pitchFamily="34" charset="0"/>
              </a:rPr>
              <a:t>for</a:t>
            </a:r>
            <a:r>
              <a:rPr lang="es-ES" sz="1200" dirty="0">
                <a:latin typeface="Stratum2 Light" panose="020B0506030000020004" pitchFamily="34" charset="0"/>
              </a:rPr>
              <a:t> </a:t>
            </a:r>
            <a:r>
              <a:rPr lang="es-ES" sz="1200" dirty="0" err="1">
                <a:latin typeface="Stratum2 Light" panose="020B0506030000020004" pitchFamily="34" charset="0"/>
              </a:rPr>
              <a:t>expecting</a:t>
            </a:r>
            <a:r>
              <a:rPr lang="es-ES" sz="1200" dirty="0">
                <a:latin typeface="Stratum2 Light" panose="020B0506030000020004" pitchFamily="34" charset="0"/>
              </a:rPr>
              <a:t> </a:t>
            </a:r>
            <a:r>
              <a:rPr lang="es-ES" sz="1200" dirty="0" err="1">
                <a:latin typeface="Stratum2 Light" panose="020B0506030000020004" pitchFamily="34" charset="0"/>
              </a:rPr>
              <a:t>mothers</a:t>
            </a:r>
            <a:r>
              <a:rPr lang="es-ES" sz="1200" dirty="0">
                <a:latin typeface="Stratum2 Light" panose="020B0506030000020004" pitchFamily="34" charset="0"/>
              </a:rPr>
              <a:t> and </a:t>
            </a:r>
            <a:r>
              <a:rPr lang="es-ES" sz="1200" dirty="0" err="1">
                <a:latin typeface="Stratum2 Light" panose="020B0506030000020004" pitchFamily="34" charset="0"/>
              </a:rPr>
              <a:t>babies</a:t>
            </a:r>
            <a:r>
              <a:rPr lang="es-ES" sz="1200" dirty="0">
                <a:latin typeface="Stratum2 Light" panose="020B0506030000020004" pitchFamily="34" charset="0"/>
              </a:rPr>
              <a:t>. </a:t>
            </a:r>
            <a:r>
              <a:rPr lang="es-ES" sz="1200" dirty="0" err="1">
                <a:latin typeface="Stratum2 Light" panose="020B0506030000020004" pitchFamily="34" charset="0"/>
              </a:rPr>
              <a:t>Accepts</a:t>
            </a:r>
            <a:r>
              <a:rPr lang="es-ES" sz="1200" dirty="0">
                <a:latin typeface="Stratum2 Light" panose="020B0506030000020004" pitchFamily="34" charset="0"/>
              </a:rPr>
              <a:t> </a:t>
            </a:r>
            <a:r>
              <a:rPr lang="es-ES" sz="1200" dirty="0" err="1">
                <a:latin typeface="Stratum2 Light" panose="020B0506030000020004" pitchFamily="34" charset="0"/>
              </a:rPr>
              <a:t>Pacific</a:t>
            </a:r>
            <a:r>
              <a:rPr lang="es-ES" sz="1200" dirty="0">
                <a:latin typeface="Stratum2 Light" panose="020B0506030000020004" pitchFamily="34" charset="0"/>
              </a:rPr>
              <a:t> </a:t>
            </a:r>
            <a:r>
              <a:rPr lang="es-ES" sz="1200" dirty="0" err="1">
                <a:latin typeface="Stratum2 Light" panose="020B0506030000020004" pitchFamily="34" charset="0"/>
              </a:rPr>
              <a:t>Source</a:t>
            </a:r>
            <a:r>
              <a:rPr lang="es-ES" sz="1200" dirty="0">
                <a:latin typeface="Stratum2 Light" panose="020B0506030000020004" pitchFamily="34" charset="0"/>
              </a:rPr>
              <a:t>, OHP, and </a:t>
            </a:r>
            <a:r>
              <a:rPr lang="es-ES" sz="1200" dirty="0" err="1">
                <a:latin typeface="Stratum2 Light" panose="020B0506030000020004" pitchFamily="34" charset="0"/>
              </a:rPr>
              <a:t>other</a:t>
            </a:r>
            <a:r>
              <a:rPr lang="es-ES" sz="1200" dirty="0">
                <a:latin typeface="Stratum2 Light" panose="020B0506030000020004" pitchFamily="34" charset="0"/>
              </a:rPr>
              <a:t> </a:t>
            </a:r>
            <a:r>
              <a:rPr lang="es-ES" sz="1200" dirty="0" err="1">
                <a:latin typeface="Stratum2 Light" panose="020B0506030000020004" pitchFamily="34" charset="0"/>
              </a:rPr>
              <a:t>health</a:t>
            </a:r>
            <a:r>
              <a:rPr lang="es-ES" sz="1200" dirty="0">
                <a:latin typeface="Stratum2 Light" panose="020B0506030000020004" pitchFamily="34" charset="0"/>
              </a:rPr>
              <a:t> </a:t>
            </a:r>
            <a:r>
              <a:rPr lang="es-ES" sz="1200" dirty="0" err="1">
                <a:latin typeface="Stratum2 Light" panose="020B0506030000020004" pitchFamily="34" charset="0"/>
              </a:rPr>
              <a:t>insurance</a:t>
            </a:r>
            <a:r>
              <a:rPr lang="es-ES" sz="1200" dirty="0">
                <a:latin typeface="Stratum2 Light" panose="020B0506030000020004" pitchFamily="34" charset="0"/>
              </a:rPr>
              <a:t> </a:t>
            </a:r>
            <a:r>
              <a:rPr lang="es-ES" sz="1200" dirty="0" err="1">
                <a:latin typeface="Stratum2 Light" panose="020B0506030000020004" pitchFamily="34" charset="0"/>
              </a:rPr>
              <a:t>plans</a:t>
            </a:r>
            <a:r>
              <a:rPr lang="es-ES" sz="1200" dirty="0">
                <a:latin typeface="Stratum2 Light" panose="020B0506030000020004" pitchFamily="34" charset="0"/>
              </a:rPr>
              <a:t>. </a:t>
            </a:r>
            <a:r>
              <a:rPr lang="es-ES" sz="1200" dirty="0" err="1">
                <a:latin typeface="Stratum2 Light" panose="020B0506030000020004" pitchFamily="34" charset="0"/>
              </a:rPr>
              <a:t>Offers</a:t>
            </a:r>
            <a:r>
              <a:rPr lang="es-ES" sz="1200" dirty="0">
                <a:latin typeface="Stratum2 Light" panose="020B0506030000020004" pitchFamily="34" charset="0"/>
              </a:rPr>
              <a:t> </a:t>
            </a:r>
            <a:r>
              <a:rPr lang="es-ES" sz="1200" dirty="0" err="1">
                <a:latin typeface="Stratum2 Light" panose="020B0506030000020004" pitchFamily="34" charset="0"/>
              </a:rPr>
              <a:t>referrals</a:t>
            </a:r>
            <a:r>
              <a:rPr lang="es-ES" sz="1200" dirty="0">
                <a:latin typeface="Stratum2 Light" panose="020B0506030000020004" pitchFamily="34" charset="0"/>
              </a:rPr>
              <a:t> </a:t>
            </a:r>
            <a:r>
              <a:rPr lang="es-ES" sz="1200" dirty="0" err="1">
                <a:latin typeface="Stratum2 Light" panose="020B0506030000020004" pitchFamily="34" charset="0"/>
              </a:rPr>
              <a:t>for</a:t>
            </a:r>
            <a:r>
              <a:rPr lang="es-ES" sz="1200" dirty="0">
                <a:latin typeface="Stratum2 Light" panose="020B0506030000020004" pitchFamily="34" charset="0"/>
              </a:rPr>
              <a:t> </a:t>
            </a:r>
            <a:r>
              <a:rPr lang="es-ES" sz="1200" dirty="0" err="1">
                <a:latin typeface="Stratum2 Light" panose="020B0506030000020004" pitchFamily="34" charset="0"/>
              </a:rPr>
              <a:t>lactation</a:t>
            </a:r>
            <a:r>
              <a:rPr lang="es-ES" sz="1200" dirty="0">
                <a:latin typeface="Stratum2 Light" panose="020B0506030000020004" pitchFamily="34" charset="0"/>
              </a:rPr>
              <a:t> </a:t>
            </a:r>
            <a:r>
              <a:rPr lang="es-ES" sz="1200" dirty="0" err="1">
                <a:latin typeface="Stratum2 Light" panose="020B0506030000020004" pitchFamily="34" charset="0"/>
              </a:rPr>
              <a:t>support</a:t>
            </a:r>
            <a:r>
              <a:rPr lang="es-ES" sz="1200" dirty="0">
                <a:latin typeface="Stratum2 Light" panose="020B0506030000020004" pitchFamily="34" charset="0"/>
              </a:rPr>
              <a:t> and </a:t>
            </a:r>
            <a:r>
              <a:rPr lang="es-ES" sz="1200" dirty="0" err="1">
                <a:latin typeface="Stratum2 Light" panose="020B0506030000020004" pitchFamily="34" charset="0"/>
              </a:rPr>
              <a:t>other</a:t>
            </a:r>
            <a:r>
              <a:rPr lang="es-ES" sz="1200" dirty="0">
                <a:latin typeface="Stratum2 Light" panose="020B0506030000020004" pitchFamily="34" charset="0"/>
              </a:rPr>
              <a:t> </a:t>
            </a:r>
            <a:r>
              <a:rPr lang="es-ES" sz="1200" dirty="0" err="1">
                <a:latin typeface="Stratum2 Light" panose="020B0506030000020004" pitchFamily="34" charset="0"/>
              </a:rPr>
              <a:t>community-based</a:t>
            </a:r>
            <a:r>
              <a:rPr lang="es-ES" sz="1200" dirty="0">
                <a:latin typeface="Stratum2 Light" panose="020B0506030000020004" pitchFamily="34" charset="0"/>
              </a:rPr>
              <a:t> </a:t>
            </a:r>
            <a:r>
              <a:rPr lang="es-ES" sz="1200" dirty="0" err="1">
                <a:latin typeface="Stratum2 Light" panose="020B0506030000020004" pitchFamily="34" charset="0"/>
              </a:rPr>
              <a:t>resources</a:t>
            </a:r>
            <a:r>
              <a:rPr lang="es-ES" sz="1200" dirty="0">
                <a:latin typeface="Stratum2 Light" panose="020B0506030000020004" pitchFamily="34" charset="0"/>
              </a:rPr>
              <a:t>.</a:t>
            </a:r>
          </a:p>
          <a:p>
            <a:r>
              <a:rPr lang="es-ES" sz="1200" b="1" dirty="0" err="1">
                <a:solidFill>
                  <a:srgbClr val="D73F09"/>
                </a:solidFill>
                <a:latin typeface="Stratum2 Light" panose="020B0506030000020004" pitchFamily="34" charset="0"/>
              </a:rPr>
              <a:t>Website</a:t>
            </a:r>
            <a:r>
              <a:rPr lang="es-ES" sz="1200" b="1" dirty="0">
                <a:solidFill>
                  <a:srgbClr val="D73F09"/>
                </a:solidFill>
                <a:latin typeface="Stratum2 Light" panose="020B0506030000020004" pitchFamily="34" charset="0"/>
              </a:rPr>
              <a:t>: </a:t>
            </a:r>
            <a:r>
              <a:rPr lang="es-ES" sz="1200" dirty="0">
                <a:latin typeface="Stratum2 Light" panose="020B0506030000020004" pitchFamily="34" charset="0"/>
                <a:hlinkClick r:id="rId11"/>
              </a:rPr>
              <a:t>https://www.communitydoulaprogram.org/</a:t>
            </a:r>
            <a:endParaRPr lang="es-ES" sz="1200" dirty="0">
              <a:latin typeface="Stratum2 Light" panose="020B0506030000020004" pitchFamily="34" charset="0"/>
            </a:endParaRPr>
          </a:p>
          <a:p>
            <a:r>
              <a:rPr lang="es-ES" sz="1200" b="1" dirty="0" err="1">
                <a:solidFill>
                  <a:srgbClr val="D73F09"/>
                </a:solidFill>
                <a:latin typeface="Stratum2 Light" panose="020B0506030000020004" pitchFamily="34" charset="0"/>
              </a:rPr>
              <a:t>Contact</a:t>
            </a:r>
            <a:r>
              <a:rPr lang="es-ES" sz="1200" b="1" dirty="0">
                <a:solidFill>
                  <a:srgbClr val="D73F09"/>
                </a:solidFill>
                <a:latin typeface="Stratum2 Light" panose="020B0506030000020004" pitchFamily="34" charset="0"/>
              </a:rPr>
              <a:t>: </a:t>
            </a:r>
            <a:r>
              <a:rPr lang="es-ES" sz="1200" b="1" dirty="0">
                <a:solidFill>
                  <a:srgbClr val="D73F09"/>
                </a:solidFill>
                <a:latin typeface="Stratum2 Light" panose="020B0506030000020004" pitchFamily="34" charset="0"/>
                <a:hlinkClick r:id="rId12"/>
              </a:rPr>
              <a:t>admin@communitydoulaprogram.org</a:t>
            </a:r>
            <a:endParaRPr lang="es-ES" sz="1200" b="1" dirty="0">
              <a:solidFill>
                <a:srgbClr val="D73F09"/>
              </a:solidFill>
              <a:latin typeface="Stratum2 Light" panose="020B0506030000020004" pitchFamily="34" charset="0"/>
            </a:endParaRPr>
          </a:p>
        </p:txBody>
      </p:sp>
      <p:sp>
        <p:nvSpPr>
          <p:cNvPr id="21" name="TextBox 20">
            <a:extLst>
              <a:ext uri="{FF2B5EF4-FFF2-40B4-BE49-F238E27FC236}">
                <a16:creationId xmlns:a16="http://schemas.microsoft.com/office/drawing/2014/main" id="{C5804CF5-A63E-1FE4-F4C9-239C81B4B3BE}"/>
              </a:ext>
            </a:extLst>
          </p:cNvPr>
          <p:cNvSpPr txBox="1"/>
          <p:nvPr/>
        </p:nvSpPr>
        <p:spPr>
          <a:xfrm>
            <a:off x="127973" y="3783294"/>
            <a:ext cx="2632115" cy="369332"/>
          </a:xfrm>
          <a:prstGeom prst="rect">
            <a:avLst/>
          </a:prstGeom>
          <a:solidFill>
            <a:srgbClr val="B7A99A"/>
          </a:solidFill>
          <a:ln w="25400">
            <a:solidFill>
              <a:schemeClr val="tx1"/>
            </a:solidFill>
          </a:ln>
        </p:spPr>
        <p:txBody>
          <a:bodyPr wrap="square" rtlCol="0">
            <a:spAutoFit/>
          </a:bodyPr>
          <a:lstStyle/>
          <a:p>
            <a:r>
              <a:rPr lang="en-US" b="1" dirty="0">
                <a:latin typeface="Stratum2 Regular" panose="020B0506030000020004" pitchFamily="34" charset="0"/>
              </a:rPr>
              <a:t>Health Care, continued</a:t>
            </a:r>
          </a:p>
        </p:txBody>
      </p:sp>
      <p:pic>
        <p:nvPicPr>
          <p:cNvPr id="26" name="Picture 25">
            <a:extLst>
              <a:ext uri="{FF2B5EF4-FFF2-40B4-BE49-F238E27FC236}">
                <a16:creationId xmlns:a16="http://schemas.microsoft.com/office/drawing/2014/main" id="{8AF131BE-DAF1-F5D5-2C99-EEF55E87A70E}"/>
              </a:ext>
            </a:extLst>
          </p:cNvPr>
          <p:cNvPicPr>
            <a:picLocks noChangeAspect="1"/>
          </p:cNvPicPr>
          <p:nvPr/>
        </p:nvPicPr>
        <p:blipFill>
          <a:blip r:embed="rId13"/>
          <a:stretch>
            <a:fillRect/>
          </a:stretch>
        </p:blipFill>
        <p:spPr>
          <a:xfrm flipH="1">
            <a:off x="7969692" y="364035"/>
            <a:ext cx="270163" cy="270163"/>
          </a:xfrm>
          <a:prstGeom prst="rect">
            <a:avLst/>
          </a:prstGeom>
        </p:spPr>
      </p:pic>
      <p:pic>
        <p:nvPicPr>
          <p:cNvPr id="8" name="Picture 7">
            <a:extLst>
              <a:ext uri="{FF2B5EF4-FFF2-40B4-BE49-F238E27FC236}">
                <a16:creationId xmlns:a16="http://schemas.microsoft.com/office/drawing/2014/main" id="{01BFB959-1D84-221D-86AB-3E9505C46984}"/>
              </a:ext>
            </a:extLst>
          </p:cNvPr>
          <p:cNvPicPr>
            <a:picLocks noChangeAspect="1"/>
          </p:cNvPicPr>
          <p:nvPr/>
        </p:nvPicPr>
        <p:blipFill>
          <a:blip r:embed="rId14"/>
          <a:stretch>
            <a:fillRect/>
          </a:stretch>
        </p:blipFill>
        <p:spPr>
          <a:xfrm>
            <a:off x="4001059" y="278605"/>
            <a:ext cx="274344" cy="268247"/>
          </a:xfrm>
          <a:prstGeom prst="rect">
            <a:avLst/>
          </a:prstGeom>
        </p:spPr>
      </p:pic>
    </p:spTree>
    <p:extLst>
      <p:ext uri="{BB962C8B-B14F-4D97-AF65-F5344CB8AC3E}">
        <p14:creationId xmlns:p14="http://schemas.microsoft.com/office/powerpoint/2010/main" val="12429578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499EB-2BCF-A8AF-F18A-9F76BAF5521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18682961-E9B9-106C-5FB0-589D8FB6C53B}"/>
              </a:ext>
            </a:extLst>
          </p:cNvPr>
          <p:cNvSpPr txBox="1"/>
          <p:nvPr/>
        </p:nvSpPr>
        <p:spPr>
          <a:xfrm>
            <a:off x="3129876" y="576537"/>
            <a:ext cx="8983093" cy="3046988"/>
          </a:xfrm>
          <a:prstGeom prst="rect">
            <a:avLst/>
          </a:prstGeom>
          <a:solidFill>
            <a:schemeClr val="bg1"/>
          </a:solidFill>
          <a:ln w="25400">
            <a:solidFill>
              <a:srgbClr val="D73F09"/>
            </a:solidFill>
          </a:ln>
        </p:spPr>
        <p:txBody>
          <a:bodyPr wrap="square" rtlCol="0">
            <a:spAutoFit/>
          </a:bodyPr>
          <a:lstStyle/>
          <a:p>
            <a:endParaRPr lang="en-US" sz="1200" dirty="0">
              <a:latin typeface="Stratum2 Light" panose="020B0506030000020004" pitchFamily="34" charset="0"/>
            </a:endParaRPr>
          </a:p>
          <a:p>
            <a:r>
              <a:rPr lang="en-US" sz="1200" u="sng" dirty="0">
                <a:solidFill>
                  <a:srgbClr val="D73F09"/>
                </a:solidFill>
                <a:latin typeface="Stratum2 Light" panose="020B0506030000020004" pitchFamily="34" charset="0"/>
                <a:hlinkClick r:id="rId3">
                  <a:extLst>
                    <a:ext uri="{A12FA001-AC4F-418D-AE19-62706E023703}">
                      <ahyp:hlinkClr xmlns:ahyp="http://schemas.microsoft.com/office/drawing/2018/hyperlinkcolor" val="tx"/>
                    </a:ext>
                  </a:extLst>
                </a:hlinkClick>
              </a:rPr>
              <a:t>Corvallis Multicultural Literacy Center</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Classes and workshops, as well as cultural events for the whole family. </a:t>
            </a:r>
          </a:p>
          <a:p>
            <a:r>
              <a:rPr lang="en-US" sz="1200" dirty="0">
                <a:latin typeface="Stratum2 Light" panose="020B0506030000020004" pitchFamily="34" charset="0"/>
              </a:rPr>
              <a:t> </a:t>
            </a:r>
          </a:p>
          <a:p>
            <a:r>
              <a:rPr lang="en-US" sz="1200" u="sng" dirty="0">
                <a:solidFill>
                  <a:srgbClr val="D73F09"/>
                </a:solidFill>
                <a:latin typeface="Stratum2 Light" panose="020B0506030000020004" pitchFamily="34" charset="0"/>
                <a:hlinkClick r:id="rId4">
                  <a:extLst>
                    <a:ext uri="{A12FA001-AC4F-418D-AE19-62706E023703}">
                      <ahyp:hlinkClr xmlns:ahyp="http://schemas.microsoft.com/office/drawing/2018/hyperlinkcolor" val="tx"/>
                    </a:ext>
                  </a:extLst>
                </a:hlinkClick>
              </a:rPr>
              <a:t>Corvallis Community Center</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Events, adult and youth programs, free resources and supports. Fun classes and workshops.</a:t>
            </a:r>
          </a:p>
          <a:p>
            <a:r>
              <a:rPr lang="en-US" sz="1200" b="1" dirty="0">
                <a:solidFill>
                  <a:srgbClr val="D73F09"/>
                </a:solidFill>
                <a:latin typeface="Stratum2 Light" panose="020B0506030000020004" pitchFamily="34" charset="0"/>
              </a:rPr>
              <a:t>Website: </a:t>
            </a:r>
            <a:r>
              <a:rPr lang="en-US" sz="1200" dirty="0">
                <a:latin typeface="Stratum2 Light" panose="020B0506030000020004" pitchFamily="34" charset="0"/>
                <a:hlinkClick r:id="rId4"/>
              </a:rPr>
              <a:t>https://www.corvallisoregon.gov/c3</a:t>
            </a:r>
            <a:r>
              <a:rPr lang="en-US" sz="1200" dirty="0">
                <a:latin typeface="Stratum2 Light" panose="020B0506030000020004" pitchFamily="34" charset="0"/>
              </a:rPr>
              <a:t>             </a:t>
            </a:r>
            <a:r>
              <a:rPr lang="en-US" sz="1200" b="1" dirty="0">
                <a:solidFill>
                  <a:srgbClr val="D73F09"/>
                </a:solidFill>
                <a:latin typeface="Stratum2 Light" panose="020B0506030000020004" pitchFamily="34" charset="0"/>
              </a:rPr>
              <a:t>Contact: </a:t>
            </a:r>
            <a:r>
              <a:rPr lang="en-US" sz="1200" dirty="0">
                <a:latin typeface="Stratum2 Light" panose="020B0506030000020004" pitchFamily="34" charset="0"/>
              </a:rPr>
              <a:t>541.766.6959</a:t>
            </a:r>
            <a:endParaRPr lang="en-US" sz="1200" b="1" dirty="0">
              <a:solidFill>
                <a:srgbClr val="D73F09"/>
              </a:solidFill>
              <a:latin typeface="Stratum2 Light" panose="020B0506030000020004" pitchFamily="34" charset="0"/>
            </a:endParaRPr>
          </a:p>
          <a:p>
            <a:endParaRPr lang="en-US" sz="1200" dirty="0">
              <a:latin typeface="Stratum2 Light" panose="020B0506030000020004" pitchFamily="34" charset="0"/>
            </a:endParaRPr>
          </a:p>
          <a:p>
            <a:r>
              <a:rPr lang="en-US" sz="1200" dirty="0">
                <a:solidFill>
                  <a:srgbClr val="D73F09"/>
                </a:solidFill>
                <a:latin typeface="Stratum2 Light" panose="020B0506030000020004" pitchFamily="34" charset="0"/>
                <a:hlinkClick r:id="rId5">
                  <a:extLst>
                    <a:ext uri="{A12FA001-AC4F-418D-AE19-62706E023703}">
                      <ahyp:hlinkClr xmlns:ahyp="http://schemas.microsoft.com/office/drawing/2018/hyperlinkcolor" val="tx"/>
                    </a:ext>
                  </a:extLst>
                </a:hlinkClick>
              </a:rPr>
              <a:t>OSU International Moms Group</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Weekly in-person meetings Fall, Winter, and Spring terms with some periodic gatherings during Summer term. Additional special events and cultural celebrations happen throughout the year. Opportunities to meet other OSU and community-based international moms and their families. </a:t>
            </a:r>
          </a:p>
          <a:p>
            <a:r>
              <a:rPr lang="en-US" sz="1200" b="1" dirty="0">
                <a:solidFill>
                  <a:srgbClr val="D73F09"/>
                </a:solidFill>
                <a:latin typeface="Stratum2 Light" panose="020B0506030000020004" pitchFamily="34" charset="0"/>
              </a:rPr>
              <a:t>Website: </a:t>
            </a:r>
            <a:r>
              <a:rPr lang="en-US" sz="1200" dirty="0">
                <a:solidFill>
                  <a:srgbClr val="D73F09"/>
                </a:solidFill>
                <a:latin typeface="Stratum2 Light" panose="020B0506030000020004" pitchFamily="34" charset="0"/>
                <a:hlinkClick r:id="rId5"/>
              </a:rPr>
              <a:t>https://familyresources.oregonstate.edu/internationalmoms</a:t>
            </a:r>
            <a:r>
              <a:rPr lang="en-US" sz="1200" dirty="0">
                <a:solidFill>
                  <a:srgbClr val="D73F09"/>
                </a:solidFill>
                <a:latin typeface="Stratum2 Light" panose="020B0506030000020004" pitchFamily="34" charset="0"/>
              </a:rPr>
              <a:t>	</a:t>
            </a:r>
            <a:r>
              <a:rPr lang="en-US" sz="1200" b="1" dirty="0">
                <a:solidFill>
                  <a:srgbClr val="D73F09"/>
                </a:solidFill>
                <a:latin typeface="Stratum2 Light" panose="020B0506030000020004" pitchFamily="34" charset="0"/>
              </a:rPr>
              <a:t>Contact: </a:t>
            </a:r>
            <a:r>
              <a:rPr lang="en-US" sz="1200" dirty="0">
                <a:latin typeface="Stratum2 Light" panose="020B0506030000020004" pitchFamily="34" charset="0"/>
              </a:rPr>
              <a:t>541.737.4906</a:t>
            </a:r>
          </a:p>
          <a:p>
            <a:endParaRPr lang="en-US" sz="1200" b="1" dirty="0">
              <a:solidFill>
                <a:srgbClr val="D73F09"/>
              </a:solidFill>
              <a:latin typeface="Stratum2 Light" panose="020B0506030000020004" pitchFamily="34" charset="0"/>
            </a:endParaRPr>
          </a:p>
          <a:p>
            <a:r>
              <a:rPr lang="en-US" sz="1200" u="sng" dirty="0">
                <a:solidFill>
                  <a:srgbClr val="D73F09"/>
                </a:solidFill>
                <a:latin typeface="Stratum2 Light" panose="020B0506030000020004" pitchFamily="34" charset="0"/>
                <a:hlinkClick r:id="rId6">
                  <a:extLst>
                    <a:ext uri="{A12FA001-AC4F-418D-AE19-62706E023703}">
                      <ahyp:hlinkClr xmlns:ahyp="http://schemas.microsoft.com/office/drawing/2018/hyperlinkcolor" val="tx"/>
                    </a:ext>
                  </a:extLst>
                </a:hlinkClick>
              </a:rPr>
              <a:t>Corvallis Parks &amp; Recreation</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Child and youth programs, including sports, summer camps, and other enrichment classes for the whole family. Special events throughout the year. Scholarships available. </a:t>
            </a:r>
            <a:r>
              <a:rPr lang="en-US" sz="1200" b="1" dirty="0">
                <a:solidFill>
                  <a:srgbClr val="D73F09"/>
                </a:solidFill>
                <a:latin typeface="Stratum2 Light" panose="020B0506030000020004" pitchFamily="34" charset="0"/>
              </a:rPr>
              <a:t>Website: </a:t>
            </a:r>
            <a:r>
              <a:rPr lang="en-US" sz="1200" dirty="0">
                <a:latin typeface="Stratum2 Light" panose="020B0506030000020004" pitchFamily="34" charset="0"/>
                <a:hlinkClick r:id="rId6"/>
              </a:rPr>
              <a:t>https://www.corvallisoregon.gov/parksrec</a:t>
            </a:r>
            <a:endParaRPr lang="en-US" sz="1200" dirty="0">
              <a:latin typeface="Stratum2 Light" panose="020B0506030000020004" pitchFamily="34" charset="0"/>
            </a:endParaRPr>
          </a:p>
          <a:p>
            <a:endParaRPr lang="en-US" sz="1200" dirty="0">
              <a:latin typeface="Stratum2 Light" panose="020B0506030000020004" pitchFamily="34" charset="0"/>
            </a:endParaRPr>
          </a:p>
          <a:p>
            <a:r>
              <a:rPr lang="en-US" sz="1200" u="sng" dirty="0">
                <a:solidFill>
                  <a:srgbClr val="D73F09"/>
                </a:solidFill>
                <a:latin typeface="Stratum2 Light" panose="020B0506030000020004" pitchFamily="34" charset="0"/>
                <a:hlinkClick r:id="rId7">
                  <a:extLst>
                    <a:ext uri="{A12FA001-AC4F-418D-AE19-62706E023703}">
                      <ahyp:hlinkClr xmlns:ahyp="http://schemas.microsoft.com/office/drawing/2018/hyperlinkcolor" val="tx"/>
                    </a:ext>
                  </a:extLst>
                </a:hlinkClick>
              </a:rPr>
              <a:t>Corvallis Public Library</a:t>
            </a:r>
            <a:r>
              <a:rPr lang="en-US" sz="1200" dirty="0">
                <a:solidFill>
                  <a:srgbClr val="D73F09"/>
                </a:solidFill>
                <a:latin typeface="Stratum2 Light" panose="020B0506030000020004" pitchFamily="34" charset="0"/>
              </a:rPr>
              <a:t>: </a:t>
            </a:r>
            <a:r>
              <a:rPr lang="en-US" sz="1200" dirty="0">
                <a:latin typeface="Stratum2 Light" panose="020B0506030000020004" pitchFamily="34" charset="0"/>
              </a:rPr>
              <a:t>Programs and services for the whole family, including tech assistance, employment assistance, arts/crafts events, and children’s literacy programs. </a:t>
            </a:r>
            <a:r>
              <a:rPr lang="en-US" sz="1200" b="1" dirty="0">
                <a:solidFill>
                  <a:srgbClr val="D73F09"/>
                </a:solidFill>
                <a:latin typeface="Stratum2 Light" panose="020B0506030000020004" pitchFamily="34" charset="0"/>
              </a:rPr>
              <a:t>Website: </a:t>
            </a:r>
            <a:r>
              <a:rPr lang="en-US" sz="1200" b="1" dirty="0">
                <a:solidFill>
                  <a:srgbClr val="D73F09"/>
                </a:solidFill>
                <a:latin typeface="Stratum2 Light" panose="020B0506030000020004" pitchFamily="34" charset="0"/>
                <a:hlinkClick r:id="rId7"/>
              </a:rPr>
              <a:t>https://cbcpubliclibrary.net/</a:t>
            </a:r>
            <a:endParaRPr lang="en-US" sz="1200" b="1" dirty="0">
              <a:solidFill>
                <a:srgbClr val="D73F09"/>
              </a:solidFill>
              <a:latin typeface="Stratum2 Light" panose="020B0506030000020004" pitchFamily="34" charset="0"/>
            </a:endParaRPr>
          </a:p>
        </p:txBody>
      </p:sp>
      <p:pic>
        <p:nvPicPr>
          <p:cNvPr id="9" name="Picture 8">
            <a:extLst>
              <a:ext uri="{FF2B5EF4-FFF2-40B4-BE49-F238E27FC236}">
                <a16:creationId xmlns:a16="http://schemas.microsoft.com/office/drawing/2014/main" id="{C7C46EAB-219A-3CFF-D3BF-4118D8B11F1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73299" y="1323476"/>
            <a:ext cx="2481943" cy="1652945"/>
          </a:xfrm>
          <a:prstGeom prst="rect">
            <a:avLst/>
          </a:prstGeom>
          <a:ln w="25400">
            <a:solidFill>
              <a:srgbClr val="D73F09"/>
            </a:solidFill>
          </a:ln>
        </p:spPr>
      </p:pic>
      <p:sp>
        <p:nvSpPr>
          <p:cNvPr id="10" name="TextBox 9">
            <a:extLst>
              <a:ext uri="{FF2B5EF4-FFF2-40B4-BE49-F238E27FC236}">
                <a16:creationId xmlns:a16="http://schemas.microsoft.com/office/drawing/2014/main" id="{D4201C82-13BF-0273-81D7-690C512C8BCE}"/>
              </a:ext>
            </a:extLst>
          </p:cNvPr>
          <p:cNvSpPr txBox="1"/>
          <p:nvPr/>
        </p:nvSpPr>
        <p:spPr>
          <a:xfrm>
            <a:off x="173300" y="173736"/>
            <a:ext cx="2481943" cy="954107"/>
          </a:xfrm>
          <a:prstGeom prst="rect">
            <a:avLst/>
          </a:prstGeom>
          <a:solidFill>
            <a:srgbClr val="B7A99A"/>
          </a:solidFill>
          <a:ln w="50800" cmpd="sng">
            <a:solidFill>
              <a:schemeClr val="tx1"/>
            </a:solidFill>
            <a:prstDash val="solid"/>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r>
              <a:rPr lang="en-US" sz="2800" dirty="0">
                <a:latin typeface="Stratum2 Bold" panose="020B0506030000020004" pitchFamily="34" charset="0"/>
              </a:rPr>
              <a:t>COMMUNITY RESOURCES</a:t>
            </a:r>
          </a:p>
        </p:txBody>
      </p:sp>
      <p:sp>
        <p:nvSpPr>
          <p:cNvPr id="18" name="TextBox 17">
            <a:extLst>
              <a:ext uri="{FF2B5EF4-FFF2-40B4-BE49-F238E27FC236}">
                <a16:creationId xmlns:a16="http://schemas.microsoft.com/office/drawing/2014/main" id="{3D712B01-79BB-8F48-4373-84A8155D8773}"/>
              </a:ext>
            </a:extLst>
          </p:cNvPr>
          <p:cNvSpPr txBox="1"/>
          <p:nvPr/>
        </p:nvSpPr>
        <p:spPr>
          <a:xfrm>
            <a:off x="292283" y="3963939"/>
            <a:ext cx="10362920" cy="2769989"/>
          </a:xfrm>
          <a:prstGeom prst="rect">
            <a:avLst/>
          </a:prstGeom>
          <a:noFill/>
          <a:ln w="25400">
            <a:solidFill>
              <a:srgbClr val="D73F09"/>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dirty="0">
              <a:solidFill>
                <a:srgbClr val="D73F09"/>
              </a:solidFill>
              <a:latin typeface="Stratum2 Light" panose="020B0506030000020004" pitchFamily="34" charset="0"/>
              <a:hlinkClick r:id="rId9">
                <a:extLst>
                  <a:ext uri="{A12FA001-AC4F-418D-AE19-62706E023703}">
                    <ahyp:hlinkClr xmlns:ahyp="http://schemas.microsoft.com/office/drawing/2018/hyperlinkcolor" val="tx"/>
                  </a:ext>
                </a:extLst>
              </a:hlinkClick>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srgbClr val="D73F09"/>
                </a:solidFill>
                <a:effectLst/>
                <a:uLnTx/>
                <a:uFillTx/>
                <a:latin typeface="Stratum2 Light" panose="020B0506030000020004" pitchFamily="34" charset="0"/>
                <a:hlinkClick r:id="rId9">
                  <a:extLst>
                    <a:ext uri="{A12FA001-AC4F-418D-AE19-62706E023703}">
                      <ahyp:hlinkClr xmlns:ahyp="http://schemas.microsoft.com/office/drawing/2018/hyperlinkcolor" val="tx"/>
                    </a:ext>
                  </a:extLst>
                </a:hlinkClick>
              </a:rPr>
              <a:t>Crossroads International School</a:t>
            </a:r>
            <a:r>
              <a:rPr kumimoji="0" lang="en-US" sz="1200" b="1" i="0" u="none" strike="noStrike" kern="1200" cap="none" spc="0" normalizeH="0" baseline="0" noProof="0" dirty="0">
                <a:ln>
                  <a:noFill/>
                </a:ln>
                <a:solidFill>
                  <a:srgbClr val="D73F09"/>
                </a:solidFill>
                <a:effectLst/>
                <a:uLnTx/>
                <a:uFillTx/>
                <a:latin typeface="Stratum2 Light" panose="020B0506030000020004" pitchFamily="34" charset="0"/>
              </a:rPr>
              <a:t>: </a:t>
            </a:r>
            <a:r>
              <a:rPr kumimoji="0" lang="en-US" sz="1200" b="0" i="0" u="none" strike="noStrike" kern="1200" cap="none" spc="0" normalizeH="0" baseline="0" noProof="0" dirty="0">
                <a:ln>
                  <a:noFill/>
                </a:ln>
                <a:solidFill>
                  <a:prstClr val="black"/>
                </a:solidFill>
                <a:effectLst/>
                <a:uLnTx/>
                <a:uFillTx/>
                <a:latin typeface="Stratum2 Light" panose="020B0506030000020004" pitchFamily="34" charset="0"/>
              </a:rPr>
              <a:t>Connects international students, faculty &amp; scholars, and their family members with local volunteers for friendship and language education, including a conversation program for women, social gatherings, and short-term homestays.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D73F09"/>
                </a:solidFill>
                <a:effectLst/>
                <a:uLnTx/>
                <a:uFillTx/>
                <a:latin typeface="Stratum2 Light" panose="020B0506030000020004" pitchFamily="34" charset="0"/>
              </a:rPr>
              <a:t>Website: </a:t>
            </a:r>
            <a:r>
              <a:rPr kumimoji="0" lang="en-US" sz="1200" b="1" i="0" u="none" strike="noStrike" kern="1200" cap="none" spc="0" normalizeH="0" baseline="0" noProof="0" dirty="0">
                <a:ln>
                  <a:noFill/>
                </a:ln>
                <a:solidFill>
                  <a:srgbClr val="D73F09"/>
                </a:solidFill>
                <a:effectLst/>
                <a:uLnTx/>
                <a:uFillTx/>
                <a:latin typeface="Stratum2 Light" panose="020B0506030000020004" pitchFamily="34" charset="0"/>
                <a:hlinkClick r:id="rId10"/>
              </a:rPr>
              <a:t>https://internationalservices.oregonstate.edu/crossroads/conversation-school</a:t>
            </a:r>
            <a:r>
              <a:rPr lang="en-US" sz="1200" b="1" dirty="0">
                <a:solidFill>
                  <a:srgbClr val="D73F09"/>
                </a:solidFill>
                <a:latin typeface="Stratum2 Light" panose="020B0506030000020004" pitchFamily="34" charset="0"/>
              </a:rPr>
              <a:t>   </a:t>
            </a:r>
            <a:r>
              <a:rPr kumimoji="0" lang="en-US" sz="1200" b="1" i="0" u="none" strike="noStrike" kern="1200" cap="none" spc="0" normalizeH="0" baseline="0" noProof="0" dirty="0">
                <a:ln>
                  <a:noFill/>
                </a:ln>
                <a:solidFill>
                  <a:srgbClr val="D73F09"/>
                </a:solidFill>
                <a:effectLst/>
                <a:uLnTx/>
                <a:uFillTx/>
                <a:latin typeface="Stratum2 Light" panose="020B0506030000020004" pitchFamily="34" charset="0"/>
              </a:rPr>
              <a:t> Contact: </a:t>
            </a:r>
            <a:r>
              <a:rPr kumimoji="0" lang="en-US" sz="1200" b="1" i="0" u="none" strike="noStrike" kern="1200" cap="none" spc="0" normalizeH="0" baseline="0" noProof="0" dirty="0">
                <a:ln>
                  <a:noFill/>
                </a:ln>
                <a:solidFill>
                  <a:prstClr val="black"/>
                </a:solidFill>
                <a:effectLst/>
                <a:uLnTx/>
                <a:uFillTx/>
                <a:latin typeface="Stratum2 Light" panose="020B0506030000020004" pitchFamily="34" charset="0"/>
              </a:rPr>
              <a:t>541-737-6310 or crossroadsosu@gmail.com</a:t>
            </a:r>
            <a:endParaRPr kumimoji="0" lang="en-US" sz="1200" b="0" i="0" u="none" strike="noStrike" kern="1200" cap="none" spc="0" normalizeH="0" baseline="0" noProof="0" dirty="0">
              <a:ln>
                <a:noFill/>
              </a:ln>
              <a:solidFill>
                <a:prstClr val="black"/>
              </a:solidFill>
              <a:effectLst/>
              <a:uLnTx/>
              <a:uFillTx/>
              <a:latin typeface="Stratum2 Light" panose="020B0506030000020004" pitchFamily="34" charset="0"/>
            </a:endParaRPr>
          </a:p>
          <a:p>
            <a:endParaRPr lang="en-US" u="sng" dirty="0">
              <a:solidFill>
                <a:srgbClr val="467886"/>
              </a:solidFill>
              <a:latin typeface="Stratum2 Light" panose="020B0506030000020004" pitchFamily="34" charset="0"/>
              <a:hlinkClick r:id="rId3">
                <a:extLst>
                  <a:ext uri="{A12FA001-AC4F-418D-AE19-62706E023703}">
                    <ahyp:hlinkClr xmlns:ahyp="http://schemas.microsoft.com/office/drawing/2018/hyperlinkcolor" val="tx"/>
                  </a:ext>
                </a:extLst>
              </a:hlinkClick>
            </a:endParaRPr>
          </a:p>
          <a:p>
            <a:r>
              <a:rPr lang="en-US" sz="1200" b="1" u="sng" dirty="0">
                <a:solidFill>
                  <a:srgbClr val="D73F09"/>
                </a:solidFill>
                <a:latin typeface="Stratum2 Light" panose="020B0506030000020004" pitchFamily="34" charset="0"/>
                <a:hlinkClick r:id="rId3">
                  <a:extLst>
                    <a:ext uri="{A12FA001-AC4F-418D-AE19-62706E023703}">
                      <ahyp:hlinkClr xmlns:ahyp="http://schemas.microsoft.com/office/drawing/2018/hyperlinkcolor" val="tx"/>
                    </a:ext>
                  </a:extLst>
                </a:hlinkClick>
              </a:rPr>
              <a:t>Corvallis Multicultural Literacy Center</a:t>
            </a:r>
            <a:r>
              <a:rPr lang="en-US" sz="1200" b="1" dirty="0">
                <a:solidFill>
                  <a:srgbClr val="D73F09"/>
                </a:solidFill>
                <a:latin typeface="Stratum2 Light" panose="020B0506030000020004" pitchFamily="34" charset="0"/>
              </a:rPr>
              <a:t>: </a:t>
            </a:r>
            <a:r>
              <a:rPr lang="en-US" sz="1200" dirty="0">
                <a:latin typeface="Stratum2 Light" panose="020B0506030000020004" pitchFamily="34" charset="0"/>
              </a:rPr>
              <a:t>Offers multiple English classes for various levels of English proficiency. Other classes, workshops, resources, and family events, too. </a:t>
            </a:r>
          </a:p>
          <a:p>
            <a:r>
              <a:rPr lang="en-US" sz="1200" dirty="0">
                <a:solidFill>
                  <a:srgbClr val="D73F09"/>
                </a:solidFill>
                <a:latin typeface="Stratum2 Light" panose="020B0506030000020004" pitchFamily="34" charset="0"/>
              </a:rPr>
              <a:t>Website: </a:t>
            </a:r>
            <a:r>
              <a:rPr lang="en-US" sz="1200" dirty="0">
                <a:latin typeface="Stratum2 Light" panose="020B0506030000020004" pitchFamily="34" charset="0"/>
                <a:hlinkClick r:id="rId3"/>
              </a:rPr>
              <a:t>https://cmlcenter.org/</a:t>
            </a:r>
            <a:r>
              <a:rPr lang="en-US" sz="1200" dirty="0">
                <a:latin typeface="Stratum2 Light" panose="020B0506030000020004" pitchFamily="34" charset="0"/>
              </a:rPr>
              <a:t>	</a:t>
            </a:r>
          </a:p>
          <a:p>
            <a:r>
              <a:rPr lang="en-US" sz="1200" b="1" dirty="0">
                <a:solidFill>
                  <a:srgbClr val="D73F09"/>
                </a:solidFill>
                <a:latin typeface="Stratum2 Light" panose="020B0506030000020004" pitchFamily="34" charset="0"/>
              </a:rPr>
              <a:t>Contact: </a:t>
            </a:r>
            <a:r>
              <a:rPr lang="en-US" sz="1200" dirty="0">
                <a:latin typeface="Stratum2 Light" panose="020B0506030000020004" pitchFamily="34" charset="0"/>
                <a:hlinkClick r:id="rId11"/>
              </a:rPr>
              <a:t>info@cmlcenter.org</a:t>
            </a:r>
            <a:endParaRPr lang="en-US" sz="1200" dirty="0">
              <a:latin typeface="Stratum2 Light" panose="020B0506030000020004" pitchFamily="34" charset="0"/>
            </a:endParaRPr>
          </a:p>
          <a:p>
            <a:r>
              <a:rPr lang="en-US" sz="1200" dirty="0">
                <a:latin typeface="Stratum2 Light" panose="020B0506030000020004" pitchFamily="34" charset="0"/>
              </a:rPr>
              <a:t> </a:t>
            </a:r>
          </a:p>
          <a:p>
            <a:r>
              <a:rPr lang="en-US" sz="1200" b="1" u="sng" dirty="0">
                <a:solidFill>
                  <a:srgbClr val="D73F09"/>
                </a:solidFill>
                <a:latin typeface="Stratum2 Light" panose="020B0506030000020004" pitchFamily="34" charset="0"/>
                <a:hlinkClick r:id="rId12">
                  <a:extLst>
                    <a:ext uri="{A12FA001-AC4F-418D-AE19-62706E023703}">
                      <ahyp:hlinkClr xmlns:ahyp="http://schemas.microsoft.com/office/drawing/2018/hyperlinkcolor" val="tx"/>
                    </a:ext>
                  </a:extLst>
                </a:hlinkClick>
              </a:rPr>
              <a:t>Linn Benton Community College-English Language Acquisition</a:t>
            </a:r>
            <a:r>
              <a:rPr lang="en-US" sz="1200" b="1" dirty="0">
                <a:solidFill>
                  <a:srgbClr val="D73F09"/>
                </a:solidFill>
                <a:latin typeface="Stratum2 Light" panose="020B0506030000020004" pitchFamily="34" charset="0"/>
              </a:rPr>
              <a:t>: </a:t>
            </a:r>
            <a:r>
              <a:rPr lang="en-US" sz="1200" dirty="0">
                <a:latin typeface="Stratum2 Light" panose="020B0506030000020004" pitchFamily="34" charset="0"/>
              </a:rPr>
              <a:t>Various options for learning English in a traditional classroom. Credit-bearing and non-credited course options available. </a:t>
            </a:r>
          </a:p>
          <a:p>
            <a:r>
              <a:rPr lang="en-US" sz="1200" b="1" dirty="0">
                <a:solidFill>
                  <a:srgbClr val="D73F09"/>
                </a:solidFill>
                <a:latin typeface="Stratum2 Light" panose="020B0506030000020004" pitchFamily="34" charset="0"/>
              </a:rPr>
              <a:t>Website: </a:t>
            </a:r>
            <a:r>
              <a:rPr lang="en-US" sz="1200" dirty="0">
                <a:latin typeface="Stratum2 Light" panose="020B0506030000020004" pitchFamily="34" charset="0"/>
                <a:hlinkClick r:id="rId12"/>
              </a:rPr>
              <a:t>https://www.linnbenton.edu/community/alt-paths/ela.php</a:t>
            </a:r>
            <a:endParaRPr lang="en-US" sz="1200" dirty="0">
              <a:latin typeface="Stratum2 Light" panose="020B0506030000020004" pitchFamily="34" charset="0"/>
            </a:endParaRPr>
          </a:p>
          <a:p>
            <a:r>
              <a:rPr lang="en-US" sz="1200" b="1" dirty="0">
                <a:solidFill>
                  <a:srgbClr val="D73F09"/>
                </a:solidFill>
                <a:latin typeface="Stratum2 Light" panose="020B0506030000020004" pitchFamily="34" charset="0"/>
              </a:rPr>
              <a:t>Contact: </a:t>
            </a:r>
            <a:r>
              <a:rPr lang="en-US" sz="1100" b="0" i="0" dirty="0">
                <a:solidFill>
                  <a:srgbClr val="0A0A0A"/>
                </a:solidFill>
                <a:effectLst/>
                <a:latin typeface="Stratum2 Light" panose="020B0506030000020004" pitchFamily="34" charset="0"/>
              </a:rPr>
              <a:t>541.917.4710 </a:t>
            </a:r>
            <a:r>
              <a:rPr lang="en-US" sz="1200" b="0" i="0" dirty="0">
                <a:solidFill>
                  <a:srgbClr val="0A0A0A"/>
                </a:solidFill>
                <a:effectLst/>
                <a:latin typeface="Stratum2 Light" panose="020B0506030000020004" pitchFamily="34" charset="0"/>
              </a:rPr>
              <a:t>or </a:t>
            </a:r>
            <a:r>
              <a:rPr lang="en-US" sz="1200" b="1" i="0" u="none" strike="noStrike" dirty="0">
                <a:solidFill>
                  <a:srgbClr val="000000"/>
                </a:solidFill>
                <a:effectLst/>
                <a:latin typeface="Stratum2 Light" panose="020B0506030000020004" pitchFamily="34" charset="0"/>
                <a:hlinkClick r:id="rId13"/>
              </a:rPr>
              <a:t>ela@linnbenton.edu</a:t>
            </a:r>
            <a:endParaRPr lang="en-US" sz="1200" b="1" dirty="0">
              <a:solidFill>
                <a:srgbClr val="D73F09"/>
              </a:solidFill>
              <a:latin typeface="Stratum2 Light" panose="020B0506030000020004" pitchFamily="34" charset="0"/>
            </a:endParaRPr>
          </a:p>
        </p:txBody>
      </p:sp>
      <p:pic>
        <p:nvPicPr>
          <p:cNvPr id="11" name="Picture 10" descr="A qr code with a black and white background&#10;&#10;AI-generated content may be incorrect.">
            <a:extLst>
              <a:ext uri="{FF2B5EF4-FFF2-40B4-BE49-F238E27FC236}">
                <a16:creationId xmlns:a16="http://schemas.microsoft.com/office/drawing/2014/main" id="{52BD2C17-489D-2C51-ED6A-C5F76A6FC95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76317" y="4449271"/>
            <a:ext cx="923400" cy="830997"/>
          </a:xfrm>
          <a:prstGeom prst="rect">
            <a:avLst/>
          </a:prstGeom>
        </p:spPr>
      </p:pic>
      <p:pic>
        <p:nvPicPr>
          <p:cNvPr id="15" name="Picture 14" descr="A logo of a university&#10;&#10;AI-generated content may be incorrect.">
            <a:extLst>
              <a:ext uri="{FF2B5EF4-FFF2-40B4-BE49-F238E27FC236}">
                <a16:creationId xmlns:a16="http://schemas.microsoft.com/office/drawing/2014/main" id="{E3303DFD-D82F-CBD3-C63B-1246CE75D3D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63066" y="5348934"/>
            <a:ext cx="1349903" cy="1421111"/>
          </a:xfrm>
          <a:prstGeom prst="rect">
            <a:avLst/>
          </a:prstGeom>
        </p:spPr>
      </p:pic>
      <p:sp>
        <p:nvSpPr>
          <p:cNvPr id="17" name="TextBox 16">
            <a:extLst>
              <a:ext uri="{FF2B5EF4-FFF2-40B4-BE49-F238E27FC236}">
                <a16:creationId xmlns:a16="http://schemas.microsoft.com/office/drawing/2014/main" id="{50A06476-BFD7-CB44-82C3-5083E9377E45}"/>
              </a:ext>
            </a:extLst>
          </p:cNvPr>
          <p:cNvSpPr txBox="1"/>
          <p:nvPr/>
        </p:nvSpPr>
        <p:spPr>
          <a:xfrm>
            <a:off x="9189027" y="41761"/>
            <a:ext cx="3148077" cy="392415"/>
          </a:xfrm>
          <a:prstGeom prst="rect">
            <a:avLst/>
          </a:prstGeom>
          <a:noFill/>
        </p:spPr>
        <p:txBody>
          <a:bodyPr wrap="square" rtlCol="0">
            <a:spAutoFit/>
          </a:bodyPr>
          <a:lstStyle/>
          <a:p>
            <a:r>
              <a:rPr lang="en-US" sz="1050" dirty="0">
                <a:solidFill>
                  <a:srgbClr val="D73F09"/>
                </a:solidFill>
                <a:latin typeface="Kievit Offc" panose="020B0504030101020102" pitchFamily="34" charset="0"/>
              </a:rPr>
              <a:t>Division of Student Affairs | Family Resource Center</a:t>
            </a:r>
          </a:p>
          <a:p>
            <a:pPr algn="ctr"/>
            <a:r>
              <a:rPr lang="en-US" sz="900" dirty="0">
                <a:latin typeface="Kievit Offc" panose="020B0504030101020102" pitchFamily="34" charset="0"/>
              </a:rPr>
              <a:t>familyresources.oregonstate.edu      541.737.4906</a:t>
            </a:r>
          </a:p>
        </p:txBody>
      </p:sp>
      <p:sp>
        <p:nvSpPr>
          <p:cNvPr id="19" name="TextBox 18">
            <a:extLst>
              <a:ext uri="{FF2B5EF4-FFF2-40B4-BE49-F238E27FC236}">
                <a16:creationId xmlns:a16="http://schemas.microsoft.com/office/drawing/2014/main" id="{7E3B6B0A-5D0D-F077-D03B-D90DE9D56002}"/>
              </a:ext>
            </a:extLst>
          </p:cNvPr>
          <p:cNvSpPr txBox="1"/>
          <p:nvPr/>
        </p:nvSpPr>
        <p:spPr>
          <a:xfrm>
            <a:off x="10655203" y="3611164"/>
            <a:ext cx="1502103" cy="769441"/>
          </a:xfrm>
          <a:prstGeom prst="rect">
            <a:avLst/>
          </a:prstGeom>
          <a:noFill/>
        </p:spPr>
        <p:txBody>
          <a:bodyPr wrap="square" rtlCol="0">
            <a:spAutoFit/>
          </a:bodyPr>
          <a:lstStyle/>
          <a:p>
            <a:pPr algn="ctr"/>
            <a:r>
              <a:rPr lang="en-US" sz="1100" dirty="0">
                <a:solidFill>
                  <a:srgbClr val="D73F09"/>
                </a:solidFill>
                <a:latin typeface="Stratum2 Regular" panose="020B0506030000020004" pitchFamily="34" charset="0"/>
              </a:rPr>
              <a:t>For more information and tips, use the link or QR below:</a:t>
            </a:r>
          </a:p>
          <a:p>
            <a:pPr algn="ctr"/>
            <a:r>
              <a:rPr lang="en-US" sz="1100" dirty="0">
                <a:latin typeface="Stratum2 Regular" panose="020B0506030000020004" pitchFamily="34" charset="0"/>
                <a:hlinkClick r:id="rId16"/>
              </a:rPr>
              <a:t>https://beav.es/xJ3</a:t>
            </a:r>
            <a:endParaRPr lang="en-US" sz="1200" dirty="0">
              <a:latin typeface="Stratum2 Regular" panose="020B0506030000020004" pitchFamily="34" charset="0"/>
            </a:endParaRPr>
          </a:p>
        </p:txBody>
      </p:sp>
      <p:sp>
        <p:nvSpPr>
          <p:cNvPr id="8" name="TextBox 7">
            <a:extLst>
              <a:ext uri="{FF2B5EF4-FFF2-40B4-BE49-F238E27FC236}">
                <a16:creationId xmlns:a16="http://schemas.microsoft.com/office/drawing/2014/main" id="{D3693C38-30D4-6E3A-038F-DB31BB2115B0}"/>
              </a:ext>
            </a:extLst>
          </p:cNvPr>
          <p:cNvSpPr txBox="1"/>
          <p:nvPr/>
        </p:nvSpPr>
        <p:spPr>
          <a:xfrm>
            <a:off x="2932306" y="281457"/>
            <a:ext cx="3163694" cy="369332"/>
          </a:xfrm>
          <a:prstGeom prst="rect">
            <a:avLst/>
          </a:prstGeom>
          <a:solidFill>
            <a:srgbClr val="B7A99A"/>
          </a:solidFill>
          <a:ln w="19050">
            <a:solidFill>
              <a:schemeClr val="tx1"/>
            </a:solidFill>
          </a:ln>
        </p:spPr>
        <p:txBody>
          <a:bodyPr wrap="square" rtlCol="0">
            <a:spAutoFit/>
          </a:bodyPr>
          <a:lstStyle/>
          <a:p>
            <a:r>
              <a:rPr lang="en-US" dirty="0">
                <a:latin typeface="Stratum2 Bold" panose="020B0506030000020004" pitchFamily="34" charset="0"/>
              </a:rPr>
              <a:t>Belonging &amp; Connection </a:t>
            </a:r>
          </a:p>
        </p:txBody>
      </p:sp>
      <p:pic>
        <p:nvPicPr>
          <p:cNvPr id="12" name="Picture 11">
            <a:extLst>
              <a:ext uri="{FF2B5EF4-FFF2-40B4-BE49-F238E27FC236}">
                <a16:creationId xmlns:a16="http://schemas.microsoft.com/office/drawing/2014/main" id="{FBAA1B62-2A74-45FC-FFAC-4829B0CB91CB}"/>
              </a:ext>
            </a:extLst>
          </p:cNvPr>
          <p:cNvPicPr>
            <a:picLocks noChangeAspect="1"/>
          </p:cNvPicPr>
          <p:nvPr/>
        </p:nvPicPr>
        <p:blipFill>
          <a:blip r:embed="rId17"/>
          <a:stretch>
            <a:fillRect/>
          </a:stretch>
        </p:blipFill>
        <p:spPr>
          <a:xfrm flipH="1">
            <a:off x="5414249" y="298142"/>
            <a:ext cx="352647" cy="352647"/>
          </a:xfrm>
          <a:prstGeom prst="rect">
            <a:avLst/>
          </a:prstGeom>
        </p:spPr>
      </p:pic>
      <p:sp>
        <p:nvSpPr>
          <p:cNvPr id="13" name="TextBox 12">
            <a:extLst>
              <a:ext uri="{FF2B5EF4-FFF2-40B4-BE49-F238E27FC236}">
                <a16:creationId xmlns:a16="http://schemas.microsoft.com/office/drawing/2014/main" id="{5FBB9DEB-6AB1-DE7A-DA33-2A8D2D5F4416}"/>
              </a:ext>
            </a:extLst>
          </p:cNvPr>
          <p:cNvSpPr txBox="1"/>
          <p:nvPr/>
        </p:nvSpPr>
        <p:spPr>
          <a:xfrm>
            <a:off x="173299" y="3733939"/>
            <a:ext cx="4622365" cy="369332"/>
          </a:xfrm>
          <a:prstGeom prst="rect">
            <a:avLst/>
          </a:prstGeom>
          <a:solidFill>
            <a:srgbClr val="B7A99A"/>
          </a:solidFill>
          <a:ln w="19050">
            <a:solidFill>
              <a:schemeClr val="tx1"/>
            </a:solidFill>
          </a:ln>
        </p:spPr>
        <p:txBody>
          <a:bodyPr wrap="square" rtlCol="0">
            <a:spAutoFit/>
          </a:bodyPr>
          <a:lstStyle/>
          <a:p>
            <a:r>
              <a:rPr lang="en-US" dirty="0">
                <a:latin typeface="Stratum2 Bold" panose="020B0506030000020004" pitchFamily="34" charset="0"/>
              </a:rPr>
              <a:t>English Language Learning Opportunities</a:t>
            </a:r>
          </a:p>
        </p:txBody>
      </p:sp>
      <p:pic>
        <p:nvPicPr>
          <p:cNvPr id="16" name="Picture 15">
            <a:extLst>
              <a:ext uri="{FF2B5EF4-FFF2-40B4-BE49-F238E27FC236}">
                <a16:creationId xmlns:a16="http://schemas.microsoft.com/office/drawing/2014/main" id="{F6406118-BAD9-C50E-46A1-90CAA3D84922}"/>
              </a:ext>
            </a:extLst>
          </p:cNvPr>
          <p:cNvPicPr>
            <a:picLocks noChangeAspect="1"/>
          </p:cNvPicPr>
          <p:nvPr/>
        </p:nvPicPr>
        <p:blipFill>
          <a:blip r:embed="rId18"/>
          <a:stretch>
            <a:fillRect/>
          </a:stretch>
        </p:blipFill>
        <p:spPr>
          <a:xfrm>
            <a:off x="4345636" y="3746234"/>
            <a:ext cx="335973" cy="335973"/>
          </a:xfrm>
          <a:prstGeom prst="rect">
            <a:avLst/>
          </a:prstGeom>
        </p:spPr>
      </p:pic>
    </p:spTree>
    <p:extLst>
      <p:ext uri="{BB962C8B-B14F-4D97-AF65-F5344CB8AC3E}">
        <p14:creationId xmlns:p14="http://schemas.microsoft.com/office/powerpoint/2010/main" val="54018176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13381</TotalTime>
  <Words>3639</Words>
  <Application>Microsoft Office PowerPoint</Application>
  <PresentationFormat>Widescreen</PresentationFormat>
  <Paragraphs>267</Paragraphs>
  <Slides>9</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Aptos</vt:lpstr>
      <vt:lpstr>Aptos Display</vt:lpstr>
      <vt:lpstr>Arial</vt:lpstr>
      <vt:lpstr>Kievit Offc</vt:lpstr>
      <vt:lpstr>Stratum2 Bold</vt:lpstr>
      <vt:lpstr>Stratum2 Light</vt:lpstr>
      <vt:lpstr>Stratum2 Medium</vt:lpstr>
      <vt:lpstr>Stratum2 Regular</vt:lpstr>
      <vt:lpstr>Office Theme</vt:lpstr>
      <vt:lpstr>PowerPoint Presentation</vt:lpstr>
      <vt:lpstr>Welcome to  Oregon State University!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Maes, Cari S</dc:creator>
  <cp:lastModifiedBy>Maes, Cari S</cp:lastModifiedBy>
  <cp:revision>2</cp:revision>
  <dcterms:created xsi:type="dcterms:W3CDTF">2025-07-08T21:01:17Z</dcterms:created>
  <dcterms:modified xsi:type="dcterms:W3CDTF">2026-03-23T22:21:12Z</dcterms:modified>
</cp:coreProperties>
</file>