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45AA0-34BF-154C-672A-2F91623C2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3902C-B7D9-F53B-F3BD-598F31F73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C80BE-93F4-FC4E-74E2-EB53C1E9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C5B2A-8253-B5E4-7C0D-05CF995A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2BC23-74AB-1E63-DDF5-4EB43606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9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9C256-52B6-ED79-0ADA-E9610DE7B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4D007-02B6-9419-209B-A46F8F839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11B19-EB76-C13F-8FDF-28B9767E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BBB77-0603-CEE3-C6FA-A6A09E5E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453F6-9B41-C4CC-35E8-1E7B415A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08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5A20F-269B-1A1B-294C-00A0AC872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C632A-B889-7D8E-82FD-C60703F2F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90EFB-2647-554F-44F2-2F507064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968D6-6269-E89B-0535-BEE47EAA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1AED5-2942-D778-FEAC-A1E9941F1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7BE9-A97A-166A-D48C-26DC6B78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7584-B0A3-C05C-79EA-0430DEC9C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CC2B9-B159-464B-3FB0-3A06B7B1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47A8B-6D1D-5ADD-112B-5FFFF0D9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E6BA6-D25D-6A21-D6CD-79704F9C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01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C479B-0E40-6506-FEF6-AC327804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A462-1D5F-E0C8-CABD-97623D7E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B87AD-2DCF-7D3C-B8FC-D7965C20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03B8F-48F0-8B36-2E91-87329264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D826F-2DF7-81D3-C185-1A73C7D4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9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AAE74-27E6-EF94-5082-C1DBCCDA0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826D0-28A8-241C-3E04-45B36233F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8A199-C54B-62B2-6FE6-71CD31D0D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BA2A3-CCED-A628-787D-5C9B315C8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83ADB-BFC8-CCF9-42E8-80BAF6919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EAA1E-BC4D-00EE-8AC4-B53BCB8A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5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037CE-1CE1-55C4-CD90-303F9BA1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82691-4FD4-ECA7-E70E-9F85BDB00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BC0DF-973D-EC46-27AB-742BFC5E6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F1D839-161C-8B3E-F9A3-9ED43D89E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B8BEF-2B94-A191-FA0F-10D41FEE4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1A24A-73A0-0BEC-8B40-0194F308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D3181F-5D5F-E41A-1F7C-835F84D3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312079-CD07-4870-6D26-18D7D25C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4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66ED1-2660-F0C8-F91F-6FEC54E4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B379B8-57A2-B15C-F6A6-FBC2DDCC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05E7D-D94A-FA34-405C-72515A76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7C5D-6703-C2AC-4256-2ECC0BF11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5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72E668-EF0C-B132-0A11-5D77E065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1CEF9D-102C-B649-9E54-6E60F66F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18EC7-FED8-E18A-D6DA-BEBCD350F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4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80D05-8C0D-FD1A-A89C-048E1BF3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42172-BA93-F846-461A-C0716AB06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42A9DF-C251-0BD3-C241-6E03CD1C7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FBD91-6635-EC00-B225-5FECFD2F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87DF3-7657-F6E5-5877-7B22E6B1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E0A90-CAF5-D959-43F7-81850C5CD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9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786C3-64AA-4526-88AA-E3D9179B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8682BF-4E13-123B-71B8-36A3891DC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16541-7234-5412-40AA-FE6A7AB96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B8CA9-9B30-9536-E49A-D3DE4E37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3618E-88FC-E13F-5AF7-F0C78FA14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1306E-D73F-C126-1AB3-30E1EBD46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1AFED-4B69-16B3-3C1A-51B94CA6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895CB-03A0-F76B-7773-3EC16236E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8516C-3D72-D0A2-DC34-25B3EB2806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31ECD-F045-4656-A562-F2EC6B44BF7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6DA22-A6FB-B86F-ED94-630C6EC17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DDA8A-21F5-3B29-55A2-85740D7B2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DFF549-933A-49E1-8D24-B13BC4539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kidspirit.oregonstate.edu/summer" TargetMode="External"/><Relationship Id="rId3" Type="http://schemas.openxmlformats.org/officeDocument/2006/relationships/hyperlink" Target="https://chintiminiwildlife.org/summercamps/" TargetMode="External"/><Relationship Id="rId7" Type="http://schemas.openxmlformats.org/officeDocument/2006/relationships/hyperlink" Target="https://www.coyleoutside.com/summer-camps-and-trips" TargetMode="External"/><Relationship Id="rId2" Type="http://schemas.openxmlformats.org/officeDocument/2006/relationships/hyperlink" Target="https://extension.oregonstate.edu/4h/summer-camp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orvallisoregon.gov/parksrec/page/summer-camps-made-simple" TargetMode="External"/><Relationship Id="rId5" Type="http://schemas.openxmlformats.org/officeDocument/2006/relationships/hyperlink" Target="https://www.corvallisenvironmentalcenter.org/summer-programs" TargetMode="External"/><Relationship Id="rId4" Type="http://schemas.openxmlformats.org/officeDocument/2006/relationships/hyperlink" Target="https://www.bgccorvallis.org/programs/summer-camp-club/" TargetMode="Externa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shbrookschool.org/academics/summer-programs/" TargetMode="External"/><Relationship Id="rId3" Type="http://schemas.openxmlformats.org/officeDocument/2006/relationships/hyperlink" Target="https://liberalarts.oregonstate.edu/svpda/svpda-academy/precollege-summer-programs/music-technology-and-production-camp" TargetMode="External"/><Relationship Id="rId7" Type="http://schemas.openxmlformats.org/officeDocument/2006/relationships/hyperlink" Target="https://albanyoregon.gov/parks/activities-and-classes/camps" TargetMode="External"/><Relationship Id="rId2" Type="http://schemas.openxmlformats.org/officeDocument/2006/relationships/hyperlink" Target="https://extension.oregonstate.edu/4h/summer-camp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mcaalbany.org/childcare/summer-day-camp/" TargetMode="External"/><Relationship Id="rId5" Type="http://schemas.openxmlformats.org/officeDocument/2006/relationships/hyperlink" Target="https://theartscenter.net/arts-adventures/" TargetMode="External"/><Relationship Id="rId4" Type="http://schemas.openxmlformats.org/officeDocument/2006/relationships/hyperlink" Target="https://peakelite.ne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csports.oregonstate.edu/aquatics" TargetMode="External"/><Relationship Id="rId2" Type="http://schemas.openxmlformats.org/officeDocument/2006/relationships/hyperlink" Target="https://www.deutsche-schule-corvallis.org/curriculum-and-programs/summer-progra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amilyresources.oregonstate.edu/OLV" TargetMode="External"/><Relationship Id="rId5" Type="http://schemas.openxmlformats.org/officeDocument/2006/relationships/hyperlink" Target="https://library.oregonstate.edu/news/visit-new-picture-book-room-valley-library" TargetMode="External"/><Relationship Id="rId4" Type="http://schemas.openxmlformats.org/officeDocument/2006/relationships/hyperlink" Target="https://cbcpubliclibrary.net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oregon.easterseals.com/get-support/areas-of-support/camp-recreation-programs/summer-camp-for-children-disabilities" TargetMode="External"/><Relationship Id="rId3" Type="http://schemas.openxmlformats.org/officeDocument/2006/relationships/hyperlink" Target="https://stemacademy.oregonstate.edu/summer-stem-academy-programs-osu" TargetMode="External"/><Relationship Id="rId7" Type="http://schemas.openxmlformats.org/officeDocument/2006/relationships/hyperlink" Target="https://bgc-albany.org/summer-program/" TargetMode="External"/><Relationship Id="rId2" Type="http://schemas.openxmlformats.org/officeDocument/2006/relationships/hyperlink" Target="https://maxtivity.org/our-camp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navalefarm.com/activities-calendar" TargetMode="External"/><Relationship Id="rId5" Type="http://schemas.openxmlformats.org/officeDocument/2006/relationships/hyperlink" Target="https://www.fernandfeatherforest.school/summer-camps" TargetMode="External"/><Relationship Id="rId4" Type="http://schemas.openxmlformats.org/officeDocument/2006/relationships/hyperlink" Target="https://timberhillac.com/kids-summer-fun-week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6FAFDA-C657-100F-5F2E-0F443F916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90877"/>
              </p:ext>
            </p:extLst>
          </p:nvPr>
        </p:nvGraphicFramePr>
        <p:xfrm>
          <a:off x="477520" y="1179576"/>
          <a:ext cx="10559286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8248">
                  <a:extLst>
                    <a:ext uri="{9D8B030D-6E8A-4147-A177-3AD203B41FA5}">
                      <a16:colId xmlns:a16="http://schemas.microsoft.com/office/drawing/2014/main" val="1492355667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844187383"/>
                    </a:ext>
                  </a:extLst>
                </a:gridCol>
                <a:gridCol w="758952">
                  <a:extLst>
                    <a:ext uri="{9D8B030D-6E8A-4147-A177-3AD203B41FA5}">
                      <a16:colId xmlns:a16="http://schemas.microsoft.com/office/drawing/2014/main" val="3855318107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48699425"/>
                    </a:ext>
                  </a:extLst>
                </a:gridCol>
                <a:gridCol w="1216152">
                  <a:extLst>
                    <a:ext uri="{9D8B030D-6E8A-4147-A177-3AD203B41FA5}">
                      <a16:colId xmlns:a16="http://schemas.microsoft.com/office/drawing/2014/main" val="3722413252"/>
                    </a:ext>
                  </a:extLst>
                </a:gridCol>
                <a:gridCol w="1581910">
                  <a:extLst>
                    <a:ext uri="{9D8B030D-6E8A-4147-A177-3AD203B41FA5}">
                      <a16:colId xmlns:a16="http://schemas.microsoft.com/office/drawing/2014/main" val="12984031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Stratum2 Medium" panose="020B0506030000020004" pitchFamily="34" charset="0"/>
                        </a:rPr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CONTACT 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 DAY/ PARTIAL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4547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4-H OSU Extension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2"/>
                        </a:rPr>
                        <a:t>https://extension.oregonstate.edu/4h/summer-camps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Sasha Blake | sasha.blake@oregonstate.edu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8-14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Overnight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3558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Stratum2 Medium" panose="020B0506030000020004" pitchFamily="34" charset="0"/>
                        </a:rPr>
                        <a:t>Chintimini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Wildlife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3"/>
                        </a:rPr>
                        <a:t>https://chintiminiwildlife.org/summercamps/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education@chintiminiwildlife.org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Early bird discounts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3408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Boys &amp; Girls Club of Corvallis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4"/>
                        </a:rPr>
                        <a:t>https://www.bgccorvallis.org/programs/summer-camp-club/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info@bgccorvallis.org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K - 8th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Week-by-week registration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Meals provided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882938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Corvallis Environmental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5"/>
                        </a:rPr>
                        <a:t>https://www.corvallisenvironmentalcenter.org/summer-programs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info@corvallisenvironmentalcenter.org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Preschool-13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Some travel field trip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54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Corvallis Parks &amp; Recreation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6"/>
                        </a:rPr>
                        <a:t>https://www.corvallisoregon.gov/parksrec/page/summer-camps-made-simple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541-766-6918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4-18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DSPs welcome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35787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Coyle Outside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7"/>
                        </a:rPr>
                        <a:t>https://www.coyleoutside.com/summer-camps-and-trips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ashleahc12@gmail.com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Outdoor, wilderness, and field trip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96062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KidSpirit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8"/>
                        </a:rPr>
                        <a:t>https://kidspirit.oregonstate.edu/summer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kidspirit@oregonstate.edu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K- 8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th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employee/student discount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Teen Leadership Academy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0907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971FC66-4867-2D27-4E5B-ACBDB111FFA8}"/>
              </a:ext>
            </a:extLst>
          </p:cNvPr>
          <p:cNvSpPr txBox="1"/>
          <p:nvPr/>
        </p:nvSpPr>
        <p:spPr>
          <a:xfrm>
            <a:off x="1309624" y="374904"/>
            <a:ext cx="6005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Stratum2 Medium" panose="020B0506030000020004" pitchFamily="34" charset="0"/>
              </a:rPr>
              <a:t>2026 SUMMER CAMP FAIR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20A242-FC40-D6B4-A430-9AA0844ABE9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201168" y="91702"/>
            <a:ext cx="935736" cy="9357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13FB90-0BE6-5054-3CDE-58D6C59FFE0D}"/>
              </a:ext>
            </a:extLst>
          </p:cNvPr>
          <p:cNvSpPr txBox="1"/>
          <p:nvPr/>
        </p:nvSpPr>
        <p:spPr>
          <a:xfrm>
            <a:off x="7534656" y="107049"/>
            <a:ext cx="4206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tratum2 Medium" panose="020B0506030000020004" pitchFamily="34" charset="0"/>
              </a:rPr>
              <a:t>DIVISION OF STUDENT AFFAIRS | FAMILY RESOURCE CENTER</a:t>
            </a:r>
          </a:p>
        </p:txBody>
      </p:sp>
    </p:spTree>
    <p:extLst>
      <p:ext uri="{BB962C8B-B14F-4D97-AF65-F5344CB8AC3E}">
        <p14:creationId xmlns:p14="http://schemas.microsoft.com/office/powerpoint/2010/main" val="149611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16618F-08BA-4DE5-33C2-42AC72CE6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956062"/>
              </p:ext>
            </p:extLst>
          </p:nvPr>
        </p:nvGraphicFramePr>
        <p:xfrm>
          <a:off x="440944" y="542544"/>
          <a:ext cx="10559286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8248">
                  <a:extLst>
                    <a:ext uri="{9D8B030D-6E8A-4147-A177-3AD203B41FA5}">
                      <a16:colId xmlns:a16="http://schemas.microsoft.com/office/drawing/2014/main" val="1492355667"/>
                    </a:ext>
                  </a:extLst>
                </a:gridCol>
                <a:gridCol w="4105656">
                  <a:extLst>
                    <a:ext uri="{9D8B030D-6E8A-4147-A177-3AD203B41FA5}">
                      <a16:colId xmlns:a16="http://schemas.microsoft.com/office/drawing/2014/main" val="844187383"/>
                    </a:ext>
                  </a:extLst>
                </a:gridCol>
                <a:gridCol w="859536">
                  <a:extLst>
                    <a:ext uri="{9D8B030D-6E8A-4147-A177-3AD203B41FA5}">
                      <a16:colId xmlns:a16="http://schemas.microsoft.com/office/drawing/2014/main" val="3855318107"/>
                    </a:ext>
                  </a:extLst>
                </a:gridCol>
                <a:gridCol w="886968">
                  <a:extLst>
                    <a:ext uri="{9D8B030D-6E8A-4147-A177-3AD203B41FA5}">
                      <a16:colId xmlns:a16="http://schemas.microsoft.com/office/drawing/2014/main" val="4869942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3722413252"/>
                    </a:ext>
                  </a:extLst>
                </a:gridCol>
                <a:gridCol w="1271014">
                  <a:extLst>
                    <a:ext uri="{9D8B030D-6E8A-4147-A177-3AD203B41FA5}">
                      <a16:colId xmlns:a16="http://schemas.microsoft.com/office/drawing/2014/main" val="1298403121"/>
                    </a:ext>
                  </a:extLst>
                </a:gridCol>
              </a:tblGrid>
              <a:tr h="17480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Stratum2 Medium" panose="020B0506030000020004" pitchFamily="34" charset="0"/>
                        </a:rPr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CONTACT 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 DAY/ PARTIAL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4547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SAC, </a:t>
                      </a:r>
                      <a:r>
                        <a:rPr lang="en-US" sz="1200" dirty="0" err="1">
                          <a:latin typeface="Stratum2 Medium" panose="020B0506030000020004" pitchFamily="34" charset="0"/>
                        </a:rPr>
                        <a:t>JumpstART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2"/>
                        </a:rPr>
                        <a:t>https://extension.oregonstate.edu/4h/summer-camps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Anna Fidler | anna.fidler@oregonstate.edu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8-14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Outdoor experiences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Overnight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3558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SAC, Music Technology &amp; Production Camp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3"/>
                        </a:rPr>
                        <a:t>https://liberalarts.oregonstate.edu/svpda/svpda-academy/precollege-summer-programs/music-technology-and-production-camp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Jason Fick | jason.fick@oregonstate.edu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13-18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Overnight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3408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Peak Elite Gymnastics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4"/>
                        </a:rPr>
                        <a:t>https://peakelite.net/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peakelitega@gmail.com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Thematic offerings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882938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The Arts Center (Corvallis)</a:t>
                      </a: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5"/>
                        </a:rPr>
                        <a:t>https://theartscenter.net/arts-adventures/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info@theartscenter.net</a:t>
                      </a: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Partial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5-13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Half-day, thematic arts-based camps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54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Mid-Willamette Family YMCA (Albany)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6"/>
                        </a:rPr>
                        <a:t>https://www.ymcaalbany.org/childcare/summer-day-camp/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de-DE" sz="1200" dirty="0">
                          <a:latin typeface="Stratum2 Medium" panose="020B0506030000020004" pitchFamily="34" charset="0"/>
                        </a:rPr>
                        <a:t>Angie Duncan | familydirector@ymcaalbany.org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3 years to 5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th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Member discounts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Breakfast/lunch provided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357872"/>
                  </a:ext>
                </a:extLst>
              </a:tr>
              <a:tr h="621848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Albany Parks &amp; Recreation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7"/>
                        </a:rPr>
                        <a:t>https://albanyoregon.gov/parks/activities-and-classes/camps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541-917-7777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3-11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Flex payment options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Snacks provided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96062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Ashbrook Independent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8"/>
                        </a:rPr>
                        <a:t>https://www.ashbrookschool.org/academics/summer-programs/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3 years to 4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th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09072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74442C6-5B8E-5D99-BF51-0FB0F82F092F}"/>
              </a:ext>
            </a:extLst>
          </p:cNvPr>
          <p:cNvSpPr txBox="1"/>
          <p:nvPr/>
        </p:nvSpPr>
        <p:spPr>
          <a:xfrm>
            <a:off x="7534656" y="107049"/>
            <a:ext cx="4206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tratum2 Medium" panose="020B0506030000020004" pitchFamily="34" charset="0"/>
              </a:rPr>
              <a:t>DIVISION OF STUDENT AFFAIRS | FAMILY RESOURCE CENTER</a:t>
            </a:r>
          </a:p>
        </p:txBody>
      </p:sp>
    </p:spTree>
    <p:extLst>
      <p:ext uri="{BB962C8B-B14F-4D97-AF65-F5344CB8AC3E}">
        <p14:creationId xmlns:p14="http://schemas.microsoft.com/office/powerpoint/2010/main" val="412729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98AB9-A038-EA5C-8AA8-85067DDB2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5A17F3-DB79-4B96-EA5C-9D2A360B8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544456"/>
              </p:ext>
            </p:extLst>
          </p:nvPr>
        </p:nvGraphicFramePr>
        <p:xfrm>
          <a:off x="440944" y="542544"/>
          <a:ext cx="10925047" cy="536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5778">
                  <a:extLst>
                    <a:ext uri="{9D8B030D-6E8A-4147-A177-3AD203B41FA5}">
                      <a16:colId xmlns:a16="http://schemas.microsoft.com/office/drawing/2014/main" val="1492355667"/>
                    </a:ext>
                  </a:extLst>
                </a:gridCol>
                <a:gridCol w="4247871">
                  <a:extLst>
                    <a:ext uri="{9D8B030D-6E8A-4147-A177-3AD203B41FA5}">
                      <a16:colId xmlns:a16="http://schemas.microsoft.com/office/drawing/2014/main" val="844187383"/>
                    </a:ext>
                  </a:extLst>
                </a:gridCol>
                <a:gridCol w="1116367">
                  <a:extLst>
                    <a:ext uri="{9D8B030D-6E8A-4147-A177-3AD203B41FA5}">
                      <a16:colId xmlns:a16="http://schemas.microsoft.com/office/drawing/2014/main" val="3855318107"/>
                    </a:ext>
                  </a:extLst>
                </a:gridCol>
                <a:gridCol w="946074">
                  <a:extLst>
                    <a:ext uri="{9D8B030D-6E8A-4147-A177-3AD203B41FA5}">
                      <a16:colId xmlns:a16="http://schemas.microsoft.com/office/drawing/2014/main" val="48699425"/>
                    </a:ext>
                  </a:extLst>
                </a:gridCol>
                <a:gridCol w="1267739">
                  <a:extLst>
                    <a:ext uri="{9D8B030D-6E8A-4147-A177-3AD203B41FA5}">
                      <a16:colId xmlns:a16="http://schemas.microsoft.com/office/drawing/2014/main" val="3722413252"/>
                    </a:ext>
                  </a:extLst>
                </a:gridCol>
                <a:gridCol w="1031218">
                  <a:extLst>
                    <a:ext uri="{9D8B030D-6E8A-4147-A177-3AD203B41FA5}">
                      <a16:colId xmlns:a16="http://schemas.microsoft.com/office/drawing/2014/main" val="1298403121"/>
                    </a:ext>
                  </a:extLst>
                </a:gridCol>
              </a:tblGrid>
              <a:tr h="2540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Stratum2 Medium" panose="020B0506030000020004" pitchFamily="34" charset="0"/>
                        </a:rPr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CONTACT 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 DAY/ PARTIAL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4547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Deutsche Schule (German)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2"/>
                        </a:rPr>
                        <a:t>https://www.deutsche-schule-corvallis.org/curriculum-and-programs/summer-program/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Ludmila Schuster | deutscheschulecorvallis@gmail.com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6-12 yrs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Early bird &amp; sibling discounts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35580"/>
                  </a:ext>
                </a:extLst>
              </a:tr>
              <a:tr h="570032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Dixon Recreation Aquatics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3"/>
                        </a:rPr>
                        <a:t>https://recsports.oregonstate.edu/aquatics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Nate Hill | nate.hill@oregonstate.edu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Partial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 months and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student discounts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Private lessons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3408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Corvallis Benton County Public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4"/>
                        </a:rPr>
                        <a:t>https://cbcpubliclibrary.net/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Stratum2 Medium" panose="020B0506030000020004" pitchFamily="34" charset="0"/>
                          <a:ea typeface="+mn-ea"/>
                          <a:cs typeface="+mn-cs"/>
                        </a:rPr>
                        <a:t>541-766-6793</a:t>
                      </a:r>
                      <a:endParaRPr lang="en-US" sz="10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Activities, events, &amp; programming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Many summer events and programs!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882938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Valley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5"/>
                        </a:rPr>
                        <a:t>https://library.oregonstate.edu/news/visit-new-picture-book-room-valley-library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valley.library@oregonstate.edu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New family space, children’s materials, &amp; more!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54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Family Resource Center – Our Little Village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Check back for our Summer 2026 offerings soon!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6"/>
                        </a:rPr>
                        <a:t>https://familyresources.oregonstate.edu/OLV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ourlittlevillage@oregonstate.edu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Partial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5months- 10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fee-paying students receive care at no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35787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EF72D1D-F93F-B7EB-2CC8-A91BD1D0D2B5}"/>
              </a:ext>
            </a:extLst>
          </p:cNvPr>
          <p:cNvSpPr txBox="1"/>
          <p:nvPr/>
        </p:nvSpPr>
        <p:spPr>
          <a:xfrm>
            <a:off x="7534656" y="107049"/>
            <a:ext cx="4206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tratum2 Medium" panose="020B0506030000020004" pitchFamily="34" charset="0"/>
              </a:rPr>
              <a:t>DIVISION OF STUDENT AFFAIRS | FAMILY RESOURCE CENTER</a:t>
            </a:r>
          </a:p>
        </p:txBody>
      </p:sp>
    </p:spTree>
    <p:extLst>
      <p:ext uri="{BB962C8B-B14F-4D97-AF65-F5344CB8AC3E}">
        <p14:creationId xmlns:p14="http://schemas.microsoft.com/office/powerpoint/2010/main" val="104074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BC026-80D1-4651-D42D-C46255FC1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E70EA37-5FCD-5D66-615E-11910D327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516457"/>
              </p:ext>
            </p:extLst>
          </p:nvPr>
        </p:nvGraphicFramePr>
        <p:xfrm>
          <a:off x="541528" y="661047"/>
          <a:ext cx="10925047" cy="60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5778">
                  <a:extLst>
                    <a:ext uri="{9D8B030D-6E8A-4147-A177-3AD203B41FA5}">
                      <a16:colId xmlns:a16="http://schemas.microsoft.com/office/drawing/2014/main" val="1492355667"/>
                    </a:ext>
                  </a:extLst>
                </a:gridCol>
                <a:gridCol w="4247871">
                  <a:extLst>
                    <a:ext uri="{9D8B030D-6E8A-4147-A177-3AD203B41FA5}">
                      <a16:colId xmlns:a16="http://schemas.microsoft.com/office/drawing/2014/main" val="844187383"/>
                    </a:ext>
                  </a:extLst>
                </a:gridCol>
                <a:gridCol w="1116367">
                  <a:extLst>
                    <a:ext uri="{9D8B030D-6E8A-4147-A177-3AD203B41FA5}">
                      <a16:colId xmlns:a16="http://schemas.microsoft.com/office/drawing/2014/main" val="3855318107"/>
                    </a:ext>
                  </a:extLst>
                </a:gridCol>
                <a:gridCol w="1021760">
                  <a:extLst>
                    <a:ext uri="{9D8B030D-6E8A-4147-A177-3AD203B41FA5}">
                      <a16:colId xmlns:a16="http://schemas.microsoft.com/office/drawing/2014/main" val="48699425"/>
                    </a:ext>
                  </a:extLst>
                </a:gridCol>
                <a:gridCol w="1182592">
                  <a:extLst>
                    <a:ext uri="{9D8B030D-6E8A-4147-A177-3AD203B41FA5}">
                      <a16:colId xmlns:a16="http://schemas.microsoft.com/office/drawing/2014/main" val="3722413252"/>
                    </a:ext>
                  </a:extLst>
                </a:gridCol>
                <a:gridCol w="1040679">
                  <a:extLst>
                    <a:ext uri="{9D8B030D-6E8A-4147-A177-3AD203B41FA5}">
                      <a16:colId xmlns:a16="http://schemas.microsoft.com/office/drawing/2014/main" val="1298403121"/>
                    </a:ext>
                  </a:extLst>
                </a:gridCol>
              </a:tblGrid>
              <a:tr h="39778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Stratum2 Medium" panose="020B0506030000020004" pitchFamily="34" charset="0"/>
                        </a:rPr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CONTACT 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 DAY/ PARTIAL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Stratum2 Medium" panose="020B0506030000020004" pitchFamily="34" charset="0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4547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Stratum2 Medium" panose="020B0506030000020004" pitchFamily="34" charset="0"/>
                        </a:rPr>
                        <a:t>Maxtivity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(Philomath)</a:t>
                      </a: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2"/>
                        </a:rPr>
                        <a:t>https://maxtivity.org/our-camps/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Sarah Lench |  director@maxtivity.org</a:t>
                      </a: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6-12 yrs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After care options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Early bird &amp; sibling discounts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35580"/>
                  </a:ext>
                </a:extLst>
              </a:tr>
              <a:tr h="570032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OSU STEM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3"/>
                        </a:rPr>
                        <a:t>https://stemacademy.oregonstate.edu/summer-stem-academy-programs-osu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stem.academy@oregonstate.edu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K-12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th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3408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Timberhill Athletic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4"/>
                        </a:rPr>
                        <a:t>https://timberhillac.com/kids-summer-fun-weeks/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r>
                        <a:rPr lang="en-US" sz="1000" dirty="0">
                          <a:latin typeface="Stratum2 Medium" panose="020B0506030000020004" pitchFamily="34" charset="0"/>
                        </a:rPr>
                        <a:t>541-757-8559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3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rd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grade-9</a:t>
                      </a:r>
                      <a:r>
                        <a:rPr lang="en-US" sz="1200" baseline="30000" dirty="0">
                          <a:latin typeface="Stratum2 Medium" panose="020B0506030000020004" pitchFamily="34" charset="0"/>
                        </a:rPr>
                        <a:t>th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Sports-focused camps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Various schedules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882938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Fern &amp; Feather Forest School (Philomath)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5"/>
                        </a:rPr>
                        <a:t>https://www.fernandfeatherforest.school/summer-camps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6-12 yrs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Please inquire directly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Outdoor-focused options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543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Stratum2 Medium" panose="020B0506030000020004" pitchFamily="34" charset="0"/>
                        </a:rPr>
                        <a:t>Inavale</a:t>
                      </a:r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 Farms &amp; Stables (Philomath)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6"/>
                        </a:rPr>
                        <a:t>https://www.inavalefarm.com/activities-calendar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Partial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6 and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Horseback riding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357872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Boys &amp; Girls Club of Albany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7"/>
                        </a:rPr>
                        <a:t>https://bgc-albany.org/summer-program/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Elementary and middle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Member discounts</a:t>
                      </a:r>
                    </a:p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Registration opens in 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411440"/>
                  </a:ext>
                </a:extLst>
              </a:tr>
              <a:tr h="381056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Camp Easter Seals (Albany)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  <a:hlinkClick r:id="rId8"/>
                        </a:rPr>
                        <a:t>https://oregon.easterseals.com/get-support/areas-of-support/camp-recreation-programs/summer-camp-for-children-disabilities</a:t>
                      </a:r>
                      <a:endParaRPr lang="en-US" sz="1200" dirty="0">
                        <a:latin typeface="Stratum2 Medium" panose="020B0506030000020004" pitchFamily="34" charset="0"/>
                      </a:endParaRPr>
                    </a:p>
                    <a:p>
                      <a:endParaRPr lang="en-US" sz="1200" dirty="0">
                        <a:latin typeface="Stratum2 Medium" panose="020B05060300000200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12-18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tratum2 Medium" panose="020B0506030000020004" pitchFamily="34" charset="0"/>
                        </a:rPr>
                        <a:t>Serves adults and children with disabilities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96094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E88AD2D-C673-5E49-F468-0F1217066C05}"/>
              </a:ext>
            </a:extLst>
          </p:cNvPr>
          <p:cNvSpPr txBox="1"/>
          <p:nvPr/>
        </p:nvSpPr>
        <p:spPr>
          <a:xfrm>
            <a:off x="7534656" y="107049"/>
            <a:ext cx="4206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tratum2 Medium" panose="020B0506030000020004" pitchFamily="34" charset="0"/>
              </a:rPr>
              <a:t>DIVISION OF STUDENT AFFAIRS | FAMILY RESOURCE CENTER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72CFB2-732E-D5E3-42E6-B4618817373B}"/>
              </a:ext>
            </a:extLst>
          </p:cNvPr>
          <p:cNvSpPr txBox="1"/>
          <p:nvPr/>
        </p:nvSpPr>
        <p:spPr>
          <a:xfrm>
            <a:off x="486664" y="153216"/>
            <a:ext cx="9151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tratum2 Medium" panose="020B0506030000020004" pitchFamily="34" charset="0"/>
              </a:rPr>
              <a:t>Other Areas Camps (not tabling with us today)</a:t>
            </a:r>
          </a:p>
        </p:txBody>
      </p:sp>
    </p:spTree>
    <p:extLst>
      <p:ext uri="{BB962C8B-B14F-4D97-AF65-F5344CB8AC3E}">
        <p14:creationId xmlns:p14="http://schemas.microsoft.com/office/powerpoint/2010/main" val="2402378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2810</TotalTime>
  <Words>857</Words>
  <Application>Microsoft Office PowerPoint</Application>
  <PresentationFormat>Widescreen</PresentationFormat>
  <Paragraphs>215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Stratum2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Maes, Cari S</dc:creator>
  <cp:lastModifiedBy>Maes, Cari S</cp:lastModifiedBy>
  <cp:revision>8</cp:revision>
  <cp:lastPrinted>2026-03-05T16:59:14Z</cp:lastPrinted>
  <dcterms:created xsi:type="dcterms:W3CDTF">2026-03-04T19:19:37Z</dcterms:created>
  <dcterms:modified xsi:type="dcterms:W3CDTF">2026-03-06T18:12:55Z</dcterms:modified>
</cp:coreProperties>
</file>