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5"/>
  </p:notesMasterIdLst>
  <p:handoutMasterIdLst>
    <p:handoutMasterId r:id="rId26"/>
  </p:handoutMasterIdLst>
  <p:sldIdLst>
    <p:sldId id="331" r:id="rId5"/>
    <p:sldId id="258" r:id="rId6"/>
    <p:sldId id="1243" r:id="rId7"/>
    <p:sldId id="334" r:id="rId8"/>
    <p:sldId id="1270" r:id="rId9"/>
    <p:sldId id="1273" r:id="rId10"/>
    <p:sldId id="1256" r:id="rId11"/>
    <p:sldId id="1271" r:id="rId12"/>
    <p:sldId id="1266" r:id="rId13"/>
    <p:sldId id="1272" r:id="rId14"/>
    <p:sldId id="1268" r:id="rId15"/>
    <p:sldId id="416" r:id="rId16"/>
    <p:sldId id="415" r:id="rId17"/>
    <p:sldId id="1267" r:id="rId18"/>
    <p:sldId id="1269" r:id="rId19"/>
    <p:sldId id="358" r:id="rId20"/>
    <p:sldId id="383" r:id="rId21"/>
    <p:sldId id="1275" r:id="rId22"/>
    <p:sldId id="380" r:id="rId23"/>
    <p:sldId id="378" r:id="rId24"/>
  </p:sldIdLst>
  <p:sldSz cx="13004800" cy="9753600"/>
  <p:notesSz cx="7077075" cy="9363075"/>
  <p:defaultTextStyle>
    <a:lvl1pPr algn="ctr" defTabSz="584200">
      <a:defRPr sz="3800">
        <a:solidFill>
          <a:srgbClr val="FFFFFF"/>
        </a:solidFill>
        <a:latin typeface="+mn-lt"/>
        <a:ea typeface="+mn-ea"/>
        <a:cs typeface="+mn-cs"/>
        <a:sym typeface="Helvetica Light"/>
      </a:defRPr>
    </a:lvl1pPr>
    <a:lvl2pPr indent="228600" algn="ctr" defTabSz="584200">
      <a:defRPr sz="3800">
        <a:solidFill>
          <a:srgbClr val="FFFFFF"/>
        </a:solidFill>
        <a:latin typeface="+mn-lt"/>
        <a:ea typeface="+mn-ea"/>
        <a:cs typeface="+mn-cs"/>
        <a:sym typeface="Helvetica Light"/>
      </a:defRPr>
    </a:lvl2pPr>
    <a:lvl3pPr indent="457200" algn="ctr" defTabSz="584200">
      <a:defRPr sz="3800">
        <a:solidFill>
          <a:srgbClr val="FFFFFF"/>
        </a:solidFill>
        <a:latin typeface="+mn-lt"/>
        <a:ea typeface="+mn-ea"/>
        <a:cs typeface="+mn-cs"/>
        <a:sym typeface="Helvetica Light"/>
      </a:defRPr>
    </a:lvl3pPr>
    <a:lvl4pPr indent="685800" algn="ctr" defTabSz="584200">
      <a:defRPr sz="3800">
        <a:solidFill>
          <a:srgbClr val="FFFFFF"/>
        </a:solidFill>
        <a:latin typeface="+mn-lt"/>
        <a:ea typeface="+mn-ea"/>
        <a:cs typeface="+mn-cs"/>
        <a:sym typeface="Helvetica Light"/>
      </a:defRPr>
    </a:lvl4pPr>
    <a:lvl5pPr indent="914400" algn="ctr" defTabSz="584200">
      <a:defRPr sz="3800">
        <a:solidFill>
          <a:srgbClr val="FFFFFF"/>
        </a:solidFill>
        <a:latin typeface="+mn-lt"/>
        <a:ea typeface="+mn-ea"/>
        <a:cs typeface="+mn-cs"/>
        <a:sym typeface="Helvetica Light"/>
      </a:defRPr>
    </a:lvl5pPr>
    <a:lvl6pPr indent="1143000" algn="ctr" defTabSz="584200">
      <a:defRPr sz="3800">
        <a:solidFill>
          <a:srgbClr val="FFFFFF"/>
        </a:solidFill>
        <a:latin typeface="+mn-lt"/>
        <a:ea typeface="+mn-ea"/>
        <a:cs typeface="+mn-cs"/>
        <a:sym typeface="Helvetica Light"/>
      </a:defRPr>
    </a:lvl6pPr>
    <a:lvl7pPr indent="1371600" algn="ctr" defTabSz="584200">
      <a:defRPr sz="3800">
        <a:solidFill>
          <a:srgbClr val="FFFFFF"/>
        </a:solidFill>
        <a:latin typeface="+mn-lt"/>
        <a:ea typeface="+mn-ea"/>
        <a:cs typeface="+mn-cs"/>
        <a:sym typeface="Helvetica Light"/>
      </a:defRPr>
    </a:lvl7pPr>
    <a:lvl8pPr indent="1600200" algn="ctr" defTabSz="584200">
      <a:defRPr sz="3800">
        <a:solidFill>
          <a:srgbClr val="FFFFFF"/>
        </a:solidFill>
        <a:latin typeface="+mn-lt"/>
        <a:ea typeface="+mn-ea"/>
        <a:cs typeface="+mn-cs"/>
        <a:sym typeface="Helvetica Light"/>
      </a:defRPr>
    </a:lvl8pPr>
    <a:lvl9pPr indent="1828800" algn="ctr" defTabSz="584200">
      <a:defRPr sz="3800">
        <a:solidFill>
          <a:srgbClr val="FFFFFF"/>
        </a:solidFill>
        <a:latin typeface="+mn-lt"/>
        <a:ea typeface="+mn-ea"/>
        <a:cs typeface="+mn-cs"/>
        <a:sym typeface="Helvetica Light"/>
      </a:defRPr>
    </a:lvl9pPr>
  </p:defaultTextStyle>
  <p:extLst>
    <p:ext uri="{521415D9-36F7-43E2-AB2F-B90AF26B5E84}">
      <p14:sectionLst xmlns:p14="http://schemas.microsoft.com/office/powerpoint/2010/main">
        <p14:section name="Default Section" id="{68CAF7BC-5AE1-3B4F-AF9C-7C25D2E40B30}">
          <p14:sldIdLst/>
        </p14:section>
        <p14:section name="Intro" id="{F65E8A22-EA73-9D44-97C3-50E50D5098A3}">
          <p14:sldIdLst>
            <p14:sldId id="331"/>
            <p14:sldId id="258"/>
            <p14:sldId id="1243"/>
          </p14:sldIdLst>
        </p14:section>
        <p14:section name="The Parts of Medicare" id="{6C966855-8F95-9640-98AC-E89A16C356DC}">
          <p14:sldIdLst>
            <p14:sldId id="334"/>
            <p14:sldId id="1270"/>
            <p14:sldId id="1273"/>
            <p14:sldId id="1256"/>
            <p14:sldId id="1271"/>
            <p14:sldId id="1266"/>
            <p14:sldId id="1272"/>
            <p14:sldId id="1268"/>
            <p14:sldId id="416"/>
            <p14:sldId id="415"/>
            <p14:sldId id="1267"/>
            <p14:sldId id="1269"/>
          </p14:sldIdLst>
        </p14:section>
        <p14:section name="When and how to enroll" id="{2B724336-84E1-8F47-BFB7-3A47AF35B105}">
          <p14:sldIdLst>
            <p14:sldId id="358"/>
            <p14:sldId id="383"/>
            <p14:sldId id="1275"/>
          </p14:sldIdLst>
        </p14:section>
        <p14:section name="Costs" id="{543A4334-A608-7F42-96AF-BEA77151BC54}">
          <p14:sldIdLst>
            <p14:sldId id="380"/>
          </p14:sldIdLst>
        </p14:section>
        <p14:section name="When and why to delay" id="{537694A0-2D3D-5440-A3D9-A135B8876BAA}">
          <p14:sldIdLst/>
        </p14:section>
        <p14:section name="How to choose" id="{A6A423EE-44D6-DF46-B181-65F4F9A83E66}">
          <p14:sldIdLst/>
        </p14:section>
        <p14:section name="After the Basics - Parts A &amp; B" id="{82BD4FA8-DCA4-C144-AC19-EF0D14E4BF2C}">
          <p14:sldIdLst/>
        </p14:section>
        <p14:section name="Medigap" id="{D2952CBB-602E-3D42-BEDB-8F996F743261}">
          <p14:sldIdLst/>
        </p14:section>
        <p14:section name="Medicare Advantage" id="{047E38F7-6343-8247-B0B4-C6BF00B2CE41}">
          <p14:sldIdLst/>
        </p14:section>
        <p14:section name="Drug Plans" id="{7447DC1E-1F4B-7341-BDE3-A13CA6CD79C7}">
          <p14:sldIdLst/>
        </p14:section>
        <p14:section name="Other things to watch out for" id="{EE4CBCC3-7649-E547-9106-26175F64D841}">
          <p14:sldIdLst>
            <p14:sldId id="378"/>
          </p14:sldIdLst>
        </p14:section>
        <p14:section name="Additional Information" id="{2D09BE14-64F0-6846-9742-9EBF2789E457}">
          <p14:sldIdLst/>
        </p14:section>
      </p14:sectionLst>
    </p:ext>
    <p:ext uri="{EFAFB233-063F-42B5-8137-9DF3F51BA10A}">
      <p15:sldGuideLst xmlns:p15="http://schemas.microsoft.com/office/powerpoint/2012/main">
        <p15:guide id="1" orient="horz" pos="3072">
          <p15:clr>
            <a:srgbClr val="A4A3A4"/>
          </p15:clr>
        </p15:guide>
        <p15:guide id="2" pos="4096">
          <p15:clr>
            <a:srgbClr val="A4A3A4"/>
          </p15:clr>
        </p15:guide>
      </p15:sldGuideLst>
    </p:ext>
    <p:ext uri="{2D200454-40CA-4A62-9FC3-DE9A4176ACB9}">
      <p15:notesGuideLst xmlns:p15="http://schemas.microsoft.com/office/powerpoint/2012/main">
        <p15:guide id="1" orient="horz" pos="2950" userDrawn="1">
          <p15:clr>
            <a:srgbClr val="A4A3A4"/>
          </p15:clr>
        </p15:guide>
        <p15:guide id="2" pos="222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llis Fishelson-Holstine" initials="" lastIdx="9" clrIdx="0"/>
  <p:cmAuthor id="1" name="Wayne Kradjan" initials="WK" lastIdx="1" clrIdx="1">
    <p:extLst>
      <p:ext uri="{19B8F6BF-5375-455C-9EA6-DF929625EA0E}">
        <p15:presenceInfo xmlns:p15="http://schemas.microsoft.com/office/powerpoint/2012/main" userId="d7508872b9342ea3" providerId="Windows Live"/>
      </p:ext>
    </p:extLst>
  </p:cmAuthor>
  <p:cmAuthor id="2" name="Lev, Larry" initials="LL" lastIdx="24" clrIdx="2">
    <p:extLst>
      <p:ext uri="{19B8F6BF-5375-455C-9EA6-DF929625EA0E}">
        <p15:presenceInfo xmlns:p15="http://schemas.microsoft.com/office/powerpoint/2012/main" userId="S-1-5-21-828376571-1197701538-1844936127-3083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88FD6B-F270-8880-ED59-4CB5AEDFB470}" v="779" dt="2025-11-07T00:18:25.458"/>
    <p1510:client id="{CA655FF9-373E-BD1F-1D0F-78C1A61403C3}" v="946" dt="2025-11-06T23:38:29.595"/>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87CED4">
              <a:alpha val="2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a:tcStyle>
        <a:tcBdr/>
        <a:fill>
          <a:solidFill>
            <a:srgbClr val="5DC123">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189B1A"/>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000000"/>
        </a:fontRef>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A433"/>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rgbClr val="E8A433"/>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19" autoAdjust="0"/>
    <p:restoredTop sz="86322" autoAdjust="0"/>
  </p:normalViewPr>
  <p:slideViewPr>
    <p:cSldViewPr snapToGrid="0" snapToObjects="1">
      <p:cViewPr varScale="1">
        <p:scale>
          <a:sx n="45" d="100"/>
          <a:sy n="45" d="100"/>
        </p:scale>
        <p:origin x="636" y="88"/>
      </p:cViewPr>
      <p:guideLst>
        <p:guide orient="horz" pos="3072"/>
        <p:guide pos="4096"/>
      </p:guideLst>
    </p:cSldViewPr>
  </p:slideViewPr>
  <p:outlineViewPr>
    <p:cViewPr>
      <p:scale>
        <a:sx n="33" d="100"/>
        <a:sy n="33" d="100"/>
      </p:scale>
      <p:origin x="0" y="-51684"/>
    </p:cViewPr>
  </p:outlineViewPr>
  <p:notesTextViewPr>
    <p:cViewPr>
      <p:scale>
        <a:sx n="100" d="100"/>
        <a:sy n="100" d="100"/>
      </p:scale>
      <p:origin x="0" y="0"/>
    </p:cViewPr>
  </p:notesTextViewPr>
  <p:sorterViewPr>
    <p:cViewPr varScale="1">
      <p:scale>
        <a:sx n="1" d="1"/>
        <a:sy n="1" d="1"/>
      </p:scale>
      <p:origin x="0" y="-10944"/>
    </p:cViewPr>
  </p:sorterViewPr>
  <p:notesViewPr>
    <p:cSldViewPr snapToGrid="0" snapToObjects="1">
      <p:cViewPr>
        <p:scale>
          <a:sx n="100" d="100"/>
          <a:sy n="100" d="100"/>
        </p:scale>
        <p:origin x="2696" y="208"/>
      </p:cViewPr>
      <p:guideLst>
        <p:guide orient="horz" pos="2950"/>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66732" cy="469779"/>
          </a:xfrm>
          <a:prstGeom prst="rect">
            <a:avLst/>
          </a:prstGeom>
        </p:spPr>
        <p:txBody>
          <a:bodyPr vert="horz" lIns="89099" tIns="44550" rIns="89099" bIns="44550" rtlCol="0"/>
          <a:lstStyle>
            <a:lvl1pPr algn="l">
              <a:defRPr sz="1100"/>
            </a:lvl1pPr>
          </a:lstStyle>
          <a:p>
            <a:endParaRPr lang="en-US" dirty="0"/>
          </a:p>
        </p:txBody>
      </p:sp>
      <p:sp>
        <p:nvSpPr>
          <p:cNvPr id="3" name="Date Placeholder 2"/>
          <p:cNvSpPr>
            <a:spLocks noGrp="1"/>
          </p:cNvSpPr>
          <p:nvPr>
            <p:ph type="dt" sz="quarter" idx="1"/>
          </p:nvPr>
        </p:nvSpPr>
        <p:spPr>
          <a:xfrm>
            <a:off x="4008707" y="1"/>
            <a:ext cx="3066732" cy="469779"/>
          </a:xfrm>
          <a:prstGeom prst="rect">
            <a:avLst/>
          </a:prstGeom>
        </p:spPr>
        <p:txBody>
          <a:bodyPr vert="horz" lIns="89099" tIns="44550" rIns="89099" bIns="44550" rtlCol="0"/>
          <a:lstStyle>
            <a:lvl1pPr algn="r">
              <a:defRPr sz="1100"/>
            </a:lvl1pPr>
          </a:lstStyle>
          <a:p>
            <a:fld id="{3CEEF3C7-B60F-447A-ABC6-D9853BDC38C8}" type="datetimeFigureOut">
              <a:rPr lang="en-US" smtClean="0"/>
              <a:t>11/13/2025</a:t>
            </a:fld>
            <a:endParaRPr lang="en-US" dirty="0"/>
          </a:p>
        </p:txBody>
      </p:sp>
      <p:sp>
        <p:nvSpPr>
          <p:cNvPr id="4" name="Footer Placeholder 3"/>
          <p:cNvSpPr>
            <a:spLocks noGrp="1"/>
          </p:cNvSpPr>
          <p:nvPr>
            <p:ph type="ftr" sz="quarter" idx="2"/>
          </p:nvPr>
        </p:nvSpPr>
        <p:spPr>
          <a:xfrm>
            <a:off x="2" y="8893298"/>
            <a:ext cx="3066732" cy="469778"/>
          </a:xfrm>
          <a:prstGeom prst="rect">
            <a:avLst/>
          </a:prstGeom>
        </p:spPr>
        <p:txBody>
          <a:bodyPr vert="horz" lIns="89099" tIns="44550" rIns="89099" bIns="44550" rtlCol="0" anchor="b"/>
          <a:lstStyle>
            <a:lvl1pPr algn="l">
              <a:defRPr sz="1100"/>
            </a:lvl1pPr>
          </a:lstStyle>
          <a:p>
            <a:endParaRPr lang="en-US" dirty="0"/>
          </a:p>
        </p:txBody>
      </p:sp>
      <p:sp>
        <p:nvSpPr>
          <p:cNvPr id="5" name="Slide Number Placeholder 4"/>
          <p:cNvSpPr>
            <a:spLocks noGrp="1"/>
          </p:cNvSpPr>
          <p:nvPr>
            <p:ph type="sldNum" sz="quarter" idx="3"/>
          </p:nvPr>
        </p:nvSpPr>
        <p:spPr>
          <a:xfrm>
            <a:off x="4008707" y="8893298"/>
            <a:ext cx="3066732" cy="469778"/>
          </a:xfrm>
          <a:prstGeom prst="rect">
            <a:avLst/>
          </a:prstGeom>
        </p:spPr>
        <p:txBody>
          <a:bodyPr vert="horz" lIns="89099" tIns="44550" rIns="89099" bIns="44550" rtlCol="0" anchor="b"/>
          <a:lstStyle>
            <a:lvl1pPr algn="r">
              <a:defRPr sz="1100"/>
            </a:lvl1pPr>
          </a:lstStyle>
          <a:p>
            <a:fld id="{755E4A82-2C8C-40DA-8611-8C06FE3996FB}" type="slidenum">
              <a:rPr lang="en-US" smtClean="0"/>
              <a:t>‹#›</a:t>
            </a:fld>
            <a:endParaRPr lang="en-US" dirty="0"/>
          </a:p>
        </p:txBody>
      </p:sp>
    </p:spTree>
    <p:extLst>
      <p:ext uri="{BB962C8B-B14F-4D97-AF65-F5344CB8AC3E}">
        <p14:creationId xmlns:p14="http://schemas.microsoft.com/office/powerpoint/2010/main" val="153598118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 name="Shape 40"/>
          <p:cNvSpPr>
            <a:spLocks noGrp="1" noRot="1" noChangeAspect="1"/>
          </p:cNvSpPr>
          <p:nvPr>
            <p:ph type="sldImg"/>
          </p:nvPr>
        </p:nvSpPr>
        <p:spPr>
          <a:xfrm>
            <a:off x="1198563" y="701675"/>
            <a:ext cx="4679950" cy="3511550"/>
          </a:xfrm>
          <a:prstGeom prst="rect">
            <a:avLst/>
          </a:prstGeom>
        </p:spPr>
        <p:txBody>
          <a:bodyPr lIns="89099" tIns="44550" rIns="89099" bIns="44550"/>
          <a:lstStyle/>
          <a:p>
            <a:pPr lvl="0"/>
            <a:endParaRPr dirty="0"/>
          </a:p>
        </p:txBody>
      </p:sp>
      <p:sp>
        <p:nvSpPr>
          <p:cNvPr id="41" name="Shape 41"/>
          <p:cNvSpPr>
            <a:spLocks noGrp="1"/>
          </p:cNvSpPr>
          <p:nvPr>
            <p:ph type="body" sz="quarter" idx="1"/>
          </p:nvPr>
        </p:nvSpPr>
        <p:spPr>
          <a:xfrm>
            <a:off x="943611" y="4447461"/>
            <a:ext cx="5189855" cy="4213384"/>
          </a:xfrm>
          <a:prstGeom prst="rect">
            <a:avLst/>
          </a:prstGeom>
        </p:spPr>
        <p:txBody>
          <a:bodyPr lIns="89099" tIns="44550" rIns="89099" bIns="44550"/>
          <a:lstStyle/>
          <a:p>
            <a:pPr lvl="0"/>
            <a:endParaRPr dirty="0"/>
          </a:p>
        </p:txBody>
      </p:sp>
      <p:sp>
        <p:nvSpPr>
          <p:cNvPr id="2" name="Footer Placeholder 1"/>
          <p:cNvSpPr>
            <a:spLocks noGrp="1"/>
          </p:cNvSpPr>
          <p:nvPr>
            <p:ph type="ftr" sz="quarter" idx="4"/>
          </p:nvPr>
        </p:nvSpPr>
        <p:spPr>
          <a:xfrm>
            <a:off x="4161955" y="8869139"/>
            <a:ext cx="2599025" cy="468474"/>
          </a:xfrm>
          <a:prstGeom prst="rect">
            <a:avLst/>
          </a:prstGeom>
        </p:spPr>
        <p:txBody>
          <a:bodyPr vert="horz" lIns="87438" tIns="43719" rIns="87438" bIns="43719" rtlCol="0" anchor="b"/>
          <a:lstStyle>
            <a:lvl1pPr algn="l">
              <a:defRPr sz="1100"/>
            </a:lvl1pPr>
          </a:lstStyle>
          <a:p>
            <a:r>
              <a:rPr lang="en-US" dirty="0"/>
              <a:t>	</a:t>
            </a:r>
            <a:fld id="{B0E2BB5A-3195-AF4E-B5AD-CF9D297D44E7}" type="slidenum">
              <a:rPr lang="uk-UA" smtClean="0"/>
              <a:pPr/>
              <a:t>‹#›</a:t>
            </a:fld>
            <a:endParaRPr lang="en-US" dirty="0"/>
          </a:p>
        </p:txBody>
      </p:sp>
    </p:spTree>
    <p:extLst>
      <p:ext uri="{BB962C8B-B14F-4D97-AF65-F5344CB8AC3E}">
        <p14:creationId xmlns:p14="http://schemas.microsoft.com/office/powerpoint/2010/main" val="1639345247"/>
      </p:ext>
    </p:extLst>
  </p:cSld>
  <p:clrMap bg1="lt1" tx1="dk1" bg2="lt2" tx2="dk2" accent1="accent1" accent2="accent2" accent3="accent3" accent4="accent4" accent5="accent5" accent6="accent6" hlink="hlink" folHlink="folHlink"/>
  <p:hf hdr="0" dt="0"/>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xfrm>
            <a:off x="4008500" y="8893995"/>
            <a:ext cx="3067040" cy="467534"/>
          </a:xfrm>
          <a:prstGeom prst="rect">
            <a:avLst/>
          </a:prstGeom>
        </p:spPr>
        <p:txBody>
          <a:bodyPr lIns="84281" tIns="42142" rIns="84281" bIns="42142"/>
          <a:lstStyle/>
          <a:p>
            <a:pPr>
              <a:defRPr/>
            </a:pPr>
            <a:fld id="{C57D65E8-82BC-48DE-A8DB-D63E0607AE67}" type="slidenum">
              <a:rPr lang="en-US"/>
              <a:pPr>
                <a:defRPr/>
              </a:pPr>
              <a:t>1</a:t>
            </a:fld>
            <a:endParaRPr lang="en-US" dirty="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708027" y="4602164"/>
            <a:ext cx="5583238" cy="421481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 name="Footer Placeholder 1"/>
          <p:cNvSpPr>
            <a:spLocks noGrp="1"/>
          </p:cNvSpPr>
          <p:nvPr>
            <p:ph type="ftr" sz="quarter" idx="10"/>
          </p:nvPr>
        </p:nvSpPr>
        <p:spPr/>
        <p:txBody>
          <a:bodyPr/>
          <a:lstStyle/>
          <a:p>
            <a:r>
              <a:rPr lang="en-US" dirty="0"/>
              <a:t>	</a:t>
            </a:r>
            <a:fld id="{B0E2BB5A-3195-AF4E-B5AD-CF9D297D44E7}" type="slidenum">
              <a:rPr lang="uk-UA" smtClean="0"/>
              <a:pPr/>
              <a:t>1</a:t>
            </a:fld>
            <a:endParaRPr lang="en-US" dirty="0"/>
          </a:p>
        </p:txBody>
      </p:sp>
    </p:spTree>
    <p:extLst>
      <p:ext uri="{BB962C8B-B14F-4D97-AF65-F5344CB8AC3E}">
        <p14:creationId xmlns:p14="http://schemas.microsoft.com/office/powerpoint/2010/main" val="4200362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hape 221"/>
          <p:cNvSpPr>
            <a:spLocks noGrp="1" noRot="1" noChangeAspect="1"/>
          </p:cNvSpPr>
          <p:nvPr>
            <p:ph type="sldImg"/>
          </p:nvPr>
        </p:nvSpPr>
        <p:spPr>
          <a:prstGeom prst="rect">
            <a:avLst/>
          </a:prstGeom>
        </p:spPr>
        <p:txBody>
          <a:bodyPr/>
          <a:lstStyle/>
          <a:p>
            <a:pPr lvl="0"/>
            <a:endParaRPr dirty="0"/>
          </a:p>
        </p:txBody>
      </p:sp>
      <p:sp>
        <p:nvSpPr>
          <p:cNvPr id="222" name="Shape 222"/>
          <p:cNvSpPr>
            <a:spLocks noGrp="1"/>
          </p:cNvSpPr>
          <p:nvPr>
            <p:ph type="body" sz="quarter" idx="1"/>
          </p:nvPr>
        </p:nvSpPr>
        <p:spPr>
          <a:prstGeom prst="rect">
            <a:avLst/>
          </a:prstGeom>
        </p:spPr>
        <p:txBody>
          <a:bodyPr/>
          <a:lstStyle/>
          <a:p>
            <a:pPr lvl="0">
              <a:defRPr sz="1800"/>
            </a:pPr>
            <a:endParaRPr dirty="0"/>
          </a:p>
        </p:txBody>
      </p:sp>
      <p:sp>
        <p:nvSpPr>
          <p:cNvPr id="2" name="Footer Placeholder 1"/>
          <p:cNvSpPr>
            <a:spLocks noGrp="1"/>
          </p:cNvSpPr>
          <p:nvPr>
            <p:ph type="ftr" sz="quarter" idx="10"/>
          </p:nvPr>
        </p:nvSpPr>
        <p:spPr/>
        <p:txBody>
          <a:bodyPr/>
          <a:lstStyle/>
          <a:p>
            <a:r>
              <a:rPr lang="en-US" dirty="0"/>
              <a:t>	</a:t>
            </a:r>
            <a:fld id="{B0E2BB5A-3195-AF4E-B5AD-CF9D297D44E7}" type="slidenum">
              <a:rPr lang="uk-UA" smtClean="0"/>
              <a:pPr/>
              <a:t>13</a:t>
            </a:fld>
            <a:endParaRPr lang="en-US" dirty="0"/>
          </a:p>
        </p:txBody>
      </p:sp>
    </p:spTree>
    <p:extLst>
      <p:ext uri="{BB962C8B-B14F-4D97-AF65-F5344CB8AC3E}">
        <p14:creationId xmlns:p14="http://schemas.microsoft.com/office/powerpoint/2010/main" val="747131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7FA90-62FE-3B49-9EDA-B69C8510AF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A2282F-BD0D-F6A3-961E-036B18922A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0B7CE9-AD72-E3C8-4C4B-63C4F6FD31F0}"/>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5E9B8F59-C7A5-4978-D315-ACEF40FBB362}"/>
              </a:ext>
            </a:extLst>
          </p:cNvPr>
          <p:cNvSpPr>
            <a:spLocks noGrp="1"/>
          </p:cNvSpPr>
          <p:nvPr>
            <p:ph type="ftr" sz="quarter" idx="10"/>
          </p:nvPr>
        </p:nvSpPr>
        <p:spPr/>
        <p:txBody>
          <a:bodyPr/>
          <a:lstStyle/>
          <a:p>
            <a:r>
              <a:rPr lang="en-US" dirty="0"/>
              <a:t>	</a:t>
            </a:r>
            <a:fld id="{B0E2BB5A-3195-AF4E-B5AD-CF9D297D44E7}" type="slidenum">
              <a:rPr lang="uk-UA" smtClean="0"/>
              <a:pPr/>
              <a:t>14</a:t>
            </a:fld>
            <a:endParaRPr lang="en-US" dirty="0"/>
          </a:p>
        </p:txBody>
      </p:sp>
    </p:spTree>
    <p:extLst>
      <p:ext uri="{BB962C8B-B14F-4D97-AF65-F5344CB8AC3E}">
        <p14:creationId xmlns:p14="http://schemas.microsoft.com/office/powerpoint/2010/main" val="729379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9299E-946E-58C3-84E6-9195245BC7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8F7B12-B873-6E68-31A4-71DE79A9D1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D79DA-3505-B56B-7208-7AE5D0B9816E}"/>
              </a:ext>
            </a:extLst>
          </p:cNvPr>
          <p:cNvSpPr>
            <a:spLocks noGrp="1"/>
          </p:cNvSpPr>
          <p:nvPr>
            <p:ph type="body" idx="1"/>
          </p:nvPr>
        </p:nvSpPr>
        <p:spPr/>
        <p:txBody>
          <a:bodyPr/>
          <a:lstStyle/>
          <a:p>
            <a:pPr marL="325258" indent="-325258">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D9E275C6-85CE-62EE-5188-C201CE4F7C36}"/>
              </a:ext>
            </a:extLst>
          </p:cNvPr>
          <p:cNvSpPr>
            <a:spLocks noGrp="1"/>
          </p:cNvSpPr>
          <p:nvPr>
            <p:ph type="ftr" sz="quarter" idx="10"/>
          </p:nvPr>
        </p:nvSpPr>
        <p:spPr/>
        <p:txBody>
          <a:bodyPr/>
          <a:lstStyle/>
          <a:p>
            <a:r>
              <a:rPr lang="en-US" dirty="0"/>
              <a:t>	</a:t>
            </a:r>
            <a:fld id="{B0E2BB5A-3195-AF4E-B5AD-CF9D297D44E7}" type="slidenum">
              <a:rPr lang="uk-UA" smtClean="0"/>
              <a:pPr/>
              <a:t>15</a:t>
            </a:fld>
            <a:endParaRPr lang="en-US" dirty="0"/>
          </a:p>
        </p:txBody>
      </p:sp>
    </p:spTree>
    <p:extLst>
      <p:ext uri="{BB962C8B-B14F-4D97-AF65-F5344CB8AC3E}">
        <p14:creationId xmlns:p14="http://schemas.microsoft.com/office/powerpoint/2010/main" val="1854283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noRot="1" noChangeAspect="1"/>
          </p:cNvSpPr>
          <p:nvPr>
            <p:ph type="sldImg"/>
          </p:nvPr>
        </p:nvSpPr>
        <p:spPr>
          <a:prstGeom prst="rect">
            <a:avLst/>
          </a:prstGeom>
        </p:spPr>
        <p:txBody>
          <a:bodyPr/>
          <a:lstStyle/>
          <a:p>
            <a:pPr lvl="0"/>
            <a:endParaRPr dirty="0"/>
          </a:p>
        </p:txBody>
      </p:sp>
      <p:sp>
        <p:nvSpPr>
          <p:cNvPr id="134" name="Shape 134"/>
          <p:cNvSpPr>
            <a:spLocks noGrp="1"/>
          </p:cNvSpPr>
          <p:nvPr>
            <p:ph type="body" sz="quarter" idx="1"/>
          </p:nvPr>
        </p:nvSpPr>
        <p:spPr>
          <a:prstGeom prst="rect">
            <a:avLst/>
          </a:prstGeom>
        </p:spPr>
        <p:txBody>
          <a:bodyPr/>
          <a:lstStyle/>
          <a:p>
            <a:pPr lvl="0">
              <a:defRPr sz="1800"/>
            </a:pPr>
            <a:endParaRPr dirty="0"/>
          </a:p>
        </p:txBody>
      </p:sp>
      <p:sp>
        <p:nvSpPr>
          <p:cNvPr id="2" name="Footer Placeholder 1"/>
          <p:cNvSpPr>
            <a:spLocks noGrp="1"/>
          </p:cNvSpPr>
          <p:nvPr>
            <p:ph type="ftr" sz="quarter" idx="10"/>
          </p:nvPr>
        </p:nvSpPr>
        <p:spPr/>
        <p:txBody>
          <a:bodyPr/>
          <a:lstStyle/>
          <a:p>
            <a:r>
              <a:rPr lang="en-US" dirty="0"/>
              <a:t>	</a:t>
            </a:r>
            <a:fld id="{B0E2BB5A-3195-AF4E-B5AD-CF9D297D44E7}" type="slidenum">
              <a:rPr lang="uk-UA" smtClean="0"/>
              <a:pPr/>
              <a:t>16</a:t>
            </a:fld>
            <a:endParaRPr lang="en-US" dirty="0"/>
          </a:p>
        </p:txBody>
      </p:sp>
    </p:spTree>
    <p:extLst>
      <p:ext uri="{BB962C8B-B14F-4D97-AF65-F5344CB8AC3E}">
        <p14:creationId xmlns:p14="http://schemas.microsoft.com/office/powerpoint/2010/main" val="2612919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	</a:t>
            </a:r>
            <a:fld id="{B0E2BB5A-3195-AF4E-B5AD-CF9D297D44E7}" type="slidenum">
              <a:rPr lang="uk-UA" smtClean="0"/>
              <a:pPr/>
              <a:t>17</a:t>
            </a:fld>
            <a:endParaRPr lang="en-US" dirty="0"/>
          </a:p>
        </p:txBody>
      </p:sp>
    </p:spTree>
    <p:extLst>
      <p:ext uri="{BB962C8B-B14F-4D97-AF65-F5344CB8AC3E}">
        <p14:creationId xmlns:p14="http://schemas.microsoft.com/office/powerpoint/2010/main" val="2006734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	</a:t>
            </a:r>
            <a:fld id="{B0E2BB5A-3195-AF4E-B5AD-CF9D297D44E7}" type="slidenum">
              <a:rPr lang="uk-UA" smtClean="0"/>
              <a:pPr/>
              <a:t>19</a:t>
            </a:fld>
            <a:endParaRPr lang="en-US" dirty="0"/>
          </a:p>
        </p:txBody>
      </p:sp>
    </p:spTree>
    <p:extLst>
      <p:ext uri="{BB962C8B-B14F-4D97-AF65-F5344CB8AC3E}">
        <p14:creationId xmlns:p14="http://schemas.microsoft.com/office/powerpoint/2010/main" val="692239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US" b="1" dirty="0"/>
          </a:p>
        </p:txBody>
      </p:sp>
      <p:sp>
        <p:nvSpPr>
          <p:cNvPr id="4" name="Slide Number Placeholder 3"/>
          <p:cNvSpPr>
            <a:spLocks noGrp="1"/>
          </p:cNvSpPr>
          <p:nvPr>
            <p:ph type="sldNum" sz="quarter" idx="10"/>
          </p:nvPr>
        </p:nvSpPr>
        <p:spPr>
          <a:xfrm>
            <a:off x="4008341" y="8892865"/>
            <a:ext cx="3067155" cy="468629"/>
          </a:xfrm>
          <a:prstGeom prst="rect">
            <a:avLst/>
          </a:prstGeom>
        </p:spPr>
        <p:txBody>
          <a:bodyPr lIns="86458" tIns="43229" rIns="86458" bIns="43229"/>
          <a:lstStyle/>
          <a:p>
            <a:fld id="{0AB0A607-73D2-41CE-B807-26F4DCE13F7B}" type="slidenum">
              <a:rPr lang="en-US" smtClean="0"/>
              <a:pPr/>
              <a:t>20</a:t>
            </a:fld>
            <a:endParaRPr lang="en-US" dirty="0"/>
          </a:p>
        </p:txBody>
      </p:sp>
      <p:sp>
        <p:nvSpPr>
          <p:cNvPr id="5" name="Footer Placeholder 4"/>
          <p:cNvSpPr>
            <a:spLocks noGrp="1"/>
          </p:cNvSpPr>
          <p:nvPr>
            <p:ph type="ftr" sz="quarter" idx="11"/>
          </p:nvPr>
        </p:nvSpPr>
        <p:spPr/>
        <p:txBody>
          <a:bodyPr/>
          <a:lstStyle/>
          <a:p>
            <a:r>
              <a:rPr lang="en-US" dirty="0"/>
              <a:t>	</a:t>
            </a:r>
            <a:fld id="{B0E2BB5A-3195-AF4E-B5AD-CF9D297D44E7}" type="slidenum">
              <a:rPr lang="uk-UA" smtClean="0"/>
              <a:pPr/>
              <a:t>20</a:t>
            </a:fld>
            <a:endParaRPr lang="en-US" dirty="0"/>
          </a:p>
        </p:txBody>
      </p:sp>
    </p:spTree>
    <p:extLst>
      <p:ext uri="{BB962C8B-B14F-4D97-AF65-F5344CB8AC3E}">
        <p14:creationId xmlns:p14="http://schemas.microsoft.com/office/powerpoint/2010/main" val="1309391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noRot="1" noChangeAspect="1"/>
          </p:cNvSpPr>
          <p:nvPr>
            <p:ph type="sldImg"/>
          </p:nvPr>
        </p:nvSpPr>
        <p:spPr>
          <a:prstGeom prst="rect">
            <a:avLst/>
          </a:prstGeom>
        </p:spPr>
        <p:txBody>
          <a:bodyPr/>
          <a:lstStyle/>
          <a:p>
            <a:pPr lvl="0"/>
            <a:endParaRPr dirty="0"/>
          </a:p>
        </p:txBody>
      </p:sp>
      <p:sp>
        <p:nvSpPr>
          <p:cNvPr id="69" name="Shape 69"/>
          <p:cNvSpPr>
            <a:spLocks noGrp="1"/>
          </p:cNvSpPr>
          <p:nvPr>
            <p:ph type="body" sz="quarter" idx="1"/>
          </p:nvPr>
        </p:nvSpPr>
        <p:spPr>
          <a:xfrm>
            <a:off x="943611" y="4279173"/>
            <a:ext cx="5189855" cy="4213384"/>
          </a:xfrm>
          <a:prstGeom prst="rect">
            <a:avLst/>
          </a:prstGeom>
        </p:spPr>
        <p:txBody>
          <a:bodyPr/>
          <a:lstStyle/>
          <a:p>
            <a:pPr eaLnBrk="1" hangingPunct="1"/>
            <a:endParaRPr lang="en-US" sz="1500" b="1" dirty="0"/>
          </a:p>
        </p:txBody>
      </p:sp>
      <p:sp>
        <p:nvSpPr>
          <p:cNvPr id="2" name="Footer Placeholder 1"/>
          <p:cNvSpPr>
            <a:spLocks noGrp="1"/>
          </p:cNvSpPr>
          <p:nvPr>
            <p:ph type="ftr" sz="quarter" idx="10"/>
          </p:nvPr>
        </p:nvSpPr>
        <p:spPr/>
        <p:txBody>
          <a:bodyPr/>
          <a:lstStyle/>
          <a:p>
            <a:r>
              <a:rPr lang="en-US" dirty="0"/>
              <a:t>	</a:t>
            </a:r>
            <a:fld id="{B0E2BB5A-3195-AF4E-B5AD-CF9D297D44E7}" type="slidenum">
              <a:rPr lang="uk-UA" smtClean="0"/>
              <a:pPr/>
              <a:t>2</a:t>
            </a:fld>
            <a:endParaRPr lang="en-US" dirty="0"/>
          </a:p>
        </p:txBody>
      </p:sp>
    </p:spTree>
    <p:extLst>
      <p:ext uri="{BB962C8B-B14F-4D97-AF65-F5344CB8AC3E}">
        <p14:creationId xmlns:p14="http://schemas.microsoft.com/office/powerpoint/2010/main" val="2313533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	</a:t>
            </a:r>
            <a:fld id="{B0E2BB5A-3195-AF4E-B5AD-CF9D297D44E7}" type="slidenum">
              <a:rPr lang="uk-UA" smtClean="0"/>
              <a:pPr/>
              <a:t>3</a:t>
            </a:fld>
            <a:endParaRPr lang="en-US" dirty="0"/>
          </a:p>
        </p:txBody>
      </p:sp>
    </p:spTree>
    <p:extLst>
      <p:ext uri="{BB962C8B-B14F-4D97-AF65-F5344CB8AC3E}">
        <p14:creationId xmlns:p14="http://schemas.microsoft.com/office/powerpoint/2010/main" val="1353961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4008500" y="8893995"/>
            <a:ext cx="3067040" cy="467534"/>
          </a:xfrm>
          <a:prstGeom prst="rect">
            <a:avLst/>
          </a:prstGeom>
        </p:spPr>
        <p:txBody>
          <a:bodyPr lIns="84281" tIns="42142" rIns="84281" bIns="42142"/>
          <a:lstStyle/>
          <a:p>
            <a:fld id="{0AB0A607-73D2-41CE-B807-26F4DCE13F7B}" type="slidenum">
              <a:rPr lang="en-US" smtClean="0"/>
              <a:pPr/>
              <a:t>4</a:t>
            </a:fld>
            <a:endParaRPr lang="en-US" dirty="0"/>
          </a:p>
        </p:txBody>
      </p:sp>
      <p:sp>
        <p:nvSpPr>
          <p:cNvPr id="5" name="Footer Placeholder 4"/>
          <p:cNvSpPr>
            <a:spLocks noGrp="1"/>
          </p:cNvSpPr>
          <p:nvPr>
            <p:ph type="ftr" sz="quarter" idx="11"/>
          </p:nvPr>
        </p:nvSpPr>
        <p:spPr/>
        <p:txBody>
          <a:bodyPr/>
          <a:lstStyle/>
          <a:p>
            <a:r>
              <a:rPr lang="en-US" dirty="0"/>
              <a:t>	</a:t>
            </a:r>
            <a:fld id="{B0E2BB5A-3195-AF4E-B5AD-CF9D297D44E7}" type="slidenum">
              <a:rPr lang="uk-UA" smtClean="0"/>
              <a:pPr/>
              <a:t>4</a:t>
            </a:fld>
            <a:endParaRPr lang="en-US" dirty="0"/>
          </a:p>
        </p:txBody>
      </p:sp>
    </p:spTree>
    <p:extLst>
      <p:ext uri="{BB962C8B-B14F-4D97-AF65-F5344CB8AC3E}">
        <p14:creationId xmlns:p14="http://schemas.microsoft.com/office/powerpoint/2010/main" val="3793775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B776F-912C-3FE6-1F02-2CF2437FE3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CA7448-31F7-D3BE-34BC-B8B8F66282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FF499F-F42B-5841-E2CE-3F9D8C873736}"/>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BEF37794-0C6A-3DD4-6586-AAEF7324B39F}"/>
              </a:ext>
            </a:extLst>
          </p:cNvPr>
          <p:cNvSpPr>
            <a:spLocks noGrp="1"/>
          </p:cNvSpPr>
          <p:nvPr>
            <p:ph type="ftr" sz="quarter" idx="4"/>
          </p:nvPr>
        </p:nvSpPr>
        <p:spPr/>
        <p:txBody>
          <a:bodyPr/>
          <a:lstStyle/>
          <a:p>
            <a:r>
              <a:rPr lang="en-US" dirty="0"/>
              <a:t>	</a:t>
            </a:r>
            <a:fld id="{B0E2BB5A-3195-AF4E-B5AD-CF9D297D44E7}" type="slidenum">
              <a:rPr lang="uk-UA" smtClean="0"/>
              <a:pPr/>
              <a:t>5</a:t>
            </a:fld>
            <a:endParaRPr lang="en-US" dirty="0"/>
          </a:p>
        </p:txBody>
      </p:sp>
    </p:spTree>
    <p:extLst>
      <p:ext uri="{BB962C8B-B14F-4D97-AF65-F5344CB8AC3E}">
        <p14:creationId xmlns:p14="http://schemas.microsoft.com/office/powerpoint/2010/main" val="4090596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	</a:t>
            </a:r>
            <a:fld id="{B0E2BB5A-3195-AF4E-B5AD-CF9D297D44E7}" type="slidenum">
              <a:rPr lang="uk-UA" smtClean="0"/>
              <a:pPr/>
              <a:t>7</a:t>
            </a:fld>
            <a:endParaRPr lang="en-US" dirty="0"/>
          </a:p>
        </p:txBody>
      </p:sp>
    </p:spTree>
    <p:extLst>
      <p:ext uri="{BB962C8B-B14F-4D97-AF65-F5344CB8AC3E}">
        <p14:creationId xmlns:p14="http://schemas.microsoft.com/office/powerpoint/2010/main" val="2167201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	</a:t>
            </a:r>
            <a:fld id="{B0E2BB5A-3195-AF4E-B5AD-CF9D297D44E7}" type="slidenum">
              <a:rPr lang="uk-UA" smtClean="0"/>
              <a:pPr/>
              <a:t>9</a:t>
            </a:fld>
            <a:endParaRPr lang="en-US" dirty="0"/>
          </a:p>
        </p:txBody>
      </p:sp>
    </p:spTree>
    <p:extLst>
      <p:ext uri="{BB962C8B-B14F-4D97-AF65-F5344CB8AC3E}">
        <p14:creationId xmlns:p14="http://schemas.microsoft.com/office/powerpoint/2010/main" val="2872429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	</a:t>
            </a:r>
            <a:fld id="{B0E2BB5A-3195-AF4E-B5AD-CF9D297D44E7}" type="slidenum">
              <a:rPr lang="uk-UA" smtClean="0"/>
              <a:pPr/>
              <a:t>11</a:t>
            </a:fld>
            <a:endParaRPr lang="en-US" dirty="0"/>
          </a:p>
        </p:txBody>
      </p:sp>
    </p:spTree>
    <p:extLst>
      <p:ext uri="{BB962C8B-B14F-4D97-AF65-F5344CB8AC3E}">
        <p14:creationId xmlns:p14="http://schemas.microsoft.com/office/powerpoint/2010/main" val="1288001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6"/>
          <p:cNvSpPr>
            <a:spLocks noGrp="1" noChangeArrowheads="1"/>
          </p:cNvSpPr>
          <p:nvPr>
            <p:ph type="ftr" sz="quarter" idx="4"/>
          </p:nvPr>
        </p:nvSpPr>
        <p:spPr>
          <a:xfrm>
            <a:off x="2" y="8956647"/>
            <a:ext cx="3096325" cy="471989"/>
          </a:xfrm>
          <a:prstGeom prst="rect">
            <a:avLst/>
          </a:prstGeom>
          <a:noFill/>
        </p:spPr>
        <p:txBody>
          <a:bodyPr lIns="87159" tIns="43579" rIns="87159" bIns="43579"/>
          <a:lstStyle/>
          <a:p>
            <a:r>
              <a:rPr lang="en-US" dirty="0"/>
              <a:t>Module 1 - September 2005</a:t>
            </a:r>
          </a:p>
        </p:txBody>
      </p:sp>
      <p:sp>
        <p:nvSpPr>
          <p:cNvPr id="47107" name="Rectangle 7"/>
          <p:cNvSpPr>
            <a:spLocks noGrp="1" noChangeArrowheads="1"/>
          </p:cNvSpPr>
          <p:nvPr>
            <p:ph type="sldNum" sz="quarter" idx="5"/>
          </p:nvPr>
        </p:nvSpPr>
        <p:spPr>
          <a:xfrm>
            <a:off x="4046464" y="8956647"/>
            <a:ext cx="3096325" cy="471989"/>
          </a:xfrm>
          <a:prstGeom prst="rect">
            <a:avLst/>
          </a:prstGeom>
          <a:noFill/>
        </p:spPr>
        <p:txBody>
          <a:bodyPr lIns="87159" tIns="43579" rIns="87159" bIns="43579"/>
          <a:lstStyle/>
          <a:p>
            <a:fld id="{78D06914-E128-4F4C-8F52-11CD7B528FD7}" type="slidenum">
              <a:rPr lang="en-US" smtClean="0"/>
              <a:pPr/>
              <a:t>12</a:t>
            </a:fld>
            <a:endParaRPr lang="en-US" dirty="0"/>
          </a:p>
        </p:txBody>
      </p:sp>
      <p:sp>
        <p:nvSpPr>
          <p:cNvPr id="47108" name="Rectangle 2"/>
          <p:cNvSpPr>
            <a:spLocks noGrp="1" noRot="1" noChangeAspect="1" noChangeArrowheads="1" noTextEdit="1"/>
          </p:cNvSpPr>
          <p:nvPr>
            <p:ph type="sldImg"/>
          </p:nvPr>
        </p:nvSpPr>
        <p:spPr>
          <a:ln/>
        </p:spPr>
      </p:sp>
      <p:sp>
        <p:nvSpPr>
          <p:cNvPr id="47109" name="Rectangle 3"/>
          <p:cNvSpPr>
            <a:spLocks noGrp="1" noChangeArrowheads="1"/>
          </p:cNvSpPr>
          <p:nvPr>
            <p:ph type="body" idx="1"/>
          </p:nvPr>
        </p:nvSpPr>
        <p:spPr>
          <a:noFill/>
          <a:ln/>
        </p:spPr>
        <p:txBody>
          <a:bodyPr/>
          <a:lstStyle/>
          <a:p>
            <a:pPr eaLnBrk="1" hangingPunct="1"/>
            <a:endParaRPr lang="en-US" b="1" dirty="0"/>
          </a:p>
        </p:txBody>
      </p:sp>
    </p:spTree>
    <p:extLst>
      <p:ext uri="{BB962C8B-B14F-4D97-AF65-F5344CB8AC3E}">
        <p14:creationId xmlns:p14="http://schemas.microsoft.com/office/powerpoint/2010/main" val="2784440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9" name="Shape 9"/>
          <p:cNvSpPr>
            <a:spLocks noGrp="1"/>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
        <p:nvSpPr>
          <p:cNvPr id="10" name="Shape 10"/>
          <p:cNvSpPr>
            <a:spLocks noGrp="1"/>
          </p:cNvSpPr>
          <p:nvPr>
            <p:ph type="sldNum" sz="quarter" idx="2"/>
          </p:nvPr>
        </p:nvSpPr>
        <p:spPr>
          <a:prstGeom prst="rect">
            <a:avLst/>
          </a:prstGeom>
        </p:spPr>
        <p:txBody>
          <a:bodyPr/>
          <a:lstStyle/>
          <a:p>
            <a:pPr lvl="0"/>
            <a:fld id="{86CB4B4D-7CA3-9044-876B-883B54F8677D}" type="slidenum">
              <a:rPr/>
              <a:pPr lvl="0"/>
              <a:t>‹#›</a:t>
            </a:fld>
            <a:endParaRPr dirty="0"/>
          </a:p>
        </p:txBody>
      </p:sp>
      <p:sp>
        <p:nvSpPr>
          <p:cNvPr id="11" name="Shape 11"/>
          <p:cNvSpPr>
            <a:spLocks noGrp="1"/>
          </p:cNvSpPr>
          <p:nvPr>
            <p:ph type="body" idx="1"/>
          </p:nvPr>
        </p:nvSpPr>
        <p:spPr>
          <a:prstGeom prst="rect">
            <a:avLst/>
          </a:prstGeom>
        </p:spPr>
        <p:txBody>
          <a:bodyPr/>
          <a:lstStyle/>
          <a:p>
            <a:pPr lvl="0">
              <a:defRPr sz="1800"/>
            </a:pPr>
            <a:r>
              <a:rPr sz="3800"/>
              <a:t>Body Level One</a:t>
            </a:r>
          </a:p>
          <a:p>
            <a:pPr lvl="1">
              <a:defRPr sz="1800"/>
            </a:pPr>
            <a:r>
              <a:rPr sz="3800"/>
              <a:t>Body Level Two</a:t>
            </a:r>
          </a:p>
          <a:p>
            <a:pPr lvl="2">
              <a:defRPr sz="1800"/>
            </a:pPr>
            <a:r>
              <a:rPr sz="3800"/>
              <a:t>Body Level Three</a:t>
            </a:r>
          </a:p>
          <a:p>
            <a:pPr lvl="3">
              <a:defRPr sz="1800"/>
            </a:pPr>
            <a:r>
              <a:rPr sz="3800"/>
              <a:t>Body Level Four</a:t>
            </a:r>
          </a:p>
          <a:p>
            <a:pPr lvl="4">
              <a:defRPr sz="1800"/>
            </a:pPr>
            <a:r>
              <a:rPr sz="3800"/>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Photo - 3 Up">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50240" y="8882098"/>
            <a:ext cx="3034453" cy="677333"/>
          </a:xfrm>
          <a:prstGeom prst="rect">
            <a:avLst/>
          </a:prstGeom>
          <a:ln/>
        </p:spPr>
        <p:txBody>
          <a:bodyPr lIns="130046" tIns="65023" rIns="130046" bIns="65023"/>
          <a:lstStyle>
            <a:lvl1pPr>
              <a:defRPr/>
            </a:lvl1pPr>
          </a:lstStyle>
          <a:p>
            <a:pPr>
              <a:defRPr/>
            </a:pPr>
            <a:endParaRPr lang="en-US" dirty="0"/>
          </a:p>
        </p:txBody>
      </p:sp>
      <p:sp>
        <p:nvSpPr>
          <p:cNvPr id="5" name="Rectangle 5"/>
          <p:cNvSpPr>
            <a:spLocks noGrp="1" noChangeArrowheads="1"/>
          </p:cNvSpPr>
          <p:nvPr>
            <p:ph type="ftr" sz="quarter" idx="11"/>
          </p:nvPr>
        </p:nvSpPr>
        <p:spPr>
          <a:xfrm>
            <a:off x="4443307" y="8882098"/>
            <a:ext cx="4118187" cy="677333"/>
          </a:xfrm>
          <a:prstGeom prst="rect">
            <a:avLst/>
          </a:prstGeom>
          <a:ln/>
        </p:spPr>
        <p:txBody>
          <a:bodyPr lIns="130046" tIns="65023" rIns="130046" bIns="65023"/>
          <a:lstStyle>
            <a:lvl1pPr>
              <a:defRPr/>
            </a:lvl1pPr>
          </a:lstStyle>
          <a:p>
            <a:pPr>
              <a:defRPr/>
            </a:pPr>
            <a:endParaRPr lang="en-US" dirty="0"/>
          </a:p>
        </p:txBody>
      </p:sp>
      <p:sp>
        <p:nvSpPr>
          <p:cNvPr id="6" name="Rectangle 6"/>
          <p:cNvSpPr>
            <a:spLocks noGrp="1" noChangeArrowheads="1"/>
          </p:cNvSpPr>
          <p:nvPr>
            <p:ph type="sldNum" sz="quarter" idx="12"/>
          </p:nvPr>
        </p:nvSpPr>
        <p:spPr>
          <a:xfrm>
            <a:off x="12056796" y="9227254"/>
            <a:ext cx="384708" cy="379591"/>
          </a:xfrm>
          <a:ln/>
        </p:spPr>
        <p:txBody>
          <a:bodyPr/>
          <a:lstStyle>
            <a:lvl1pPr>
              <a:defRPr/>
            </a:lvl1pPr>
          </a:lstStyle>
          <a:p>
            <a:pPr>
              <a:defRPr/>
            </a:pPr>
            <a:fld id="{4366C8D1-703A-4F26-A16A-5B472B3BCD4B}" type="slidenum">
              <a:rPr lang="en-US"/>
              <a:pPr>
                <a:defRPr/>
              </a:pPr>
              <a:t>‹#›</a:t>
            </a:fld>
            <a:endParaRPr lang="en-US" dirty="0"/>
          </a:p>
        </p:txBody>
      </p:sp>
    </p:spTree>
    <p:extLst>
      <p:ext uri="{BB962C8B-B14F-4D97-AF65-F5344CB8AC3E}">
        <p14:creationId xmlns:p14="http://schemas.microsoft.com/office/powerpoint/2010/main" val="722319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50240" y="390597"/>
            <a:ext cx="11704320" cy="83221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xfrm>
            <a:off x="650240" y="8882098"/>
            <a:ext cx="3034453" cy="677333"/>
          </a:xfrm>
          <a:prstGeom prst="rect">
            <a:avLst/>
          </a:prstGeom>
          <a:ln/>
        </p:spPr>
        <p:txBody>
          <a:bodyPr lIns="130046" tIns="65023" rIns="130046" bIns="65023"/>
          <a:lstStyle>
            <a:lvl1pPr>
              <a:defRPr/>
            </a:lvl1pPr>
          </a:lstStyle>
          <a:p>
            <a:pPr>
              <a:defRPr/>
            </a:pPr>
            <a:fld id="{6D095173-7766-42E4-854C-FDF6F46F4AAD}" type="datetime1">
              <a:rPr lang="en-US" smtClean="0"/>
              <a:t>11/13/2025</a:t>
            </a:fld>
            <a:endParaRPr lang="en-US" dirty="0"/>
          </a:p>
        </p:txBody>
      </p:sp>
      <p:sp>
        <p:nvSpPr>
          <p:cNvPr id="4" name="Rectangle 5"/>
          <p:cNvSpPr>
            <a:spLocks noGrp="1" noChangeArrowheads="1"/>
          </p:cNvSpPr>
          <p:nvPr>
            <p:ph type="ftr" sz="quarter" idx="11"/>
          </p:nvPr>
        </p:nvSpPr>
        <p:spPr>
          <a:xfrm>
            <a:off x="4443307" y="8882098"/>
            <a:ext cx="4118187" cy="677333"/>
          </a:xfrm>
          <a:prstGeom prst="rect">
            <a:avLst/>
          </a:prstGeom>
          <a:ln/>
        </p:spPr>
        <p:txBody>
          <a:bodyPr lIns="130046" tIns="65023" rIns="130046" bIns="65023"/>
          <a:lstStyle>
            <a:lvl1pPr>
              <a:defRPr/>
            </a:lvl1pPr>
          </a:lstStyle>
          <a:p>
            <a:pPr>
              <a:defRPr/>
            </a:pPr>
            <a:r>
              <a:rPr lang="en-US" dirty="0"/>
              <a:t>September 2017</a:t>
            </a:r>
          </a:p>
        </p:txBody>
      </p:sp>
      <p:sp>
        <p:nvSpPr>
          <p:cNvPr id="5" name="Rectangle 6"/>
          <p:cNvSpPr>
            <a:spLocks noGrp="1" noChangeArrowheads="1"/>
          </p:cNvSpPr>
          <p:nvPr>
            <p:ph type="sldNum" sz="quarter" idx="12"/>
          </p:nvPr>
        </p:nvSpPr>
        <p:spPr>
          <a:xfrm>
            <a:off x="12056796" y="9227254"/>
            <a:ext cx="384708" cy="379591"/>
          </a:xfrm>
          <a:ln/>
        </p:spPr>
        <p:txBody>
          <a:bodyPr/>
          <a:lstStyle>
            <a:lvl1pPr>
              <a:defRPr/>
            </a:lvl1pPr>
          </a:lstStyle>
          <a:p>
            <a:pPr>
              <a:defRPr/>
            </a:pPr>
            <a:fld id="{FD376F7A-016E-40D5-B2F6-E8C6C2CF5C22}" type="slidenum">
              <a:rPr lang="en-US"/>
              <a:pPr>
                <a:defRPr/>
              </a:pPr>
              <a:t>‹#›</a:t>
            </a:fld>
            <a:endParaRPr lang="en-US" dirty="0"/>
          </a:p>
        </p:txBody>
      </p:sp>
    </p:spTree>
    <p:extLst>
      <p:ext uri="{BB962C8B-B14F-4D97-AF65-F5344CB8AC3E}">
        <p14:creationId xmlns:p14="http://schemas.microsoft.com/office/powerpoint/2010/main" val="2187097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4" name="Shape 14"/>
          <p:cNvSpPr/>
          <p:nvPr/>
        </p:nvSpPr>
        <p:spPr>
          <a:xfrm>
            <a:off x="-17017" y="1"/>
            <a:ext cx="13038834" cy="1436496"/>
          </a:xfrm>
          <a:prstGeom prst="rect">
            <a:avLst/>
          </a:prstGeom>
          <a:solidFill>
            <a:srgbClr val="FFCD00"/>
          </a:solidFill>
          <a:ln w="12700">
            <a:miter lim="400000"/>
          </a:ln>
          <a:effectLst>
            <a:outerShdw blurRad="76200" dir="18900000" rotWithShape="0">
              <a:srgbClr val="000000">
                <a:alpha val="80000"/>
              </a:srgbClr>
            </a:outerShdw>
          </a:effectLst>
        </p:spPr>
        <p:txBody>
          <a:bodyPr lIns="0" tIns="0" rIns="0" bIns="0" anchor="ctr"/>
          <a:lstStyle/>
          <a:p>
            <a:pPr lvl="0">
              <a:defRPr sz="2400">
                <a:effectLst>
                  <a:outerShdw blurRad="25400" dist="23998" dir="2700000" rotWithShape="0">
                    <a:srgbClr val="000000">
                      <a:alpha val="31034"/>
                    </a:srgbClr>
                  </a:outerShdw>
                </a:effectLst>
              </a:defRPr>
            </a:pPr>
            <a:endParaRPr dirty="0"/>
          </a:p>
        </p:txBody>
      </p:sp>
      <p:sp>
        <p:nvSpPr>
          <p:cNvPr id="13" name="Shape 13"/>
          <p:cNvSpPr/>
          <p:nvPr/>
        </p:nvSpPr>
        <p:spPr>
          <a:xfrm>
            <a:off x="-99765" y="-24160"/>
            <a:ext cx="13204330" cy="1460656"/>
          </a:xfrm>
          <a:prstGeom prst="rect">
            <a:avLst/>
          </a:prstGeom>
          <a:solidFill>
            <a:srgbClr val="084B9C"/>
          </a:solidFill>
          <a:ln w="12700">
            <a:miter lim="400000"/>
          </a:ln>
          <a:effectLst>
            <a:outerShdw blurRad="76200" dir="18900000" rotWithShape="0">
              <a:srgbClr val="000000">
                <a:alpha val="80000"/>
              </a:srgbClr>
            </a:outerShdw>
          </a:effectLst>
        </p:spPr>
        <p:txBody>
          <a:bodyPr lIns="0" tIns="0" rIns="0" bIns="0" anchor="ctr"/>
          <a:lstStyle/>
          <a:p>
            <a:pPr lvl="0">
              <a:defRPr sz="2400">
                <a:effectLst>
                  <a:outerShdw blurRad="25400" dist="23998" dir="2700000" rotWithShape="0">
                    <a:srgbClr val="000000">
                      <a:alpha val="31034"/>
                    </a:srgbClr>
                  </a:outerShdw>
                </a:effectLst>
              </a:defRPr>
            </a:pPr>
            <a:endParaRPr dirty="0"/>
          </a:p>
        </p:txBody>
      </p:sp>
      <p:sp>
        <p:nvSpPr>
          <p:cNvPr id="16" name="Shape 16"/>
          <p:cNvSpPr>
            <a:spLocks noGrp="1"/>
          </p:cNvSpPr>
          <p:nvPr>
            <p:ph type="sldNum" sz="quarter" idx="2"/>
          </p:nvPr>
        </p:nvSpPr>
        <p:spPr>
          <a:xfrm>
            <a:off x="12064863" y="8832850"/>
            <a:ext cx="368574" cy="381000"/>
          </a:xfrm>
          <a:prstGeom prst="rect">
            <a:avLst/>
          </a:prstGeom>
          <a:solidFill>
            <a:srgbClr val="FFFFFF"/>
          </a:solidFill>
        </p:spPr>
        <p:txBody>
          <a:bodyPr lIns="0" tIns="0" rIns="0" bIns="0"/>
          <a:lstStyle>
            <a:lvl1pPr>
              <a:defRPr>
                <a:solidFill>
                  <a:srgbClr val="084B9C"/>
                </a:solidFill>
              </a:defRPr>
            </a:lvl1pPr>
          </a:lstStyle>
          <a:p>
            <a:pPr lvl="0"/>
            <a:fld id="{86CB4B4D-7CA3-9044-876B-883B54F8677D}" type="slidenum">
              <a:rPr/>
              <a:pPr lvl="0"/>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Quote">
    <p:bg>
      <p:bgPr>
        <a:solidFill>
          <a:srgbClr val="A6AAA8"/>
        </a:solidFill>
        <a:effectLst/>
      </p:bgPr>
    </p:bg>
    <p:spTree>
      <p:nvGrpSpPr>
        <p:cNvPr id="1" name=""/>
        <p:cNvGrpSpPr/>
        <p:nvPr/>
      </p:nvGrpSpPr>
      <p:grpSpPr>
        <a:xfrm>
          <a:off x="0" y="0"/>
          <a:ext cx="0" cy="0"/>
          <a:chOff x="0" y="0"/>
          <a:chExt cx="0" cy="0"/>
        </a:xfrm>
      </p:grpSpPr>
      <p:sp>
        <p:nvSpPr>
          <p:cNvPr id="18" name="Shape 18"/>
          <p:cNvSpPr/>
          <p:nvPr/>
        </p:nvSpPr>
        <p:spPr>
          <a:xfrm>
            <a:off x="-288330" y="-65187"/>
            <a:ext cx="13305434" cy="2017416"/>
          </a:xfrm>
          <a:prstGeom prst="rect">
            <a:avLst/>
          </a:prstGeom>
          <a:solidFill>
            <a:srgbClr val="084A9C"/>
          </a:solidFill>
          <a:ln w="12700">
            <a:miter lim="400000"/>
          </a:ln>
          <a:effectLst>
            <a:outerShdw blurRad="76200" dir="18900000" rotWithShape="0">
              <a:srgbClr val="000000">
                <a:alpha val="80000"/>
              </a:srgbClr>
            </a:outerShdw>
          </a:effectLst>
        </p:spPr>
        <p:txBody>
          <a:bodyPr lIns="0" tIns="0" rIns="0" bIns="0" anchor="ctr"/>
          <a:lstStyle/>
          <a:p>
            <a:pPr lvl="0">
              <a:defRPr sz="2400">
                <a:effectLst>
                  <a:outerShdw blurRad="25400" dist="23998" dir="2700000" rotWithShape="0">
                    <a:srgbClr val="000000">
                      <a:alpha val="31034"/>
                    </a:srgbClr>
                  </a:outerShdw>
                </a:effectLst>
              </a:defRPr>
            </a:pPr>
            <a:endParaRPr dirty="0"/>
          </a:p>
        </p:txBody>
      </p:sp>
      <p:sp>
        <p:nvSpPr>
          <p:cNvPr id="19" name="Shape 19"/>
          <p:cNvSpPr/>
          <p:nvPr/>
        </p:nvSpPr>
        <p:spPr>
          <a:xfrm>
            <a:off x="-289471" y="1957982"/>
            <a:ext cx="13307716" cy="81212"/>
          </a:xfrm>
          <a:prstGeom prst="rect">
            <a:avLst/>
          </a:prstGeom>
          <a:solidFill>
            <a:srgbClr val="E8A433"/>
          </a:solidFill>
          <a:ln w="12700">
            <a:miter lim="400000"/>
          </a:ln>
          <a:effectLst>
            <a:outerShdw blurRad="76200" dir="18900000" rotWithShape="0">
              <a:srgbClr val="000000">
                <a:alpha val="80000"/>
              </a:srgbClr>
            </a:outerShdw>
          </a:effectLst>
        </p:spPr>
        <p:txBody>
          <a:bodyPr lIns="0" tIns="0" rIns="0" bIns="0" anchor="ctr"/>
          <a:lstStyle/>
          <a:p>
            <a:pPr lvl="0">
              <a:defRPr sz="2400">
                <a:effectLst>
                  <a:outerShdw blurRad="25400" dist="23998" dir="2700000" rotWithShape="0">
                    <a:srgbClr val="000000">
                      <a:alpha val="31034"/>
                    </a:srgbClr>
                  </a:outerShdw>
                </a:effectLst>
              </a:defRPr>
            </a:pPr>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amp; Subtitle">
    <p:bg>
      <p:bgPr>
        <a:gradFill flip="none" rotWithShape="1">
          <a:gsLst>
            <a:gs pos="0">
              <a:srgbClr val="001E40"/>
            </a:gs>
            <a:gs pos="100000">
              <a:srgbClr val="0060CD"/>
            </a:gs>
          </a:gsLst>
          <a:lin ang="5400000" scaled="0"/>
        </a:gradFill>
        <a:effectLst/>
      </p:bgPr>
    </p:bg>
    <p:spTree>
      <p:nvGrpSpPr>
        <p:cNvPr id="1" name=""/>
        <p:cNvGrpSpPr/>
        <p:nvPr/>
      </p:nvGrpSpPr>
      <p:grpSpPr>
        <a:xfrm>
          <a:off x="0" y="0"/>
          <a:ext cx="0" cy="0"/>
          <a:chOff x="0" y="0"/>
          <a:chExt cx="0" cy="0"/>
        </a:xfrm>
      </p:grpSpPr>
      <p:sp>
        <p:nvSpPr>
          <p:cNvPr id="21" name="Shape 21"/>
          <p:cNvSpPr>
            <a:spLocks noGrp="1"/>
          </p:cNvSpPr>
          <p:nvPr>
            <p:ph type="title"/>
          </p:nvPr>
        </p:nvSpPr>
        <p:spPr>
          <a:xfrm>
            <a:off x="1270000" y="1638300"/>
            <a:ext cx="10464800" cy="3302000"/>
          </a:xfrm>
          <a:prstGeom prst="rect">
            <a:avLst/>
          </a:prstGeom>
        </p:spPr>
        <p:txBody>
          <a:bodyPr anchor="b"/>
          <a:lstStyle/>
          <a:p>
            <a:pPr lvl="0">
              <a:defRPr sz="1800">
                <a:solidFill>
                  <a:srgbClr val="000000"/>
                </a:solidFill>
              </a:defRPr>
            </a:pPr>
            <a:r>
              <a:rPr sz="8000">
                <a:solidFill>
                  <a:srgbClr val="FFFFFF"/>
                </a:solidFill>
              </a:rPr>
              <a:t>Title Text</a:t>
            </a:r>
          </a:p>
        </p:txBody>
      </p:sp>
      <p:sp>
        <p:nvSpPr>
          <p:cNvPr id="22" name="Shape 22"/>
          <p:cNvSpPr>
            <a:spLocks noGrp="1"/>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solidFill>
                  <a:srgbClr val="FFFFFF"/>
                </a:solidFill>
              </a:defRPr>
            </a:lvl1pPr>
            <a:lvl2pPr marL="0" indent="228600" algn="ctr">
              <a:spcBef>
                <a:spcPts val="0"/>
              </a:spcBef>
              <a:buSzTx/>
              <a:buNone/>
              <a:defRPr sz="3200">
                <a:solidFill>
                  <a:srgbClr val="FFFFFF"/>
                </a:solidFill>
              </a:defRPr>
            </a:lvl2pPr>
            <a:lvl3pPr marL="0" indent="457200" algn="ctr">
              <a:spcBef>
                <a:spcPts val="0"/>
              </a:spcBef>
              <a:buSzTx/>
              <a:buNone/>
              <a:defRPr sz="3200">
                <a:solidFill>
                  <a:srgbClr val="FFFFFF"/>
                </a:solidFill>
              </a:defRPr>
            </a:lvl3pPr>
            <a:lvl4pPr marL="0" indent="685800" algn="ctr">
              <a:spcBef>
                <a:spcPts val="0"/>
              </a:spcBef>
              <a:buSzTx/>
              <a:buNone/>
              <a:defRPr sz="3200">
                <a:solidFill>
                  <a:srgbClr val="FFFFFF"/>
                </a:solidFill>
              </a:defRPr>
            </a:lvl4pPr>
            <a:lvl5pPr marL="0" indent="914400" algn="ctr">
              <a:spcBef>
                <a:spcPts val="0"/>
              </a:spcBef>
              <a:buSzTx/>
              <a:buNone/>
              <a:defRPr sz="3200">
                <a:solidFill>
                  <a:srgbClr val="FFFFFF"/>
                </a:solidFill>
              </a:defRPr>
            </a:lvl5p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 Top">
    <p:bg>
      <p:bgPr>
        <a:gradFill flip="none" rotWithShape="1">
          <a:gsLst>
            <a:gs pos="0">
              <a:srgbClr val="001E40"/>
            </a:gs>
            <a:gs pos="100000">
              <a:srgbClr val="0060CD"/>
            </a:gs>
          </a:gsLst>
          <a:lin ang="5400000" scaled="0"/>
        </a:gradFill>
        <a:effectLst/>
      </p:bgPr>
    </p:bg>
    <p:spTree>
      <p:nvGrpSpPr>
        <p:cNvPr id="1" name=""/>
        <p:cNvGrpSpPr/>
        <p:nvPr/>
      </p:nvGrpSpPr>
      <p:grpSpPr>
        <a:xfrm>
          <a:off x="0" y="0"/>
          <a:ext cx="0" cy="0"/>
          <a:chOff x="0" y="0"/>
          <a:chExt cx="0" cy="0"/>
        </a:xfrm>
      </p:grpSpPr>
      <p:sp>
        <p:nvSpPr>
          <p:cNvPr id="24" name="Shape 24"/>
          <p:cNvSpPr>
            <a:spLocks noGrp="1"/>
          </p:cNvSpPr>
          <p:nvPr>
            <p:ph type="title"/>
          </p:nvPr>
        </p:nvSpPr>
        <p:spPr>
          <a:xfrm>
            <a:off x="952500" y="406400"/>
            <a:ext cx="11099800" cy="2120900"/>
          </a:xfrm>
          <a:prstGeom prst="rect">
            <a:avLst/>
          </a:prstGeom>
        </p:spPr>
        <p:txBody>
          <a:bodyPr/>
          <a:lstStyle/>
          <a:p>
            <a:pPr lvl="0">
              <a:defRPr sz="1800">
                <a:solidFill>
                  <a:srgbClr val="000000"/>
                </a:solidFill>
              </a:defRPr>
            </a:pPr>
            <a:r>
              <a:rPr sz="8000">
                <a:solidFill>
                  <a:srgbClr val="FFFFFF"/>
                </a:solidFill>
              </a:rPr>
              <a:t>Title Text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 Center">
    <p:bg>
      <p:bgPr>
        <a:gradFill flip="none" rotWithShape="1">
          <a:gsLst>
            <a:gs pos="0">
              <a:srgbClr val="001E40"/>
            </a:gs>
            <a:gs pos="100000">
              <a:srgbClr val="0060CD"/>
            </a:gs>
          </a:gsLst>
          <a:lin ang="5400000" scaled="0"/>
        </a:gradFill>
        <a:effectLst/>
      </p:bgPr>
    </p:bg>
    <p:spTree>
      <p:nvGrpSpPr>
        <p:cNvPr id="1" name=""/>
        <p:cNvGrpSpPr/>
        <p:nvPr/>
      </p:nvGrpSpPr>
      <p:grpSpPr>
        <a:xfrm>
          <a:off x="0" y="0"/>
          <a:ext cx="0" cy="0"/>
          <a:chOff x="0" y="0"/>
          <a:chExt cx="0" cy="0"/>
        </a:xfrm>
      </p:grpSpPr>
      <p:sp>
        <p:nvSpPr>
          <p:cNvPr id="26" name="Shape 26"/>
          <p:cNvSpPr>
            <a:spLocks noGrp="1"/>
          </p:cNvSpPr>
          <p:nvPr>
            <p:ph type="title"/>
          </p:nvPr>
        </p:nvSpPr>
        <p:spPr>
          <a:xfrm>
            <a:off x="1270000" y="3225800"/>
            <a:ext cx="10464800" cy="3302000"/>
          </a:xfrm>
          <a:prstGeom prst="rect">
            <a:avLst/>
          </a:prstGeom>
        </p:spPr>
        <p:txBody>
          <a:bodyPr/>
          <a:lstStyle/>
          <a:p>
            <a:pPr lvl="0">
              <a:defRPr sz="1800">
                <a:solidFill>
                  <a:srgbClr val="000000"/>
                </a:solidFill>
              </a:defRPr>
            </a:pPr>
            <a:r>
              <a:rPr sz="8000">
                <a:solidFill>
                  <a:srgbClr val="FFFFFF"/>
                </a:solidFill>
              </a:rPr>
              <a:t>Title Text</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Bullets &amp; Photo">
    <p:bg>
      <p:bgPr>
        <a:gradFill flip="none" rotWithShape="1">
          <a:gsLst>
            <a:gs pos="0">
              <a:srgbClr val="001E40"/>
            </a:gs>
            <a:gs pos="100000">
              <a:srgbClr val="0060CD"/>
            </a:gs>
          </a:gsLst>
          <a:lin ang="5400000" scaled="0"/>
        </a:gradFill>
        <a:effectLst/>
      </p:bgPr>
    </p:bg>
    <p:spTree>
      <p:nvGrpSpPr>
        <p:cNvPr id="1" name=""/>
        <p:cNvGrpSpPr/>
        <p:nvPr/>
      </p:nvGrpSpPr>
      <p:grpSpPr>
        <a:xfrm>
          <a:off x="0" y="0"/>
          <a:ext cx="0" cy="0"/>
          <a:chOff x="0" y="0"/>
          <a:chExt cx="0" cy="0"/>
        </a:xfrm>
      </p:grpSpPr>
      <p:sp>
        <p:nvSpPr>
          <p:cNvPr id="28" name="Shape 28"/>
          <p:cNvSpPr>
            <a:spLocks noGrp="1"/>
          </p:cNvSpPr>
          <p:nvPr>
            <p:ph type="title"/>
          </p:nvPr>
        </p:nvSpPr>
        <p:spPr>
          <a:xfrm>
            <a:off x="952500" y="406400"/>
            <a:ext cx="11099800" cy="2120900"/>
          </a:xfrm>
          <a:prstGeom prst="rect">
            <a:avLst/>
          </a:prstGeom>
        </p:spPr>
        <p:txBody>
          <a:bodyPr/>
          <a:lstStyle/>
          <a:p>
            <a:pPr lvl="0">
              <a:defRPr sz="1800">
                <a:solidFill>
                  <a:srgbClr val="000000"/>
                </a:solidFill>
              </a:defRPr>
            </a:pPr>
            <a:r>
              <a:rPr sz="8000">
                <a:solidFill>
                  <a:srgbClr val="FFFFFF"/>
                </a:solidFill>
              </a:rPr>
              <a:t>Title Text</a:t>
            </a:r>
          </a:p>
        </p:txBody>
      </p:sp>
      <p:sp>
        <p:nvSpPr>
          <p:cNvPr id="29" name="Shape 29"/>
          <p:cNvSpPr>
            <a:spLocks noGrp="1"/>
          </p:cNvSpPr>
          <p:nvPr>
            <p:ph type="body" idx="1"/>
          </p:nvPr>
        </p:nvSpPr>
        <p:spPr>
          <a:xfrm>
            <a:off x="952500" y="2590800"/>
            <a:ext cx="5334000" cy="6286500"/>
          </a:xfrm>
          <a:prstGeom prst="rect">
            <a:avLst/>
          </a:prstGeom>
        </p:spPr>
        <p:txBody>
          <a:bodyPr/>
          <a:lstStyle>
            <a:lvl1pPr marL="462642" indent="-462642">
              <a:spcBef>
                <a:spcPts val="3800"/>
              </a:spcBef>
              <a:defRPr sz="3400"/>
            </a:lvl1pPr>
            <a:lvl2pPr marL="843642" indent="-462642">
              <a:spcBef>
                <a:spcPts val="3800"/>
              </a:spcBef>
              <a:defRPr sz="3400"/>
            </a:lvl2pPr>
            <a:lvl3pPr marL="1224642" indent="-462642">
              <a:spcBef>
                <a:spcPts val="3800"/>
              </a:spcBef>
              <a:defRPr sz="3400"/>
            </a:lvl3pPr>
            <a:lvl4pPr marL="1605642" indent="-462642">
              <a:spcBef>
                <a:spcPts val="3800"/>
              </a:spcBef>
              <a:defRPr sz="3400"/>
            </a:lvl4pPr>
            <a:lvl5pPr marL="1986642" indent="-462642">
              <a:spcBef>
                <a:spcPts val="3800"/>
              </a:spcBef>
              <a:defRPr sz="3400"/>
            </a:lvl5pPr>
          </a:lstStyle>
          <a:p>
            <a:pPr lvl="0">
              <a:defRPr sz="1800"/>
            </a:pPr>
            <a:r>
              <a:rPr sz="3400"/>
              <a:t>Body Level One</a:t>
            </a:r>
          </a:p>
          <a:p>
            <a:pPr lvl="1">
              <a:defRPr sz="1800"/>
            </a:pPr>
            <a:r>
              <a:rPr sz="3400"/>
              <a:t>Body Level Two</a:t>
            </a:r>
          </a:p>
          <a:p>
            <a:pPr lvl="2">
              <a:defRPr sz="1800"/>
            </a:pPr>
            <a:r>
              <a:rPr sz="3400"/>
              <a:t>Body Level Three</a:t>
            </a:r>
          </a:p>
          <a:p>
            <a:pPr lvl="3">
              <a:defRPr sz="1800"/>
            </a:pPr>
            <a:r>
              <a:rPr sz="3400"/>
              <a:t>Body Level Four</a:t>
            </a:r>
          </a:p>
          <a:p>
            <a:pPr lvl="4">
              <a:defRPr sz="1800"/>
            </a:pPr>
            <a:r>
              <a:rPr sz="3400"/>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hoto - Vertical">
    <p:bg>
      <p:bgPr>
        <a:gradFill flip="none" rotWithShape="1">
          <a:gsLst>
            <a:gs pos="0">
              <a:srgbClr val="001E40"/>
            </a:gs>
            <a:gs pos="100000">
              <a:srgbClr val="0060CD"/>
            </a:gs>
          </a:gsLst>
          <a:lin ang="5400000" scaled="0"/>
        </a:gradFill>
        <a:effectLst/>
      </p:bgPr>
    </p:bg>
    <p:spTree>
      <p:nvGrpSpPr>
        <p:cNvPr id="1" name=""/>
        <p:cNvGrpSpPr/>
        <p:nvPr/>
      </p:nvGrpSpPr>
      <p:grpSpPr>
        <a:xfrm>
          <a:off x="0" y="0"/>
          <a:ext cx="0" cy="0"/>
          <a:chOff x="0" y="0"/>
          <a:chExt cx="0" cy="0"/>
        </a:xfrm>
      </p:grpSpPr>
      <p:sp>
        <p:nvSpPr>
          <p:cNvPr id="31" name="Shape 31"/>
          <p:cNvSpPr>
            <a:spLocks noGrp="1"/>
          </p:cNvSpPr>
          <p:nvPr>
            <p:ph type="title"/>
          </p:nvPr>
        </p:nvSpPr>
        <p:spPr>
          <a:xfrm>
            <a:off x="952500" y="762000"/>
            <a:ext cx="5334000" cy="4000500"/>
          </a:xfrm>
          <a:prstGeom prst="rect">
            <a:avLst/>
          </a:prstGeom>
        </p:spPr>
        <p:txBody>
          <a:bodyPr anchor="b"/>
          <a:lstStyle>
            <a:lvl1pPr>
              <a:defRPr sz="6000"/>
            </a:lvl1pPr>
          </a:lstStyle>
          <a:p>
            <a:pPr lvl="0">
              <a:defRPr sz="1800">
                <a:solidFill>
                  <a:srgbClr val="000000"/>
                </a:solidFill>
              </a:defRPr>
            </a:pPr>
            <a:r>
              <a:rPr sz="6000">
                <a:solidFill>
                  <a:srgbClr val="FFFFFF"/>
                </a:solidFill>
              </a:rPr>
              <a:t>Title Text</a:t>
            </a:r>
          </a:p>
        </p:txBody>
      </p:sp>
      <p:sp>
        <p:nvSpPr>
          <p:cNvPr id="32" name="Shape 32"/>
          <p:cNvSpPr>
            <a:spLocks noGrp="1"/>
          </p:cNvSpPr>
          <p:nvPr>
            <p:ph type="body" idx="1"/>
          </p:nvPr>
        </p:nvSpPr>
        <p:spPr>
          <a:xfrm>
            <a:off x="952500" y="5003800"/>
            <a:ext cx="5334000" cy="4000500"/>
          </a:xfrm>
          <a:prstGeom prst="rect">
            <a:avLst/>
          </a:prstGeom>
        </p:spPr>
        <p:txBody>
          <a:bodyPr anchor="t"/>
          <a:lstStyle>
            <a:lvl1pPr marL="0" indent="0" algn="ctr">
              <a:spcBef>
                <a:spcPts val="0"/>
              </a:spcBef>
              <a:buSzTx/>
              <a:buNone/>
              <a:defRPr sz="3200">
                <a:solidFill>
                  <a:srgbClr val="FFFFFF"/>
                </a:solidFill>
              </a:defRPr>
            </a:lvl1pPr>
            <a:lvl2pPr marL="0" indent="228600" algn="ctr">
              <a:spcBef>
                <a:spcPts val="0"/>
              </a:spcBef>
              <a:buSzTx/>
              <a:buNone/>
              <a:defRPr sz="3200">
                <a:solidFill>
                  <a:srgbClr val="FFFFFF"/>
                </a:solidFill>
              </a:defRPr>
            </a:lvl2pPr>
            <a:lvl3pPr marL="0" indent="457200" algn="ctr">
              <a:spcBef>
                <a:spcPts val="0"/>
              </a:spcBef>
              <a:buSzTx/>
              <a:buNone/>
              <a:defRPr sz="3200">
                <a:solidFill>
                  <a:srgbClr val="FFFFFF"/>
                </a:solidFill>
              </a:defRPr>
            </a:lvl3pPr>
            <a:lvl4pPr marL="0" indent="685800" algn="ctr">
              <a:spcBef>
                <a:spcPts val="0"/>
              </a:spcBef>
              <a:buSzTx/>
              <a:buNone/>
              <a:defRPr sz="3200">
                <a:solidFill>
                  <a:srgbClr val="FFFFFF"/>
                </a:solidFill>
              </a:defRPr>
            </a:lvl4pPr>
            <a:lvl5pPr marL="0" indent="914400" algn="ctr">
              <a:spcBef>
                <a:spcPts val="0"/>
              </a:spcBef>
              <a:buSzTx/>
              <a:buNone/>
              <a:defRPr sz="3200">
                <a:solidFill>
                  <a:srgbClr val="FFFFFF"/>
                </a:solidFill>
              </a:defRPr>
            </a:lvl5p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4" name="Shape 34"/>
          <p:cNvSpPr>
            <a:spLocks noGrp="1"/>
          </p:cNvSpPr>
          <p:nvPr>
            <p:ph type="title"/>
          </p:nvPr>
        </p:nvSpPr>
        <p:spPr>
          <a:xfrm>
            <a:off x="1270000" y="6718300"/>
            <a:ext cx="10464800" cy="1422400"/>
          </a:xfrm>
          <a:prstGeom prst="rect">
            <a:avLst/>
          </a:prstGeom>
        </p:spPr>
        <p:txBody>
          <a:bodyPr anchor="b"/>
          <a:lstStyle/>
          <a:p>
            <a:pPr lvl="0">
              <a:defRPr sz="1800">
                <a:solidFill>
                  <a:srgbClr val="000000"/>
                </a:solidFill>
              </a:defRPr>
            </a:pPr>
            <a:r>
              <a:rPr sz="8000">
                <a:solidFill>
                  <a:srgbClr val="FFFFFF"/>
                </a:solidFill>
              </a:rPr>
              <a:t>Title Text</a:t>
            </a:r>
          </a:p>
        </p:txBody>
      </p:sp>
      <p:sp>
        <p:nvSpPr>
          <p:cNvPr id="35" name="Shape 35"/>
          <p:cNvSpPr>
            <a:spLocks noGrp="1"/>
          </p:cNvSpPr>
          <p:nvPr>
            <p:ph type="body" idx="1"/>
          </p:nvPr>
        </p:nvSpPr>
        <p:spPr>
          <a:xfrm>
            <a:off x="1270000" y="8191500"/>
            <a:ext cx="10464800" cy="1219200"/>
          </a:xfrm>
          <a:prstGeom prst="rect">
            <a:avLst/>
          </a:prstGeom>
        </p:spPr>
        <p:txBody>
          <a:bodyPr anchor="t"/>
          <a:lstStyle>
            <a:lvl1pPr marL="0" indent="0" algn="ctr">
              <a:spcBef>
                <a:spcPts val="0"/>
              </a:spcBef>
              <a:buSzTx/>
              <a:buNone/>
              <a:defRPr sz="3200">
                <a:solidFill>
                  <a:srgbClr val="FFFFFF"/>
                </a:solidFill>
              </a:defRPr>
            </a:lvl1pPr>
            <a:lvl2pPr marL="0" indent="228600" algn="ctr">
              <a:spcBef>
                <a:spcPts val="0"/>
              </a:spcBef>
              <a:buSzTx/>
              <a:buNone/>
              <a:defRPr sz="3200">
                <a:solidFill>
                  <a:srgbClr val="FFFFFF"/>
                </a:solidFill>
              </a:defRPr>
            </a:lvl2pPr>
            <a:lvl3pPr marL="0" indent="457200" algn="ctr">
              <a:spcBef>
                <a:spcPts val="0"/>
              </a:spcBef>
              <a:buSzTx/>
              <a:buNone/>
              <a:defRPr sz="3200">
                <a:solidFill>
                  <a:srgbClr val="FFFFFF"/>
                </a:solidFill>
              </a:defRPr>
            </a:lvl3pPr>
            <a:lvl4pPr marL="0" indent="685800" algn="ctr">
              <a:spcBef>
                <a:spcPts val="0"/>
              </a:spcBef>
              <a:buSzTx/>
              <a:buNone/>
              <a:defRPr sz="3200">
                <a:solidFill>
                  <a:srgbClr val="FFFFFF"/>
                </a:solidFill>
              </a:defRPr>
            </a:lvl4pPr>
            <a:lvl5pPr marL="0" indent="914400" algn="ctr">
              <a:spcBef>
                <a:spcPts val="0"/>
              </a:spcBef>
              <a:buSzTx/>
              <a:buNone/>
              <a:defRPr sz="3200">
                <a:solidFill>
                  <a:srgbClr val="FFFFFF"/>
                </a:solidFill>
              </a:defRPr>
            </a:lvl5p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207418" y="2009101"/>
            <a:ext cx="13416460" cy="106661"/>
          </a:xfrm>
          <a:prstGeom prst="rect">
            <a:avLst/>
          </a:prstGeom>
          <a:solidFill>
            <a:srgbClr val="FFD001"/>
          </a:solidFill>
          <a:ln w="12700">
            <a:miter lim="400000"/>
          </a:ln>
          <a:effectLst>
            <a:outerShdw blurRad="76200" dir="18900000" rotWithShape="0">
              <a:srgbClr val="000000">
                <a:alpha val="80000"/>
              </a:srgbClr>
            </a:outerShdw>
          </a:effectLst>
        </p:spPr>
        <p:txBody>
          <a:bodyPr lIns="0" tIns="0" rIns="0" bIns="0" anchor="ctr"/>
          <a:lstStyle/>
          <a:p>
            <a:pPr lvl="0">
              <a:defRPr sz="2400">
                <a:effectLst>
                  <a:outerShdw blurRad="25400" dist="23998" dir="2700000" rotWithShape="0">
                    <a:srgbClr val="000000">
                      <a:alpha val="31034"/>
                    </a:srgbClr>
                  </a:outerShdw>
                </a:effectLst>
              </a:defRPr>
            </a:pPr>
            <a:endParaRPr dirty="0"/>
          </a:p>
        </p:txBody>
      </p:sp>
      <p:sp>
        <p:nvSpPr>
          <p:cNvPr id="3" name="Shape 3"/>
          <p:cNvSpPr/>
          <p:nvPr/>
        </p:nvSpPr>
        <p:spPr>
          <a:xfrm>
            <a:off x="-599630" y="-193626"/>
            <a:ext cx="14283532" cy="2218632"/>
          </a:xfrm>
          <a:prstGeom prst="rect">
            <a:avLst/>
          </a:prstGeom>
          <a:solidFill>
            <a:srgbClr val="084A9C"/>
          </a:solidFill>
          <a:ln w="12700">
            <a:miter lim="400000"/>
          </a:ln>
          <a:effectLst>
            <a:outerShdw blurRad="76200" dir="18900000" rotWithShape="0">
              <a:srgbClr val="000000">
                <a:alpha val="80000"/>
              </a:srgbClr>
            </a:outerShdw>
          </a:effectLst>
        </p:spPr>
        <p:txBody>
          <a:bodyPr lIns="0" tIns="0" rIns="0" bIns="0" anchor="ctr"/>
          <a:lstStyle/>
          <a:p>
            <a:pPr lvl="0" algn="ctr">
              <a:defRPr sz="2400">
                <a:effectLst>
                  <a:outerShdw blurRad="25400" dist="23998" dir="2700000" rotWithShape="0">
                    <a:srgbClr val="000000">
                      <a:alpha val="31034"/>
                    </a:srgbClr>
                  </a:outerShdw>
                </a:effectLst>
              </a:defRPr>
            </a:pPr>
            <a:endParaRPr dirty="0"/>
          </a:p>
        </p:txBody>
      </p:sp>
      <p:sp>
        <p:nvSpPr>
          <p:cNvPr id="4" name="Shape 4"/>
          <p:cNvSpPr>
            <a:spLocks noGrp="1"/>
          </p:cNvSpPr>
          <p:nvPr>
            <p:ph type="title"/>
          </p:nvPr>
        </p:nvSpPr>
        <p:spPr>
          <a:xfrm>
            <a:off x="952500" y="406400"/>
            <a:ext cx="11099800" cy="1613744"/>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solidFill>
                  <a:srgbClr val="000000"/>
                </a:solidFill>
              </a:defRPr>
            </a:pPr>
            <a:r>
              <a:rPr sz="8000">
                <a:solidFill>
                  <a:srgbClr val="FFFFFF"/>
                </a:solidFill>
              </a:rPr>
              <a:t>Title Text</a:t>
            </a:r>
          </a:p>
        </p:txBody>
      </p:sp>
      <p:sp>
        <p:nvSpPr>
          <p:cNvPr id="6" name="Shape 6"/>
          <p:cNvSpPr>
            <a:spLocks noGrp="1"/>
          </p:cNvSpPr>
          <p:nvPr>
            <p:ph type="sldNum" sz="quarter" idx="2"/>
          </p:nvPr>
        </p:nvSpPr>
        <p:spPr>
          <a:xfrm>
            <a:off x="12064863" y="9226550"/>
            <a:ext cx="368574" cy="381000"/>
          </a:xfrm>
          <a:prstGeom prst="rect">
            <a:avLst/>
          </a:prstGeom>
          <a:ln w="12700">
            <a:miter lim="400000"/>
          </a:ln>
        </p:spPr>
        <p:txBody>
          <a:bodyPr wrap="none" lIns="50800" tIns="50800" rIns="50800" bIns="50800" anchor="ctr">
            <a:spAutoFit/>
          </a:bodyPr>
          <a:lstStyle>
            <a:lvl1pPr>
              <a:defRPr sz="1800">
                <a:solidFill>
                  <a:srgbClr val="084A9C"/>
                </a:solidFill>
                <a:latin typeface="Helvetica"/>
                <a:ea typeface="Helvetica"/>
                <a:cs typeface="Helvetica"/>
                <a:sym typeface="Helvetica"/>
              </a:defRPr>
            </a:lvl1pPr>
          </a:lstStyle>
          <a:p>
            <a:pPr lvl="0"/>
            <a:fld id="{86CB4B4D-7CA3-9044-876B-883B54F8677D}" type="slidenum">
              <a:rPr/>
              <a:pPr lvl="0"/>
              <a:t>‹#›</a:t>
            </a:fld>
            <a:endParaRPr dirty="0"/>
          </a:p>
        </p:txBody>
      </p:sp>
      <p:sp>
        <p:nvSpPr>
          <p:cNvPr id="7" name="Shape 7"/>
          <p:cNvSpPr>
            <a:spLocks noGrp="1"/>
          </p:cNvSpPr>
          <p:nvPr>
            <p:ph type="body" idx="1"/>
          </p:nvPr>
        </p:nvSpPr>
        <p:spPr>
          <a:xfrm>
            <a:off x="952500" y="25908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pPr>
            <a:r>
              <a:rPr sz="3800"/>
              <a:t>Body Level One</a:t>
            </a:r>
          </a:p>
          <a:p>
            <a:pPr lvl="1">
              <a:defRPr sz="1800"/>
            </a:pPr>
            <a:r>
              <a:rPr sz="3800"/>
              <a:t>Body Level Two</a:t>
            </a:r>
          </a:p>
          <a:p>
            <a:pPr lvl="2">
              <a:defRPr sz="1800"/>
            </a:pPr>
            <a:r>
              <a:rPr sz="3800"/>
              <a:t>Body Level Three</a:t>
            </a:r>
          </a:p>
          <a:p>
            <a:pPr lvl="3">
              <a:defRPr sz="1800"/>
            </a:pPr>
            <a:r>
              <a:rPr sz="3800"/>
              <a:t>Body Level Four</a:t>
            </a:r>
          </a:p>
          <a:p>
            <a:pPr lvl="4">
              <a:defRPr sz="1800"/>
            </a:pPr>
            <a:r>
              <a:rPr sz="3800"/>
              <a:t>Body Level Five</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 id="2147483661" r:id="rId12"/>
    <p:sldLayoutId id="2147483664" r:id="rId13"/>
  </p:sldLayoutIdLst>
  <p:transition spd="med"/>
  <p:hf sldNum="0" hdr="0" ftr="0" dt="0"/>
  <p:txStyles>
    <p:titleStyle>
      <a:lvl1pPr algn="ctr" defTabSz="584200">
        <a:defRPr sz="8000">
          <a:solidFill>
            <a:srgbClr val="FFFFFF"/>
          </a:solidFill>
          <a:latin typeface="+mn-lt"/>
          <a:ea typeface="+mn-ea"/>
          <a:cs typeface="+mn-cs"/>
          <a:sym typeface="Helvetica Light"/>
        </a:defRPr>
      </a:lvl1pPr>
      <a:lvl2pPr indent="228600" algn="ctr" defTabSz="584200">
        <a:defRPr sz="8000">
          <a:solidFill>
            <a:srgbClr val="FFFFFF"/>
          </a:solidFill>
          <a:latin typeface="+mn-lt"/>
          <a:ea typeface="+mn-ea"/>
          <a:cs typeface="+mn-cs"/>
          <a:sym typeface="Helvetica Light"/>
        </a:defRPr>
      </a:lvl2pPr>
      <a:lvl3pPr indent="457200" algn="ctr" defTabSz="584200">
        <a:defRPr sz="8000">
          <a:solidFill>
            <a:srgbClr val="FFFFFF"/>
          </a:solidFill>
          <a:latin typeface="+mn-lt"/>
          <a:ea typeface="+mn-ea"/>
          <a:cs typeface="+mn-cs"/>
          <a:sym typeface="Helvetica Light"/>
        </a:defRPr>
      </a:lvl3pPr>
      <a:lvl4pPr indent="685800" algn="ctr" defTabSz="584200">
        <a:defRPr sz="8000">
          <a:solidFill>
            <a:srgbClr val="FFFFFF"/>
          </a:solidFill>
          <a:latin typeface="+mn-lt"/>
          <a:ea typeface="+mn-ea"/>
          <a:cs typeface="+mn-cs"/>
          <a:sym typeface="Helvetica Light"/>
        </a:defRPr>
      </a:lvl4pPr>
      <a:lvl5pPr indent="914400" algn="ctr" defTabSz="584200">
        <a:defRPr sz="8000">
          <a:solidFill>
            <a:srgbClr val="FFFFFF"/>
          </a:solidFill>
          <a:latin typeface="+mn-lt"/>
          <a:ea typeface="+mn-ea"/>
          <a:cs typeface="+mn-cs"/>
          <a:sym typeface="Helvetica Light"/>
        </a:defRPr>
      </a:lvl5pPr>
      <a:lvl6pPr indent="1143000" algn="ctr" defTabSz="584200">
        <a:defRPr sz="8000">
          <a:solidFill>
            <a:srgbClr val="FFFFFF"/>
          </a:solidFill>
          <a:latin typeface="+mn-lt"/>
          <a:ea typeface="+mn-ea"/>
          <a:cs typeface="+mn-cs"/>
          <a:sym typeface="Helvetica Light"/>
        </a:defRPr>
      </a:lvl6pPr>
      <a:lvl7pPr indent="1371600" algn="ctr" defTabSz="584200">
        <a:defRPr sz="8000">
          <a:solidFill>
            <a:srgbClr val="FFFFFF"/>
          </a:solidFill>
          <a:latin typeface="+mn-lt"/>
          <a:ea typeface="+mn-ea"/>
          <a:cs typeface="+mn-cs"/>
          <a:sym typeface="Helvetica Light"/>
        </a:defRPr>
      </a:lvl7pPr>
      <a:lvl8pPr indent="1600200" algn="ctr" defTabSz="584200">
        <a:defRPr sz="8000">
          <a:solidFill>
            <a:srgbClr val="FFFFFF"/>
          </a:solidFill>
          <a:latin typeface="+mn-lt"/>
          <a:ea typeface="+mn-ea"/>
          <a:cs typeface="+mn-cs"/>
          <a:sym typeface="Helvetica Light"/>
        </a:defRPr>
      </a:lvl8pPr>
      <a:lvl9pPr indent="1828800" algn="ctr" defTabSz="584200">
        <a:defRPr sz="8000">
          <a:solidFill>
            <a:srgbClr val="FFFFFF"/>
          </a:solidFill>
          <a:latin typeface="+mn-lt"/>
          <a:ea typeface="+mn-ea"/>
          <a:cs typeface="+mn-cs"/>
          <a:sym typeface="Helvetica Light"/>
        </a:defRPr>
      </a:lvl9pPr>
    </p:titleStyle>
    <p:bodyStyle>
      <a:lvl1pPr marL="457200" indent="-457200" defTabSz="584200">
        <a:spcBef>
          <a:spcPts val="4200"/>
        </a:spcBef>
        <a:buSzPct val="75000"/>
        <a:buChar char="•"/>
        <a:defRPr sz="3800">
          <a:latin typeface="+mn-lt"/>
          <a:ea typeface="+mn-ea"/>
          <a:cs typeface="+mn-cs"/>
          <a:sym typeface="Helvetica Light"/>
        </a:defRPr>
      </a:lvl1pPr>
      <a:lvl2pPr marL="914400" indent="-457200" defTabSz="584200">
        <a:spcBef>
          <a:spcPts val="4200"/>
        </a:spcBef>
        <a:buSzPct val="75000"/>
        <a:buChar char="‣"/>
        <a:defRPr sz="3800">
          <a:latin typeface="+mn-lt"/>
          <a:ea typeface="+mn-ea"/>
          <a:cs typeface="+mn-cs"/>
          <a:sym typeface="Helvetica Light"/>
        </a:defRPr>
      </a:lvl2pPr>
      <a:lvl3pPr marL="1371600" indent="-457200" defTabSz="584200">
        <a:spcBef>
          <a:spcPts val="4200"/>
        </a:spcBef>
        <a:buSzPct val="75000"/>
        <a:buChar char="-"/>
        <a:defRPr sz="3800">
          <a:latin typeface="+mn-lt"/>
          <a:ea typeface="+mn-ea"/>
          <a:cs typeface="+mn-cs"/>
          <a:sym typeface="Helvetica Light"/>
        </a:defRPr>
      </a:lvl3pPr>
      <a:lvl4pPr marL="1828800" indent="-457200" defTabSz="584200">
        <a:spcBef>
          <a:spcPts val="4200"/>
        </a:spcBef>
        <a:buSzPct val="75000"/>
        <a:buChar char="•"/>
        <a:defRPr sz="3800">
          <a:latin typeface="+mn-lt"/>
          <a:ea typeface="+mn-ea"/>
          <a:cs typeface="+mn-cs"/>
          <a:sym typeface="Helvetica Light"/>
        </a:defRPr>
      </a:lvl4pPr>
      <a:lvl5pPr marL="2286000" indent="-457200" defTabSz="584200">
        <a:spcBef>
          <a:spcPts val="4200"/>
        </a:spcBef>
        <a:buSzPct val="75000"/>
        <a:buChar char="•"/>
        <a:defRPr sz="3800">
          <a:latin typeface="+mn-lt"/>
          <a:ea typeface="+mn-ea"/>
          <a:cs typeface="+mn-cs"/>
          <a:sym typeface="Helvetica Light"/>
        </a:defRPr>
      </a:lvl5pPr>
      <a:lvl6pPr marL="2743200" indent="-457200" defTabSz="584200">
        <a:spcBef>
          <a:spcPts val="4200"/>
        </a:spcBef>
        <a:buSzPct val="75000"/>
        <a:buChar char="•"/>
        <a:defRPr sz="3800">
          <a:latin typeface="+mn-lt"/>
          <a:ea typeface="+mn-ea"/>
          <a:cs typeface="+mn-cs"/>
          <a:sym typeface="Helvetica Light"/>
        </a:defRPr>
      </a:lvl6pPr>
      <a:lvl7pPr marL="3200400" indent="-457200" defTabSz="584200">
        <a:spcBef>
          <a:spcPts val="4200"/>
        </a:spcBef>
        <a:buSzPct val="75000"/>
        <a:buChar char="•"/>
        <a:defRPr sz="3800">
          <a:latin typeface="+mn-lt"/>
          <a:ea typeface="+mn-ea"/>
          <a:cs typeface="+mn-cs"/>
          <a:sym typeface="Helvetica Light"/>
        </a:defRPr>
      </a:lvl7pPr>
      <a:lvl8pPr marL="3657600" indent="-457200" defTabSz="584200">
        <a:spcBef>
          <a:spcPts val="4200"/>
        </a:spcBef>
        <a:buSzPct val="75000"/>
        <a:buChar char="•"/>
        <a:defRPr sz="3800">
          <a:latin typeface="+mn-lt"/>
          <a:ea typeface="+mn-ea"/>
          <a:cs typeface="+mn-cs"/>
          <a:sym typeface="Helvetica Light"/>
        </a:defRPr>
      </a:lvl8pPr>
      <a:lvl9pPr marL="4114800" indent="-457200" defTabSz="584200">
        <a:spcBef>
          <a:spcPts val="4200"/>
        </a:spcBef>
        <a:buSzPct val="75000"/>
        <a:buChar char="•"/>
        <a:defRPr sz="3800">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a:defRPr>
      </a:lvl1pPr>
      <a:lvl2pPr indent="228600" algn="ctr" defTabSz="584200">
        <a:defRPr>
          <a:solidFill>
            <a:schemeClr val="tx1"/>
          </a:solidFill>
          <a:latin typeface="+mn-lt"/>
          <a:ea typeface="+mn-ea"/>
          <a:cs typeface="+mn-cs"/>
          <a:sym typeface="Helvetica"/>
        </a:defRPr>
      </a:lvl2pPr>
      <a:lvl3pPr indent="457200" algn="ctr" defTabSz="584200">
        <a:defRPr>
          <a:solidFill>
            <a:schemeClr val="tx1"/>
          </a:solidFill>
          <a:latin typeface="+mn-lt"/>
          <a:ea typeface="+mn-ea"/>
          <a:cs typeface="+mn-cs"/>
          <a:sym typeface="Helvetica"/>
        </a:defRPr>
      </a:lvl3pPr>
      <a:lvl4pPr indent="685800" algn="ctr" defTabSz="584200">
        <a:defRPr>
          <a:solidFill>
            <a:schemeClr val="tx1"/>
          </a:solidFill>
          <a:latin typeface="+mn-lt"/>
          <a:ea typeface="+mn-ea"/>
          <a:cs typeface="+mn-cs"/>
          <a:sym typeface="Helvetica"/>
        </a:defRPr>
      </a:lvl4pPr>
      <a:lvl5pPr indent="914400" algn="ctr" defTabSz="584200">
        <a:defRPr>
          <a:solidFill>
            <a:schemeClr val="tx1"/>
          </a:solidFill>
          <a:latin typeface="+mn-lt"/>
          <a:ea typeface="+mn-ea"/>
          <a:cs typeface="+mn-cs"/>
          <a:sym typeface="Helvetica"/>
        </a:defRPr>
      </a:lvl5pPr>
      <a:lvl6pPr indent="1143000" algn="ctr" defTabSz="584200">
        <a:defRPr>
          <a:solidFill>
            <a:schemeClr val="tx1"/>
          </a:solidFill>
          <a:latin typeface="+mn-lt"/>
          <a:ea typeface="+mn-ea"/>
          <a:cs typeface="+mn-cs"/>
          <a:sym typeface="Helvetica"/>
        </a:defRPr>
      </a:lvl6pPr>
      <a:lvl7pPr indent="1371600" algn="ctr" defTabSz="584200">
        <a:defRPr>
          <a:solidFill>
            <a:schemeClr val="tx1"/>
          </a:solidFill>
          <a:latin typeface="+mn-lt"/>
          <a:ea typeface="+mn-ea"/>
          <a:cs typeface="+mn-cs"/>
          <a:sym typeface="Helvetica"/>
        </a:defRPr>
      </a:lvl7pPr>
      <a:lvl8pPr indent="1600200" algn="ctr" defTabSz="584200">
        <a:defRPr>
          <a:solidFill>
            <a:schemeClr val="tx1"/>
          </a:solidFill>
          <a:latin typeface="+mn-lt"/>
          <a:ea typeface="+mn-ea"/>
          <a:cs typeface="+mn-cs"/>
          <a:sym typeface="Helvetica"/>
        </a:defRPr>
      </a:lvl8pPr>
      <a:lvl9pPr indent="1828800" algn="ctr" defTabSz="584200">
        <a:defRPr>
          <a:solidFill>
            <a:schemeClr val="tx1"/>
          </a:solidFill>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ssa.gov/benefits/Medicar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shiba.oregon.gov/Pages/index.aspx"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11" descr="Trellis"/>
          <p:cNvSpPr>
            <a:spLocks noChangeArrowheads="1"/>
          </p:cNvSpPr>
          <p:nvPr/>
        </p:nvSpPr>
        <p:spPr bwMode="auto">
          <a:xfrm>
            <a:off x="2540001" y="6907400"/>
            <a:ext cx="0" cy="8268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prstDash val="dash"/>
                <a:miter lim="800000"/>
                <a:headEnd/>
                <a:tailEnd/>
              </a14:hiddenLine>
            </a:ext>
          </a:extLst>
        </p:spPr>
        <p:txBody>
          <a:bodyPr wrap="none" lIns="0" tIns="195069" rIns="0" bIns="65023"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90000"/>
              </a:lnSpc>
              <a:spcBef>
                <a:spcPct val="0"/>
              </a:spcBef>
              <a:spcAft>
                <a:spcPts val="711"/>
              </a:spcAft>
              <a:buNone/>
            </a:pPr>
            <a:r>
              <a:rPr lang="en-US" altLang="en-US" sz="4000" dirty="0">
                <a:latin typeface="Times New Roman" pitchFamily="18" charset="0"/>
              </a:rPr>
              <a:t> </a:t>
            </a:r>
          </a:p>
        </p:txBody>
      </p:sp>
      <p:sp>
        <p:nvSpPr>
          <p:cNvPr id="7" name="Rectangle 2"/>
          <p:cNvSpPr txBox="1">
            <a:spLocks noChangeArrowheads="1"/>
          </p:cNvSpPr>
          <p:nvPr/>
        </p:nvSpPr>
        <p:spPr>
          <a:xfrm>
            <a:off x="939155" y="5688778"/>
            <a:ext cx="11169474" cy="301888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lgn="ctr" defTabSz="584200">
              <a:defRPr sz="8000">
                <a:solidFill>
                  <a:srgbClr val="FFFFFF"/>
                </a:solidFill>
                <a:latin typeface="+mn-lt"/>
                <a:ea typeface="+mn-ea"/>
                <a:cs typeface="+mn-cs"/>
                <a:sym typeface="Helvetica Light"/>
              </a:defRPr>
            </a:lvl1pPr>
            <a:lvl2pPr indent="228600" algn="ctr" defTabSz="584200">
              <a:defRPr sz="8000">
                <a:solidFill>
                  <a:srgbClr val="FFFFFF"/>
                </a:solidFill>
                <a:latin typeface="+mn-lt"/>
                <a:ea typeface="+mn-ea"/>
                <a:cs typeface="+mn-cs"/>
                <a:sym typeface="Helvetica Light"/>
              </a:defRPr>
            </a:lvl2pPr>
            <a:lvl3pPr indent="457200" algn="ctr" defTabSz="584200">
              <a:defRPr sz="8000">
                <a:solidFill>
                  <a:srgbClr val="FFFFFF"/>
                </a:solidFill>
                <a:latin typeface="+mn-lt"/>
                <a:ea typeface="+mn-ea"/>
                <a:cs typeface="+mn-cs"/>
                <a:sym typeface="Helvetica Light"/>
              </a:defRPr>
            </a:lvl3pPr>
            <a:lvl4pPr indent="685800" algn="ctr" defTabSz="584200">
              <a:defRPr sz="8000">
                <a:solidFill>
                  <a:srgbClr val="FFFFFF"/>
                </a:solidFill>
                <a:latin typeface="+mn-lt"/>
                <a:ea typeface="+mn-ea"/>
                <a:cs typeface="+mn-cs"/>
                <a:sym typeface="Helvetica Light"/>
              </a:defRPr>
            </a:lvl4pPr>
            <a:lvl5pPr indent="914400" algn="ctr" defTabSz="584200">
              <a:defRPr sz="8000">
                <a:solidFill>
                  <a:srgbClr val="FFFFFF"/>
                </a:solidFill>
                <a:latin typeface="+mn-lt"/>
                <a:ea typeface="+mn-ea"/>
                <a:cs typeface="+mn-cs"/>
                <a:sym typeface="Helvetica Light"/>
              </a:defRPr>
            </a:lvl5pPr>
            <a:lvl6pPr indent="1143000" algn="ctr" defTabSz="584200">
              <a:defRPr sz="8000">
                <a:solidFill>
                  <a:srgbClr val="FFFFFF"/>
                </a:solidFill>
                <a:latin typeface="+mn-lt"/>
                <a:ea typeface="+mn-ea"/>
                <a:cs typeface="+mn-cs"/>
                <a:sym typeface="Helvetica Light"/>
              </a:defRPr>
            </a:lvl6pPr>
            <a:lvl7pPr indent="1371600" algn="ctr" defTabSz="584200">
              <a:defRPr sz="8000">
                <a:solidFill>
                  <a:srgbClr val="FFFFFF"/>
                </a:solidFill>
                <a:latin typeface="+mn-lt"/>
                <a:ea typeface="+mn-ea"/>
                <a:cs typeface="+mn-cs"/>
                <a:sym typeface="Helvetica Light"/>
              </a:defRPr>
            </a:lvl7pPr>
            <a:lvl8pPr indent="1600200" algn="ctr" defTabSz="584200">
              <a:defRPr sz="8000">
                <a:solidFill>
                  <a:srgbClr val="FFFFFF"/>
                </a:solidFill>
                <a:latin typeface="+mn-lt"/>
                <a:ea typeface="+mn-ea"/>
                <a:cs typeface="+mn-cs"/>
                <a:sym typeface="Helvetica Light"/>
              </a:defRPr>
            </a:lvl8pPr>
            <a:lvl9pPr indent="1828800" algn="ctr" defTabSz="584200">
              <a:defRPr sz="8000">
                <a:solidFill>
                  <a:srgbClr val="FFFFFF"/>
                </a:solidFill>
                <a:latin typeface="+mn-lt"/>
                <a:ea typeface="+mn-ea"/>
                <a:cs typeface="+mn-cs"/>
                <a:sym typeface="Helvetica Light"/>
              </a:defRPr>
            </a:lvl9pPr>
          </a:lstStyle>
          <a:p>
            <a:br>
              <a:rPr lang="en-US" altLang="en-US" sz="2800" b="1" dirty="0">
                <a:solidFill>
                  <a:srgbClr val="53585F"/>
                </a:solidFill>
                <a:latin typeface="Arial"/>
                <a:cs typeface="Arial"/>
              </a:rPr>
            </a:br>
            <a:r>
              <a:rPr lang="en-US" altLang="en-US" sz="4300" b="1" dirty="0">
                <a:solidFill>
                  <a:srgbClr val="53585F"/>
                </a:solidFill>
                <a:latin typeface="Arial"/>
                <a:cs typeface="Arial"/>
              </a:rPr>
              <a:t> November 2025</a:t>
            </a:r>
          </a:p>
          <a:p>
            <a:endParaRPr lang="en-US" altLang="en-US" sz="2800" b="1" dirty="0">
              <a:solidFill>
                <a:srgbClr val="53585F"/>
              </a:solidFill>
              <a:latin typeface="Arial"/>
              <a:cs typeface="Arial"/>
            </a:endParaRPr>
          </a:p>
          <a:p>
            <a:r>
              <a:rPr lang="en-US" altLang="en-US" sz="3200" dirty="0">
                <a:solidFill>
                  <a:srgbClr val="53585F"/>
                </a:solidFill>
                <a:latin typeface="Arial"/>
                <a:cs typeface="Arial"/>
              </a:rPr>
              <a:t>Sponsored</a:t>
            </a:r>
            <a:r>
              <a:rPr lang="en-US" altLang="en-US" sz="3200" dirty="0">
                <a:solidFill>
                  <a:schemeClr val="bg2"/>
                </a:solidFill>
                <a:latin typeface="Arial"/>
                <a:cs typeface="Arial"/>
              </a:rPr>
              <a:t> by Lincoln-Linn-Benton SHIBA</a:t>
            </a:r>
            <a:br>
              <a:rPr lang="en-US" altLang="en-US" sz="3200" dirty="0">
                <a:solidFill>
                  <a:schemeClr val="bg2"/>
                </a:solidFill>
                <a:latin typeface="Arial"/>
                <a:cs typeface="Arial"/>
              </a:rPr>
            </a:br>
            <a:endParaRPr lang="en-US" altLang="en-US" sz="3200" dirty="0">
              <a:solidFill>
                <a:schemeClr val="bg2"/>
              </a:solidFill>
              <a:latin typeface="Arial"/>
              <a:cs typeface="Arial"/>
            </a:endParaRPr>
          </a:p>
          <a:p>
            <a:r>
              <a:rPr lang="en-US" altLang="en-US" sz="3200" dirty="0">
                <a:solidFill>
                  <a:srgbClr val="53585F"/>
                </a:solidFill>
                <a:latin typeface="Arial"/>
                <a:cs typeface="Arial"/>
              </a:rPr>
              <a:t>Presenter:  Denise Lach</a:t>
            </a:r>
          </a:p>
        </p:txBody>
      </p:sp>
      <p:sp>
        <p:nvSpPr>
          <p:cNvPr id="2" name="TextBox 1"/>
          <p:cNvSpPr txBox="1"/>
          <p:nvPr/>
        </p:nvSpPr>
        <p:spPr>
          <a:xfrm>
            <a:off x="1911200" y="78442"/>
            <a:ext cx="8933536" cy="111825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6600" i="0" u="none" strike="noStrike" cap="none" spc="0" normalizeH="0" baseline="0" dirty="0">
                <a:ln>
                  <a:noFill/>
                </a:ln>
                <a:solidFill>
                  <a:srgbClr val="FFFFFF"/>
                </a:solidFill>
                <a:effectLst/>
                <a:uFillTx/>
                <a:ea typeface="+mn-ea"/>
                <a:cs typeface="Arial"/>
                <a:sym typeface="Helvetica Light"/>
              </a:rPr>
              <a:t>Medicare 2026 changes</a:t>
            </a:r>
          </a:p>
        </p:txBody>
      </p:sp>
      <p:pic>
        <p:nvPicPr>
          <p:cNvPr id="10" name="pasted-image.pdf"/>
          <p:cNvPicPr/>
          <p:nvPr/>
        </p:nvPicPr>
        <p:blipFill>
          <a:blip r:embed="rId3"/>
          <a:stretch>
            <a:fillRect/>
          </a:stretch>
        </p:blipFill>
        <p:spPr>
          <a:xfrm>
            <a:off x="3711464" y="1830575"/>
            <a:ext cx="5608643" cy="3566359"/>
          </a:xfrm>
          <a:prstGeom prst="rect">
            <a:avLst/>
          </a:prstGeom>
          <a:ln w="12700">
            <a:miter lim="400000"/>
          </a:ln>
        </p:spPr>
      </p:pic>
    </p:spTree>
    <p:extLst>
      <p:ext uri="{BB962C8B-B14F-4D97-AF65-F5344CB8AC3E}">
        <p14:creationId xmlns:p14="http://schemas.microsoft.com/office/powerpoint/2010/main" val="135228999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0BEBA-F51A-FA10-9335-1A0B1F57A295}"/>
              </a:ext>
            </a:extLst>
          </p:cNvPr>
          <p:cNvSpPr>
            <a:spLocks noGrp="1"/>
          </p:cNvSpPr>
          <p:nvPr>
            <p:ph type="title"/>
          </p:nvPr>
        </p:nvSpPr>
        <p:spPr/>
        <p:txBody>
          <a:bodyPr/>
          <a:lstStyle/>
          <a:p>
            <a:r>
              <a:rPr lang="en-US" dirty="0">
                <a:latin typeface="Helvetica"/>
              </a:rPr>
              <a:t>But Consider: </a:t>
            </a:r>
          </a:p>
        </p:txBody>
      </p:sp>
      <p:sp>
        <p:nvSpPr>
          <p:cNvPr id="3" name="Content Placeholder 2">
            <a:extLst>
              <a:ext uri="{FF2B5EF4-FFF2-40B4-BE49-F238E27FC236}">
                <a16:creationId xmlns:a16="http://schemas.microsoft.com/office/drawing/2014/main" id="{C3936ED3-0E24-EE81-F73A-47A0809AD057}"/>
              </a:ext>
            </a:extLst>
          </p:cNvPr>
          <p:cNvSpPr>
            <a:spLocks noGrp="1"/>
          </p:cNvSpPr>
          <p:nvPr>
            <p:ph idx="1"/>
          </p:nvPr>
        </p:nvSpPr>
        <p:spPr>
          <a:xfrm>
            <a:off x="-8291932" y="5707475"/>
            <a:ext cx="10540291" cy="5167482"/>
          </a:xfrm>
        </p:spPr>
        <p:txBody>
          <a:bodyPr>
            <a:normAutofit fontScale="25000" lnSpcReduction="20000"/>
          </a:bodyPr>
          <a:lstStyle/>
          <a:p>
            <a:pPr marL="571500" lvl="1" indent="-571500" rtl="0">
              <a:buFont typeface="Arial"/>
              <a:buChar char="•"/>
            </a:pPr>
            <a:endParaRPr lang="en-US" b="1" dirty="0">
              <a:latin typeface="Helvetica Light"/>
            </a:endParaRPr>
          </a:p>
          <a:p>
            <a:pPr marL="571500" lvl="1" indent="-571500">
              <a:buFont typeface="Arial"/>
              <a:buChar char="•"/>
            </a:pPr>
            <a:endParaRPr lang="en-US" b="1" dirty="0">
              <a:latin typeface="Helvetica Light"/>
            </a:endParaRPr>
          </a:p>
          <a:p>
            <a:pPr marL="571500" lvl="1" indent="-571500">
              <a:buFont typeface="Arial"/>
              <a:buChar char="•"/>
            </a:pPr>
            <a:endParaRPr lang="en-US" b="1" dirty="0">
              <a:latin typeface="Helvetica Light"/>
            </a:endParaRPr>
          </a:p>
          <a:p>
            <a:pPr marL="571500" lvl="1" indent="-571500">
              <a:buFont typeface="Arial"/>
              <a:buChar char="•"/>
            </a:pPr>
            <a:endParaRPr lang="en-US" b="1" dirty="0">
              <a:latin typeface="Helvetica Light"/>
            </a:endParaRPr>
          </a:p>
          <a:p>
            <a:pPr marL="571500" lvl="1" indent="-571500">
              <a:buFont typeface="Arial"/>
              <a:buChar char="•"/>
            </a:pPr>
            <a:endParaRPr lang="en-US" b="1" dirty="0">
              <a:latin typeface="Helvetica Light"/>
            </a:endParaRPr>
          </a:p>
          <a:p>
            <a:pPr marL="228600" lvl="1" indent="-228600" rtl="0">
              <a:lnSpc>
                <a:spcPts val="1650"/>
              </a:lnSpc>
              <a:buFont typeface="Arial"/>
              <a:buChar char="•"/>
            </a:pPr>
            <a:r>
              <a:rPr lang="en-US" sz="2400" dirty="0">
                <a:solidFill>
                  <a:srgbClr val="FFFFFF"/>
                </a:solidFill>
                <a:latin typeface="Helvetica Light"/>
                <a:ea typeface="Arial"/>
                <a:cs typeface="Arial"/>
              </a:rPr>
              <a:t>re</a:t>
            </a:r>
            <a:r>
              <a:rPr lang="en-US" sz="2400" baseline="0" dirty="0">
                <a:solidFill>
                  <a:srgbClr val="FFFFFF"/>
                </a:solidFill>
                <a:latin typeface="Helvetica Light"/>
                <a:ea typeface="Arial"/>
                <a:cs typeface="Arial"/>
              </a:rPr>
              <a:t> your doctors in network?</a:t>
            </a:r>
            <a:r>
              <a:rPr lang="en-US" sz="2400" dirty="0">
                <a:solidFill>
                  <a:srgbClr val="FFFFFF"/>
                </a:solidFill>
                <a:latin typeface="Helvetica Light"/>
                <a:ea typeface="Arial"/>
                <a:cs typeface="Arial"/>
              </a:rPr>
              <a:t>​</a:t>
            </a:r>
            <a:br>
              <a:rPr lang="en-US" sz="2400" dirty="0">
                <a:latin typeface="Helvetica Light"/>
                <a:ea typeface="Arial"/>
                <a:cs typeface="Arial"/>
              </a:rPr>
            </a:br>
            <a:r>
              <a:rPr lang="en-US" sz="2400" baseline="0" dirty="0">
                <a:solidFill>
                  <a:srgbClr val="FFFFFF"/>
                </a:solidFill>
                <a:latin typeface="Helvetica Light"/>
                <a:ea typeface="Arial"/>
                <a:cs typeface="Arial"/>
              </a:rPr>
              <a:t>Samaritan does not accept AARP/United Health Care except PERS</a:t>
            </a:r>
            <a:r>
              <a:rPr lang="en-US" sz="2400" dirty="0">
                <a:solidFill>
                  <a:srgbClr val="FFFFFF"/>
                </a:solidFill>
                <a:latin typeface="Helvetica Light"/>
                <a:ea typeface="Arial"/>
                <a:cs typeface="Arial"/>
              </a:rPr>
              <a:t>​</a:t>
            </a:r>
            <a:br>
              <a:rPr lang="en-US" sz="2400" dirty="0">
                <a:latin typeface="Helvetica Light"/>
                <a:ea typeface="Arial"/>
                <a:cs typeface="Arial"/>
              </a:rPr>
            </a:br>
            <a:r>
              <a:rPr lang="en-US" sz="2400" baseline="0" dirty="0">
                <a:solidFill>
                  <a:srgbClr val="FFFFFF"/>
                </a:solidFill>
                <a:latin typeface="Helvetica Light"/>
                <a:ea typeface="Arial"/>
                <a:cs typeface="Arial"/>
              </a:rPr>
              <a:t>Corvallis Family Medicine does not accept WellCare or Devoted</a:t>
            </a:r>
            <a:r>
              <a:rPr lang="en-US" sz="2400" dirty="0">
                <a:solidFill>
                  <a:srgbClr val="FFFFFF"/>
                </a:solidFill>
                <a:latin typeface="Helvetica Light"/>
                <a:ea typeface="Arial"/>
                <a:cs typeface="Arial"/>
              </a:rPr>
              <a:t>​</a:t>
            </a:r>
            <a:br>
              <a:rPr lang="en-US" sz="2400" dirty="0">
                <a:latin typeface="Helvetica Light"/>
                <a:ea typeface="Arial"/>
                <a:cs typeface="Arial"/>
              </a:rPr>
            </a:br>
            <a:r>
              <a:rPr lang="en-US" sz="2400" baseline="0" dirty="0">
                <a:solidFill>
                  <a:srgbClr val="FFFFFF"/>
                </a:solidFill>
                <a:latin typeface="Helvetica Light"/>
                <a:ea typeface="Arial"/>
                <a:cs typeface="Arial"/>
              </a:rPr>
              <a:t>Corvallis Clinic and Corvallis Family Medicine do not accept Devoted.</a:t>
            </a:r>
            <a:r>
              <a:rPr lang="en-US" sz="2400" dirty="0">
                <a:solidFill>
                  <a:srgbClr val="FFFFFF"/>
                </a:solidFill>
                <a:latin typeface="Helvetica Light"/>
                <a:ea typeface="Arial"/>
                <a:cs typeface="Arial"/>
              </a:rPr>
              <a:t>​</a:t>
            </a:r>
          </a:p>
          <a:p>
            <a:pPr marL="228600" lvl="1" indent="-228600" rtl="0">
              <a:lnSpc>
                <a:spcPts val="1650"/>
              </a:lnSpc>
              <a:buFont typeface="Arial"/>
              <a:buChar char="•"/>
            </a:pPr>
            <a:r>
              <a:rPr lang="en-US" sz="2400" baseline="0" dirty="0">
                <a:solidFill>
                  <a:srgbClr val="FFFFFF"/>
                </a:solidFill>
                <a:latin typeface="Helvetica Light"/>
                <a:ea typeface="Arial"/>
                <a:cs typeface="Arial"/>
              </a:rPr>
              <a:t>Are your medications covered?</a:t>
            </a:r>
            <a:r>
              <a:rPr lang="en-US" sz="2400" dirty="0">
                <a:solidFill>
                  <a:srgbClr val="FFFFFF"/>
                </a:solidFill>
                <a:latin typeface="Helvetica Light"/>
                <a:ea typeface="Arial"/>
                <a:cs typeface="Arial"/>
              </a:rPr>
              <a:t>​</a:t>
            </a:r>
          </a:p>
          <a:p>
            <a:pPr rtl="0">
              <a:lnSpc>
                <a:spcPts val="1650"/>
              </a:lnSpc>
            </a:pPr>
            <a:r>
              <a:rPr lang="en-US" sz="2400" dirty="0">
                <a:solidFill>
                  <a:srgbClr val="FFFFFF"/>
                </a:solidFill>
                <a:latin typeface="Helvetica Light"/>
                <a:ea typeface="Arial"/>
                <a:cs typeface="Arial"/>
              </a:rPr>
              <a:t>​</a:t>
            </a:r>
          </a:p>
          <a:p>
            <a:pPr marL="228600" lvl="1" indent="-228600" rtl="0">
              <a:lnSpc>
                <a:spcPts val="1650"/>
              </a:lnSpc>
              <a:buFont typeface="Arial"/>
              <a:buChar char="•"/>
            </a:pPr>
            <a:r>
              <a:rPr lang="en-US" sz="2400" baseline="0" dirty="0">
                <a:solidFill>
                  <a:srgbClr val="FFFFFF"/>
                </a:solidFill>
                <a:latin typeface="Helvetica Light"/>
                <a:ea typeface="Arial"/>
                <a:cs typeface="Arial"/>
              </a:rPr>
              <a:t>Is your pharmacy in network? Is your pharmacy a preferred pharmacy or a basic in-network pharmacy. Note especially Rice’s Pharmacy.</a:t>
            </a:r>
            <a:endParaRPr lang="en-US" dirty="0"/>
          </a:p>
        </p:txBody>
      </p:sp>
      <p:sp>
        <p:nvSpPr>
          <p:cNvPr id="4" name="TextBox 3">
            <a:extLst>
              <a:ext uri="{FF2B5EF4-FFF2-40B4-BE49-F238E27FC236}">
                <a16:creationId xmlns:a16="http://schemas.microsoft.com/office/drawing/2014/main" id="{EEBAD33C-A2A6-D503-61BD-06B5E24EDE1C}"/>
              </a:ext>
            </a:extLst>
          </p:cNvPr>
          <p:cNvSpPr txBox="1"/>
          <p:nvPr/>
        </p:nvSpPr>
        <p:spPr>
          <a:xfrm>
            <a:off x="-9086143" y="10628816"/>
            <a:ext cx="9254577" cy="1949252"/>
          </a:xfrm>
          <a:prstGeom prst="rect">
            <a:avLst/>
          </a:prstGeom>
          <a:noFill/>
          <a:ln w="12700">
            <a:miter lim="400000"/>
          </a:ln>
          <a:extLst>
            <a:ext uri="{C572A759-6A51-4108-AA02-DFA0A04FC94B}">
              <ma14:wrappingTextBoxFlag xmlns="" xmlns:ma14="http://schemas.microsoft.com/office/mac/drawingml/2011/main" val="1"/>
            </a:ext>
          </a:ex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228600" lvl="1" indent="-228600" algn="l" rtl="0">
              <a:buFont typeface=""/>
              <a:buChar char="•"/>
            </a:pPr>
            <a:endParaRPr lang="en-US" b="0" i="0">
              <a:solidFill>
                <a:srgbClr val="FFFFFF"/>
              </a:solidFill>
              <a:latin typeface="Arial"/>
              <a:ea typeface="Arial"/>
              <a:cs typeface="Arial"/>
            </a:endParaRPr>
          </a:p>
          <a:p>
            <a:pPr marL="228600" lvl="1" indent="-228600" algn="l" rtl="0">
              <a:lnSpc>
                <a:spcPts val="1650"/>
              </a:lnSpc>
              <a:buFont typeface=""/>
              <a:buChar char="•"/>
            </a:pPr>
            <a:endParaRPr lang="en-US" sz="2400" b="0" i="0" dirty="0">
              <a:solidFill>
                <a:srgbClr val="FFFFFF"/>
              </a:solidFill>
              <a:latin typeface="Times New Roman"/>
              <a:ea typeface="Arial"/>
              <a:cs typeface="Arial"/>
            </a:endParaRPr>
          </a:p>
          <a:p>
            <a:pPr algn="l" rtl="0">
              <a:lnSpc>
                <a:spcPts val="1650"/>
              </a:lnSpc>
            </a:pPr>
            <a:r>
              <a:rPr lang="en-US" sz="2400" b="0" i="0" dirty="0">
                <a:solidFill>
                  <a:srgbClr val="FFFFFF"/>
                </a:solidFill>
                <a:latin typeface="Times New Roman"/>
                <a:ea typeface="Arial"/>
                <a:cs typeface="Arial"/>
              </a:rPr>
              <a:t>​</a:t>
            </a:r>
          </a:p>
          <a:p>
            <a:pPr marL="228600" lvl="1" indent="-228600" algn="l" rtl="0">
              <a:lnSpc>
                <a:spcPts val="1650"/>
              </a:lnSpc>
              <a:buFont typeface=""/>
              <a:buChar char="•"/>
            </a:pPr>
            <a:r>
              <a:rPr lang="en-US" sz="2400" b="0" i="0" u="none" strike="noStrike" baseline="0" dirty="0">
                <a:solidFill>
                  <a:srgbClr val="000000"/>
                </a:solidFill>
                <a:latin typeface="Times New Roman"/>
                <a:ea typeface="Arial"/>
                <a:cs typeface="Arial"/>
              </a:rPr>
              <a:t>Is your pharmacy in network? Is y</a:t>
            </a:r>
            <a:r>
              <a:rPr lang="en-US" sz="2400" b="0" i="0" u="none" strike="noStrike" baseline="0" dirty="0">
                <a:solidFill>
                  <a:srgbClr val="000000"/>
                </a:solidFill>
                <a:latin typeface="Helvetica Light"/>
                <a:ea typeface="Arial"/>
                <a:cs typeface="Arial"/>
              </a:rPr>
              <a:t>our pharmacy a preferred pharmacy or a basic in-network pharmacy. Note especially Rice’s Pharmacy.</a:t>
            </a:r>
          </a:p>
          <a:p>
            <a:pPr algn="l"/>
            <a:endParaRPr lang="en-US" sz="3200" dirty="0">
              <a:solidFill>
                <a:srgbClr val="53585F"/>
              </a:solidFill>
              <a:latin typeface="Arial"/>
              <a:cs typeface="Arial"/>
            </a:endParaRPr>
          </a:p>
        </p:txBody>
      </p:sp>
      <p:sp>
        <p:nvSpPr>
          <p:cNvPr id="5" name="TextBox 4">
            <a:extLst>
              <a:ext uri="{FF2B5EF4-FFF2-40B4-BE49-F238E27FC236}">
                <a16:creationId xmlns:a16="http://schemas.microsoft.com/office/drawing/2014/main" id="{4416A2B0-EE67-8292-CB84-BB86A95564E5}"/>
              </a:ext>
            </a:extLst>
          </p:cNvPr>
          <p:cNvSpPr txBox="1"/>
          <p:nvPr/>
        </p:nvSpPr>
        <p:spPr>
          <a:xfrm>
            <a:off x="1487769" y="2692983"/>
            <a:ext cx="10136453" cy="6401753"/>
          </a:xfrm>
          <a:prstGeom prst="rect">
            <a:avLst/>
          </a:prstGeom>
          <a:noFill/>
          <a:ln w="12700">
            <a:miter lim="400000"/>
          </a:ln>
          <a:extLst>
            <a:ext uri="{C572A759-6A51-4108-AA02-DFA0A04FC94B}">
              <ma14:wrappingTextBoxFlag xmlns="" xmlns:ma14="http://schemas.microsoft.com/office/mac/drawingml/2011/main" val="1"/>
            </a:ext>
          </a:ex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457200" indent="-457200" algn="l">
              <a:buFont typeface="Arial"/>
              <a:buChar char="•"/>
            </a:pPr>
            <a:r>
              <a:rPr lang="en-US" sz="3200" b="1" dirty="0">
                <a:solidFill>
                  <a:srgbClr val="53585F"/>
                </a:solidFill>
                <a:latin typeface="Helvetica"/>
                <a:cs typeface="Arial"/>
              </a:rPr>
              <a:t>Are your doctors in network?</a:t>
            </a:r>
            <a:br>
              <a:rPr lang="en-US" sz="3200" b="1" dirty="0">
                <a:latin typeface="Helvetica"/>
                <a:cs typeface="Arial"/>
              </a:rPr>
            </a:br>
            <a:r>
              <a:rPr lang="en-US" sz="3200" dirty="0">
                <a:solidFill>
                  <a:srgbClr val="53585F"/>
                </a:solidFill>
                <a:latin typeface="Helvetica"/>
                <a:cs typeface="Arial"/>
              </a:rPr>
              <a:t>Samaritan does not accept AARP/United Health Care except through PERS</a:t>
            </a:r>
            <a:br>
              <a:rPr lang="en-US" sz="3200" dirty="0">
                <a:latin typeface="Helvetica"/>
                <a:cs typeface="Arial"/>
              </a:rPr>
            </a:br>
            <a:r>
              <a:rPr lang="en-US" sz="3200" dirty="0">
                <a:solidFill>
                  <a:srgbClr val="53585F"/>
                </a:solidFill>
                <a:latin typeface="Helvetica"/>
                <a:cs typeface="Arial"/>
              </a:rPr>
              <a:t>Corvallis Family Medicine does not accept WellCare or Devoted</a:t>
            </a:r>
            <a:br>
              <a:rPr lang="en-US" sz="3200" dirty="0">
                <a:latin typeface="Helvetica"/>
                <a:cs typeface="Arial"/>
              </a:rPr>
            </a:br>
            <a:r>
              <a:rPr lang="en-US" sz="3200" dirty="0">
                <a:solidFill>
                  <a:srgbClr val="53585F"/>
                </a:solidFill>
                <a:latin typeface="Helvetica"/>
                <a:cs typeface="Arial"/>
              </a:rPr>
              <a:t>Corvallis Clinic does not accept Devoted</a:t>
            </a:r>
            <a:br>
              <a:rPr lang="en-US" sz="3200" dirty="0">
                <a:latin typeface="Helvetica"/>
                <a:cs typeface="Arial"/>
              </a:rPr>
            </a:br>
            <a:endParaRPr lang="en-US" sz="3200" dirty="0">
              <a:solidFill>
                <a:srgbClr val="53585F"/>
              </a:solidFill>
              <a:latin typeface="Helvetica"/>
              <a:cs typeface="Arial"/>
            </a:endParaRPr>
          </a:p>
          <a:p>
            <a:pPr marL="457200" indent="-457200" algn="l">
              <a:buFont typeface="Arial"/>
              <a:buChar char="•"/>
            </a:pPr>
            <a:r>
              <a:rPr lang="en-US" sz="3200" b="1" dirty="0">
                <a:solidFill>
                  <a:srgbClr val="53585F"/>
                </a:solidFill>
                <a:latin typeface="Helvetica"/>
                <a:cs typeface="Arial"/>
              </a:rPr>
              <a:t>Are your medications covered?  </a:t>
            </a:r>
            <a:r>
              <a:rPr lang="en-US" sz="3200" dirty="0">
                <a:solidFill>
                  <a:srgbClr val="53585F"/>
                </a:solidFill>
                <a:latin typeface="Helvetica"/>
                <a:cs typeface="Arial"/>
              </a:rPr>
              <a:t>In which "tier?"</a:t>
            </a:r>
            <a:br>
              <a:rPr lang="en-US" sz="3200" dirty="0">
                <a:latin typeface="Helvetica"/>
                <a:cs typeface="Arial"/>
              </a:rPr>
            </a:br>
            <a:endParaRPr lang="en-US" sz="3200" dirty="0">
              <a:solidFill>
                <a:srgbClr val="53585F"/>
              </a:solidFill>
              <a:latin typeface="Helvetica"/>
              <a:cs typeface="Arial"/>
            </a:endParaRPr>
          </a:p>
          <a:p>
            <a:pPr marL="457200" indent="-457200" algn="l">
              <a:buFont typeface="Arial"/>
              <a:buChar char="•"/>
            </a:pPr>
            <a:r>
              <a:rPr lang="en-US" sz="3200" b="1" dirty="0">
                <a:solidFill>
                  <a:srgbClr val="53585F"/>
                </a:solidFill>
                <a:latin typeface="Helvetica"/>
                <a:cs typeface="Arial"/>
              </a:rPr>
              <a:t>Is your pharmacy in network? </a:t>
            </a:r>
            <a:r>
              <a:rPr lang="en-US" sz="3200" dirty="0">
                <a:solidFill>
                  <a:srgbClr val="53585F"/>
                </a:solidFill>
                <a:latin typeface="Helvetica"/>
                <a:cs typeface="Arial"/>
              </a:rPr>
              <a:t> </a:t>
            </a:r>
            <a:br>
              <a:rPr lang="en-US" sz="3200" dirty="0">
                <a:latin typeface="Helvetica"/>
                <a:cs typeface="Arial"/>
              </a:rPr>
            </a:br>
            <a:r>
              <a:rPr lang="en-US" sz="3200" dirty="0">
                <a:solidFill>
                  <a:srgbClr val="53585F"/>
                </a:solidFill>
                <a:latin typeface="Helvetica"/>
                <a:cs typeface="Arial"/>
              </a:rPr>
              <a:t>Is your pharmacy a preferred or a basic in-network pharmacy.  </a:t>
            </a:r>
            <a:br>
              <a:rPr lang="en-US" sz="3200" dirty="0">
                <a:latin typeface="Helvetica"/>
                <a:cs typeface="Arial"/>
              </a:rPr>
            </a:br>
            <a:r>
              <a:rPr lang="en-US" sz="3200" dirty="0">
                <a:solidFill>
                  <a:srgbClr val="53585F"/>
                </a:solidFill>
                <a:latin typeface="Helvetica"/>
                <a:cs typeface="Arial"/>
              </a:rPr>
              <a:t>Note especially Rice's Pharmacy</a:t>
            </a:r>
          </a:p>
        </p:txBody>
      </p:sp>
    </p:spTree>
    <p:extLst>
      <p:ext uri="{BB962C8B-B14F-4D97-AF65-F5344CB8AC3E}">
        <p14:creationId xmlns:p14="http://schemas.microsoft.com/office/powerpoint/2010/main" val="866125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EF712-A6E6-69BB-FC12-478DB2E4D2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255D1D-F044-2BD4-DAD9-7BB768CD6390}"/>
              </a:ext>
            </a:extLst>
          </p:cNvPr>
          <p:cNvSpPr>
            <a:spLocks noGrp="1"/>
          </p:cNvSpPr>
          <p:nvPr>
            <p:ph type="title"/>
          </p:nvPr>
        </p:nvSpPr>
        <p:spPr/>
        <p:txBody>
          <a:bodyPr/>
          <a:lstStyle/>
          <a:p>
            <a:r>
              <a:rPr lang="en-US" dirty="0">
                <a:latin typeface="Helvetica"/>
              </a:rPr>
              <a:t>Options to Samaritan (2)</a:t>
            </a:r>
          </a:p>
        </p:txBody>
      </p:sp>
      <p:sp>
        <p:nvSpPr>
          <p:cNvPr id="3" name="Content Placeholder 2">
            <a:extLst>
              <a:ext uri="{FF2B5EF4-FFF2-40B4-BE49-F238E27FC236}">
                <a16:creationId xmlns:a16="http://schemas.microsoft.com/office/drawing/2014/main" id="{4E5040BE-0CFB-C972-2ED4-D7A4B085F0A2}"/>
              </a:ext>
            </a:extLst>
          </p:cNvPr>
          <p:cNvSpPr>
            <a:spLocks noGrp="1"/>
          </p:cNvSpPr>
          <p:nvPr>
            <p:ph idx="1"/>
          </p:nvPr>
        </p:nvSpPr>
        <p:spPr>
          <a:xfrm>
            <a:off x="295692" y="2672546"/>
            <a:ext cx="12708979" cy="6286500"/>
          </a:xfrm>
        </p:spPr>
        <p:txBody>
          <a:bodyPr lIns="0" tIns="0" rIns="0" bIns="0" anchor="ctr">
            <a:noAutofit/>
          </a:bodyPr>
          <a:lstStyle/>
          <a:p>
            <a:pPr algn="l">
              <a:buFont typeface="Arial"/>
              <a:buChar char="•"/>
            </a:pPr>
            <a:r>
              <a:rPr lang="en-US" sz="2800" b="1" dirty="0">
                <a:latin typeface="Helvetica"/>
              </a:rPr>
              <a:t>Change back to Original Medicare (Parts A and B</a:t>
            </a:r>
            <a:r>
              <a:rPr lang="en-US" sz="2800" dirty="0">
                <a:latin typeface="Helvetica"/>
              </a:rPr>
              <a:t>) </a:t>
            </a:r>
            <a:br>
              <a:rPr lang="en-US" sz="2800" dirty="0">
                <a:latin typeface="Helvetica"/>
              </a:rPr>
            </a:br>
            <a:r>
              <a:rPr lang="en-US" sz="2800" dirty="0">
                <a:latin typeface="Helvetica"/>
              </a:rPr>
              <a:t>Add a Medicare Supplement (</a:t>
            </a:r>
            <a:r>
              <a:rPr lang="en-US" sz="2800" b="1" dirty="0">
                <a:latin typeface="Helvetica"/>
              </a:rPr>
              <a:t>Medigap plan F, G, or N recommended</a:t>
            </a:r>
            <a:r>
              <a:rPr lang="en-US" sz="2800" dirty="0">
                <a:latin typeface="Helvetica"/>
              </a:rPr>
              <a:t>)</a:t>
            </a:r>
            <a:br>
              <a:rPr lang="en-US" sz="2800" dirty="0">
                <a:latin typeface="Helvetica"/>
              </a:rPr>
            </a:br>
            <a:r>
              <a:rPr lang="en-US" sz="2800">
                <a:latin typeface="Helvetica"/>
              </a:rPr>
              <a:t>Add a standalone Prescription Drug plan (Part D)</a:t>
            </a:r>
            <a:br>
              <a:rPr lang="en-US" sz="2800" dirty="0">
                <a:latin typeface="Helvetica"/>
              </a:rPr>
            </a:br>
            <a:r>
              <a:rPr lang="en-US" sz="2800">
                <a:latin typeface="Helvetica"/>
              </a:rPr>
              <a:t>				Medicare pays first; Medigap pays </a:t>
            </a:r>
            <a:r>
              <a:rPr lang="en-US" sz="2800" dirty="0">
                <a:latin typeface="Helvetica"/>
              </a:rPr>
              <a:t>second</a:t>
            </a:r>
            <a:endParaRPr lang="en-US" sz="2800">
              <a:solidFill>
                <a:srgbClr val="000000"/>
              </a:solidFill>
              <a:latin typeface="Helvetica"/>
            </a:endParaRPr>
          </a:p>
          <a:p>
            <a:pPr>
              <a:buFont typeface="Arial"/>
              <a:buChar char="•"/>
            </a:pPr>
            <a:r>
              <a:rPr lang="en-US" sz="2800" b="1" dirty="0">
                <a:latin typeface="Helvetica"/>
              </a:rPr>
              <a:t>Guaranteed Issue (cannot be rejected for pre-existing conditions) </a:t>
            </a:r>
            <a:r>
              <a:rPr lang="en-US" sz="2800" dirty="0">
                <a:latin typeface="Helvetica"/>
              </a:rPr>
              <a:t>because your current plan is discontinued.</a:t>
            </a:r>
          </a:p>
          <a:p>
            <a:pPr>
              <a:buFont typeface="Arial"/>
              <a:buChar char="•"/>
            </a:pPr>
            <a:r>
              <a:rPr lang="en-US" sz="2800" dirty="0">
                <a:latin typeface="Helvetica"/>
              </a:rPr>
              <a:t>Expect to pay $250-300 per month for G plan, but no co-pays after part B deductible ($288 in 2026).  $20 MD co-pay with N plan but lower premiums.</a:t>
            </a:r>
          </a:p>
          <a:p>
            <a:pPr>
              <a:buFont typeface="Arial"/>
              <a:buChar char="•"/>
            </a:pPr>
            <a:r>
              <a:rPr lang="en-US" sz="2800" dirty="0">
                <a:latin typeface="Helvetica"/>
              </a:rPr>
              <a:t>Nationwide coverage (any provider that accepts Medicare)</a:t>
            </a:r>
          </a:p>
          <a:p>
            <a:pPr>
              <a:buFont typeface="Arial"/>
              <a:buChar char="•"/>
            </a:pPr>
            <a:r>
              <a:rPr lang="en-US" sz="2800" dirty="0">
                <a:latin typeface="Helvetica"/>
              </a:rPr>
              <a:t>Choose a drug plan that covers your medications and has your pharmacy in network.</a:t>
            </a:r>
            <a:endParaRPr lang="en-US" sz="2800">
              <a:latin typeface="Helvetica"/>
            </a:endParaRPr>
          </a:p>
        </p:txBody>
      </p:sp>
    </p:spTree>
    <p:extLst>
      <p:ext uri="{BB962C8B-B14F-4D97-AF65-F5344CB8AC3E}">
        <p14:creationId xmlns:p14="http://schemas.microsoft.com/office/powerpoint/2010/main" val="214837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normAutofit/>
          </a:bodyPr>
          <a:lstStyle/>
          <a:p>
            <a:pPr algn="ctr" eaLnBrk="1" hangingPunct="1"/>
            <a:r>
              <a:rPr lang="en-US" sz="6300" dirty="0">
                <a:latin typeface="Helvetica"/>
              </a:rPr>
              <a:t>When to Apply For Medigap</a:t>
            </a:r>
          </a:p>
        </p:txBody>
      </p:sp>
      <p:sp>
        <p:nvSpPr>
          <p:cNvPr id="19460" name="Rectangle 3"/>
          <p:cNvSpPr>
            <a:spLocks noGrp="1" noChangeArrowheads="1"/>
          </p:cNvSpPr>
          <p:nvPr>
            <p:ph type="body" idx="1"/>
          </p:nvPr>
        </p:nvSpPr>
        <p:spPr>
          <a:xfrm>
            <a:off x="650240" y="2870226"/>
            <a:ext cx="11704320" cy="7200056"/>
          </a:xfrm>
        </p:spPr>
        <p:txBody>
          <a:bodyPr>
            <a:normAutofit fontScale="92500" lnSpcReduction="10000"/>
          </a:bodyPr>
          <a:lstStyle/>
          <a:p>
            <a:pPr eaLnBrk="1" hangingPunct="1">
              <a:spcBef>
                <a:spcPts val="1800"/>
              </a:spcBef>
            </a:pPr>
            <a:r>
              <a:rPr lang="en-US" sz="5300" b="1" dirty="0">
                <a:latin typeface="Helvetica"/>
                <a:cs typeface="Arial"/>
              </a:rPr>
              <a:t>Guaranteed issue:</a:t>
            </a:r>
            <a:endParaRPr lang="en-US" sz="5300" b="1" dirty="0">
              <a:solidFill>
                <a:srgbClr val="000000"/>
              </a:solidFill>
              <a:latin typeface="Helvetica"/>
              <a:cs typeface="Arial"/>
            </a:endParaRPr>
          </a:p>
          <a:p>
            <a:pPr marL="457200" lvl="1" indent="0">
              <a:spcBef>
                <a:spcPts val="1800"/>
              </a:spcBef>
              <a:buNone/>
            </a:pPr>
            <a:r>
              <a:rPr lang="en-US" sz="4000" dirty="0">
                <a:latin typeface="Helvetica"/>
                <a:cs typeface="Arial"/>
              </a:rPr>
              <a:t>Within 6 months of starting Part B or within 63 days of ending employer plan </a:t>
            </a:r>
            <a:r>
              <a:rPr lang="en-US" sz="4000" b="1" dirty="0">
                <a:latin typeface="Helvetica"/>
                <a:cs typeface="Arial"/>
              </a:rPr>
              <a:t>or loss of coverage when a plan ends</a:t>
            </a:r>
          </a:p>
          <a:p>
            <a:pPr marL="457200" lvl="1" indent="0">
              <a:spcBef>
                <a:spcPts val="1800"/>
              </a:spcBef>
              <a:buNone/>
            </a:pPr>
            <a:r>
              <a:rPr lang="en-US" sz="4000" dirty="0">
                <a:latin typeface="Helvetica"/>
                <a:cs typeface="Arial"/>
              </a:rPr>
              <a:t>When moving from coverage area</a:t>
            </a:r>
          </a:p>
          <a:p>
            <a:pPr marL="457200" lvl="1" indent="0">
              <a:spcBef>
                <a:spcPts val="1800"/>
              </a:spcBef>
              <a:buNone/>
            </a:pPr>
            <a:r>
              <a:rPr lang="en-US" sz="4000" dirty="0">
                <a:latin typeface="Helvetica"/>
                <a:cs typeface="Arial"/>
              </a:rPr>
              <a:t>Birthday Rule – can switch to a different Medigap policy if you already have one</a:t>
            </a:r>
            <a:r>
              <a:rPr lang="en-US" sz="4000" b="1" dirty="0">
                <a:latin typeface="Helvetica"/>
                <a:cs typeface="Arial"/>
              </a:rPr>
              <a:t> </a:t>
            </a:r>
            <a:r>
              <a:rPr lang="en-US" sz="4000" dirty="0">
                <a:latin typeface="Helvetica"/>
                <a:cs typeface="Arial"/>
              </a:rPr>
              <a:t>(cannot change to better coverage)</a:t>
            </a:r>
            <a:br>
              <a:rPr lang="en-US" sz="4000" dirty="0">
                <a:solidFill>
                  <a:srgbClr val="000000"/>
                </a:solidFill>
                <a:latin typeface="Helvetica"/>
                <a:cs typeface="Arial"/>
              </a:rPr>
            </a:br>
            <a:br>
              <a:rPr lang="en-US" sz="4000" dirty="0">
                <a:latin typeface="Helvetica"/>
                <a:cs typeface="Arial"/>
              </a:rPr>
            </a:br>
            <a:r>
              <a:rPr lang="en-US" sz="4000" dirty="0">
                <a:latin typeface="Helvetica"/>
                <a:cs typeface="Arial"/>
              </a:rPr>
              <a:t>May apply at any other time, but coverage may be denied or higher premium for pre-existing conditions (underwriting)</a:t>
            </a:r>
          </a:p>
          <a:p>
            <a:pPr lvl="2"/>
            <a:endParaRPr lang="en-US" sz="4000" b="1" dirty="0"/>
          </a:p>
        </p:txBody>
      </p:sp>
    </p:spTree>
    <p:extLst>
      <p:ext uri="{BB962C8B-B14F-4D97-AF65-F5344CB8AC3E}">
        <p14:creationId xmlns:p14="http://schemas.microsoft.com/office/powerpoint/2010/main" val="2407505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C0F5942-1A49-4022-88EA-1A611214D2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5664" y="0"/>
            <a:ext cx="10248356" cy="9723881"/>
          </a:xfrm>
          <a:prstGeom prst="rect">
            <a:avLst/>
          </a:prstGeom>
        </p:spPr>
      </p:pic>
    </p:spTree>
    <p:extLst>
      <p:ext uri="{BB962C8B-B14F-4D97-AF65-F5344CB8AC3E}">
        <p14:creationId xmlns:p14="http://schemas.microsoft.com/office/powerpoint/2010/main" val="2198093178"/>
      </p:ext>
    </p:extLst>
  </p:cSld>
  <p:clrMapOvr>
    <a:masterClrMapping/>
  </p:clrMapOvr>
  <p:transition spd="med">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6407C-4C44-88F0-9E12-B7D3061B52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E5DC95-A0E2-8D9F-B1DB-31C78FB8AFB0}"/>
              </a:ext>
            </a:extLst>
          </p:cNvPr>
          <p:cNvSpPr>
            <a:spLocks noGrp="1"/>
          </p:cNvSpPr>
          <p:nvPr>
            <p:ph type="title"/>
          </p:nvPr>
        </p:nvSpPr>
        <p:spPr>
          <a:xfrm>
            <a:off x="650240" y="325120"/>
            <a:ext cx="11704320" cy="758613"/>
          </a:xfrm>
        </p:spPr>
        <p:txBody>
          <a:bodyPr/>
          <a:lstStyle/>
          <a:p>
            <a:r>
              <a:rPr lang="en-US" sz="4551" b="1" dirty="0"/>
              <a:t>Medigap vs. Advantage</a:t>
            </a:r>
            <a:endParaRPr lang="en-US" sz="4551" dirty="0"/>
          </a:p>
        </p:txBody>
      </p:sp>
      <p:graphicFrame>
        <p:nvGraphicFramePr>
          <p:cNvPr id="6" name="Content Placeholder 5">
            <a:extLst>
              <a:ext uri="{FF2B5EF4-FFF2-40B4-BE49-F238E27FC236}">
                <a16:creationId xmlns:a16="http://schemas.microsoft.com/office/drawing/2014/main" id="{D0B460FC-D9CD-1478-800A-49B12FCD3AE6}"/>
              </a:ext>
            </a:extLst>
          </p:cNvPr>
          <p:cNvGraphicFramePr>
            <a:graphicFrameLocks noGrp="1"/>
          </p:cNvGraphicFramePr>
          <p:nvPr>
            <p:ph idx="1"/>
            <p:extLst>
              <p:ext uri="{D42A27DB-BD31-4B8C-83A1-F6EECF244321}">
                <p14:modId xmlns:p14="http://schemas.microsoft.com/office/powerpoint/2010/main" val="4275272915"/>
              </p:ext>
            </p:extLst>
          </p:nvPr>
        </p:nvGraphicFramePr>
        <p:xfrm>
          <a:off x="308907" y="2986"/>
          <a:ext cx="11704320" cy="10641201"/>
        </p:xfrm>
        <a:graphic>
          <a:graphicData uri="http://schemas.openxmlformats.org/drawingml/2006/table">
            <a:tbl>
              <a:tblPr firstRow="1" firstCol="1" bandRow="1">
                <a:tableStyleId>{1FECB4D8-DB02-4DC6-A0A2-4F2EBAE1DC90}</a:tableStyleId>
              </a:tblPr>
              <a:tblGrid>
                <a:gridCol w="5864443">
                  <a:extLst>
                    <a:ext uri="{9D8B030D-6E8A-4147-A177-3AD203B41FA5}">
                      <a16:colId xmlns:a16="http://schemas.microsoft.com/office/drawing/2014/main" val="20000"/>
                    </a:ext>
                  </a:extLst>
                </a:gridCol>
                <a:gridCol w="5839877">
                  <a:extLst>
                    <a:ext uri="{9D8B030D-6E8A-4147-A177-3AD203B41FA5}">
                      <a16:colId xmlns:a16="http://schemas.microsoft.com/office/drawing/2014/main" val="20001"/>
                    </a:ext>
                  </a:extLst>
                </a:gridCol>
              </a:tblGrid>
              <a:tr h="1012817">
                <a:tc>
                  <a:txBody>
                    <a:bodyPr/>
                    <a:lstStyle/>
                    <a:p>
                      <a:pPr algn="ctr"/>
                      <a:r>
                        <a:rPr lang="en-US" sz="4000" dirty="0">
                          <a:solidFill>
                            <a:schemeClr val="tx1"/>
                          </a:solidFill>
                        </a:rPr>
                        <a:t>Medigap Plans</a:t>
                      </a:r>
                    </a:p>
                  </a:txBody>
                  <a:tcPr marL="130048" marR="130048" marT="65024" marB="65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000" dirty="0">
                          <a:solidFill>
                            <a:schemeClr val="tx1"/>
                          </a:solidFill>
                        </a:rPr>
                        <a:t>Advantage</a:t>
                      </a:r>
                      <a:r>
                        <a:rPr lang="en-US" sz="4000" baseline="0" dirty="0">
                          <a:solidFill>
                            <a:schemeClr val="tx1"/>
                          </a:solidFill>
                        </a:rPr>
                        <a:t> Plans</a:t>
                      </a:r>
                      <a:endParaRPr lang="en-US" sz="4000" dirty="0">
                        <a:solidFill>
                          <a:schemeClr val="tx1"/>
                        </a:solidFill>
                      </a:endParaRPr>
                    </a:p>
                  </a:txBody>
                  <a:tcPr marL="130048" marR="130048" marT="65024" marB="65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92426">
                <a:tc>
                  <a:txBody>
                    <a:bodyPr/>
                    <a:lstStyle/>
                    <a:p>
                      <a:pPr marL="0" indent="0">
                        <a:buNone/>
                      </a:pPr>
                      <a:r>
                        <a:rPr lang="en-US" altLang="en-US" sz="2600" dirty="0">
                          <a:solidFill>
                            <a:srgbClr val="C00000"/>
                          </a:solidFill>
                        </a:rPr>
                        <a:t>Higher premiums; increase with age</a:t>
                      </a:r>
                      <a:endParaRPr lang="en-US" sz="2600" dirty="0">
                        <a:solidFill>
                          <a:srgbClr val="C00000"/>
                        </a:solidFill>
                      </a:endParaRPr>
                    </a:p>
                  </a:txBody>
                  <a:tcPr marL="130048" marR="130048" marT="65024" marB="65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600" b="1" dirty="0">
                          <a:solidFill>
                            <a:srgbClr val="C00000"/>
                          </a:solidFill>
                        </a:rPr>
                        <a:t>Usually</a:t>
                      </a:r>
                      <a:r>
                        <a:rPr lang="en-US" sz="2600" b="1" baseline="0" dirty="0">
                          <a:solidFill>
                            <a:srgbClr val="C00000"/>
                          </a:solidFill>
                        </a:rPr>
                        <a:t> lower premiums</a:t>
                      </a:r>
                      <a:endParaRPr lang="en-US" sz="2600" b="1" dirty="0">
                        <a:solidFill>
                          <a:srgbClr val="C00000"/>
                        </a:solidFill>
                      </a:endParaRPr>
                    </a:p>
                  </a:txBody>
                  <a:tcPr marL="130048" marR="130048" marT="65024" marB="65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780079">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2600" dirty="0">
                          <a:solidFill>
                            <a:srgbClr val="008000"/>
                          </a:solidFill>
                        </a:rPr>
                        <a:t>Plan G:  </a:t>
                      </a:r>
                      <a:r>
                        <a:rPr lang="en-US" sz="2600" b="1" dirty="0">
                          <a:solidFill>
                            <a:srgbClr val="008000"/>
                          </a:solidFill>
                        </a:rPr>
                        <a:t>you pay Part B deductible, then no other co-pays </a:t>
                      </a:r>
                      <a:r>
                        <a:rPr lang="en-US" sz="2600" dirty="0">
                          <a:solidFill>
                            <a:srgbClr val="008000"/>
                          </a:solidFill>
                        </a:rPr>
                        <a:t>for Medicare approved services. Other plans may have other deductibles and/or co-pays</a:t>
                      </a:r>
                    </a:p>
                  </a:txBody>
                  <a:tcPr marL="130048" marR="130048" marT="65024" marB="65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600" b="1" dirty="0">
                          <a:solidFill>
                            <a:schemeClr val="accent2">
                              <a:lumMod val="50000"/>
                            </a:schemeClr>
                          </a:solidFill>
                        </a:rPr>
                        <a:t>Have co-pays and/or co-insurance.   Generally, no deductible except for prescription drugs </a:t>
                      </a:r>
                      <a:r>
                        <a:rPr lang="en-US" sz="2600" b="1" dirty="0">
                          <a:solidFill>
                            <a:srgbClr val="008000"/>
                          </a:solidFill>
                        </a:rPr>
                        <a:t> </a:t>
                      </a:r>
                      <a:endParaRPr lang="en-US" sz="2600" dirty="0">
                        <a:solidFill>
                          <a:srgbClr val="008000"/>
                        </a:solidFill>
                      </a:endParaRPr>
                    </a:p>
                  </a:txBody>
                  <a:tcPr marL="130048" marR="130048" marT="65024" marB="65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029193">
                <a:tc>
                  <a:txBody>
                    <a:bodyPr/>
                    <a:lstStyle/>
                    <a:p>
                      <a:r>
                        <a:rPr lang="en-US" sz="2600" dirty="0">
                          <a:solidFill>
                            <a:srgbClr val="002060"/>
                          </a:solidFill>
                        </a:rPr>
                        <a:t>Nationwide coverage and wider range of specialists BUT may be harder to find a PCP. Fewer denials and quicker authorizations. Simpler bookkeeping.</a:t>
                      </a:r>
                    </a:p>
                  </a:txBody>
                  <a:tcPr marL="130048" marR="130048" marT="65024" marB="65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600" b="1" dirty="0">
                          <a:solidFill>
                            <a:srgbClr val="7030A0"/>
                          </a:solidFill>
                        </a:rPr>
                        <a:t>Limited doctor networks by    geographic area (HMO more restrictive than PPO). More complex bookkeeping.</a:t>
                      </a:r>
                    </a:p>
                  </a:txBody>
                  <a:tcPr marL="130048" marR="130048" marT="65024" marB="65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05078">
                <a:tc>
                  <a:txBody>
                    <a:bodyPr/>
                    <a:lstStyle/>
                    <a:p>
                      <a:r>
                        <a:rPr lang="en-US" sz="2600" dirty="0">
                          <a:solidFill>
                            <a:srgbClr val="C00000"/>
                          </a:solidFill>
                        </a:rPr>
                        <a:t>No drug coverage (except PERS)</a:t>
                      </a:r>
                    </a:p>
                  </a:txBody>
                  <a:tcPr marL="130048" marR="130048" marT="65024" marB="65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600" b="1" dirty="0">
                          <a:solidFill>
                            <a:srgbClr val="C00000"/>
                          </a:solidFill>
                        </a:rPr>
                        <a:t>Include drug coverage</a:t>
                      </a:r>
                    </a:p>
                  </a:txBody>
                  <a:tcPr marL="130048" marR="130048" marT="65024" marB="65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506629">
                <a:tc>
                  <a:txBody>
                    <a:bodyPr/>
                    <a:lstStyle/>
                    <a:p>
                      <a:r>
                        <a:rPr lang="en-US" sz="2600" dirty="0">
                          <a:solidFill>
                            <a:srgbClr val="7030A0"/>
                          </a:solidFill>
                        </a:rPr>
                        <a:t>Annual wellness exam instead of</a:t>
                      </a:r>
                    </a:p>
                    <a:p>
                      <a:r>
                        <a:rPr lang="en-US" sz="2600" dirty="0">
                          <a:solidFill>
                            <a:srgbClr val="7030A0"/>
                          </a:solidFill>
                        </a:rPr>
                        <a:t> annual physical &amp; 3 hospital nights required before skilled nursing </a:t>
                      </a:r>
                      <a:endParaRPr lang="en-US" sz="2600" dirty="0">
                        <a:solidFill>
                          <a:srgbClr val="008000"/>
                        </a:solidFill>
                      </a:endParaRPr>
                    </a:p>
                  </a:txBody>
                  <a:tcPr marL="130048" marR="130048" marT="65024" marB="65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eaLnBrk="1" fontAlgn="auto" latinLnBrk="0" hangingPunct="1">
                        <a:lnSpc>
                          <a:spcPct val="100000"/>
                        </a:lnSpc>
                        <a:spcBef>
                          <a:spcPts val="0"/>
                        </a:spcBef>
                        <a:spcAft>
                          <a:spcPts val="0"/>
                        </a:spcAft>
                        <a:buClrTx/>
                        <a:buSzTx/>
                        <a:buFontTx/>
                        <a:buNone/>
                      </a:pPr>
                      <a:r>
                        <a:rPr lang="en-US" sz="2600" b="1" dirty="0">
                          <a:solidFill>
                            <a:srgbClr val="7030A0"/>
                          </a:solidFill>
                        </a:rPr>
                        <a:t>Generally allow annual physical exam &amp; don’t require 3 hospital nights before skilled nursing </a:t>
                      </a:r>
                      <a:endParaRPr lang="en-US" sz="2600" b="1">
                        <a:solidFill>
                          <a:srgbClr val="008000"/>
                        </a:solidFill>
                      </a:endParaRPr>
                    </a:p>
                  </a:txBody>
                  <a:tcPr marL="130048" marR="130048" marT="65024" marB="65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005375">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2600" dirty="0">
                          <a:solidFill>
                            <a:srgbClr val="C00000"/>
                          </a:solidFill>
                        </a:rPr>
                        <a:t>No annual maximum (but generally no costs accrued)</a:t>
                      </a:r>
                      <a:endParaRPr lang="en-US" sz="2600" dirty="0">
                        <a:solidFill>
                          <a:srgbClr val="7030A0"/>
                        </a:solidFill>
                      </a:endParaRPr>
                    </a:p>
                  </a:txBody>
                  <a:tcPr marL="130048" marR="130048" marT="65024" marB="65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2600" b="1" dirty="0">
                          <a:solidFill>
                            <a:srgbClr val="C00000"/>
                          </a:solidFill>
                        </a:rPr>
                        <a:t>Varying out of pocket maximum per year</a:t>
                      </a:r>
                      <a:endParaRPr lang="en-US" sz="2600" b="1" dirty="0">
                        <a:solidFill>
                          <a:srgbClr val="7030A0"/>
                        </a:solidFill>
                      </a:endParaRPr>
                    </a:p>
                  </a:txBody>
                  <a:tcPr marL="130048" marR="130048" marT="65024" marB="65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091532">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2600" dirty="0">
                          <a:solidFill>
                            <a:srgbClr val="008000"/>
                          </a:solidFill>
                        </a:rPr>
                        <a:t>No or limited extra benefits </a:t>
                      </a:r>
                    </a:p>
                    <a:p>
                      <a:endParaRPr lang="en-US" sz="2600" dirty="0">
                        <a:solidFill>
                          <a:srgbClr val="C00000"/>
                        </a:solidFill>
                      </a:endParaRPr>
                    </a:p>
                  </a:txBody>
                  <a:tcPr marL="130048" marR="130048" marT="65024" marB="65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600" b="1" dirty="0">
                        <a:solidFill>
                          <a:srgbClr val="C00000"/>
                        </a:solidFill>
                      </a:endParaRPr>
                    </a:p>
                  </a:txBody>
                  <a:tcPr marL="130048" marR="130048" marT="65024" marB="65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718072">
                <a:tc>
                  <a:txBody>
                    <a:bodyPr/>
                    <a:lstStyle/>
                    <a:p>
                      <a:endParaRPr lang="en-US" sz="2600" dirty="0">
                        <a:solidFill>
                          <a:srgbClr val="008000"/>
                        </a:solidFill>
                      </a:endParaRPr>
                    </a:p>
                  </a:txBody>
                  <a:tcPr marL="130048" marR="130048" marT="65024" marB="65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600" b="1" dirty="0">
                        <a:solidFill>
                          <a:srgbClr val="008000"/>
                        </a:solidFill>
                      </a:endParaRPr>
                    </a:p>
                  </a:txBody>
                  <a:tcPr marL="130048" marR="130048" marT="65024" marB="650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4" name="Footer Placeholder 3">
            <a:extLst>
              <a:ext uri="{FF2B5EF4-FFF2-40B4-BE49-F238E27FC236}">
                <a16:creationId xmlns:a16="http://schemas.microsoft.com/office/drawing/2014/main" id="{5D8D972D-61FC-9A03-FA49-F23EA7E1FB0A}"/>
              </a:ext>
            </a:extLst>
          </p:cNvPr>
          <p:cNvSpPr>
            <a:spLocks noGrp="1"/>
          </p:cNvSpPr>
          <p:nvPr>
            <p:ph type="ftr" sz="quarter" idx="11"/>
          </p:nvPr>
        </p:nvSpPr>
        <p:spPr>
          <a:xfrm>
            <a:off x="6149010" y="8600662"/>
            <a:ext cx="6530672" cy="1351722"/>
          </a:xfrm>
        </p:spPr>
        <p:txBody>
          <a:bodyPr/>
          <a:lstStyle/>
          <a:p>
            <a:pPr rtl="0">
              <a:defRPr/>
            </a:pPr>
            <a:r>
              <a:rPr lang="en-US" sz="2600" b="1" dirty="0">
                <a:solidFill>
                  <a:srgbClr val="008000"/>
                </a:solidFill>
              </a:rPr>
              <a:t>Diverse extra benefits (dental, hearing, vision, OTC, fitness)</a:t>
            </a:r>
          </a:p>
          <a:p>
            <a:pPr>
              <a:defRPr/>
            </a:pPr>
            <a:endParaRPr lang="en-US" dirty="0"/>
          </a:p>
        </p:txBody>
      </p:sp>
      <p:sp>
        <p:nvSpPr>
          <p:cNvPr id="5" name="Slide Number Placeholder 4">
            <a:extLst>
              <a:ext uri="{FF2B5EF4-FFF2-40B4-BE49-F238E27FC236}">
                <a16:creationId xmlns:a16="http://schemas.microsoft.com/office/drawing/2014/main" id="{6C465150-9EA3-4EAA-8158-0134CAD9FD8D}"/>
              </a:ext>
            </a:extLst>
          </p:cNvPr>
          <p:cNvSpPr>
            <a:spLocks noGrp="1"/>
          </p:cNvSpPr>
          <p:nvPr>
            <p:ph type="sldNum" sz="quarter" idx="12"/>
          </p:nvPr>
        </p:nvSpPr>
        <p:spPr>
          <a:xfrm>
            <a:off x="12069613" y="9227254"/>
            <a:ext cx="359073" cy="379591"/>
          </a:xfrm>
        </p:spPr>
        <p:txBody>
          <a:bodyPr/>
          <a:lstStyle/>
          <a:p>
            <a:pPr>
              <a:defRPr/>
            </a:pPr>
            <a:fld id="{4366C8D1-703A-4F26-A16A-5B472B3BCD4B}" type="slidenum">
              <a:rPr lang="en-US" smtClean="0"/>
              <a:pPr>
                <a:defRPr/>
              </a:pPr>
              <a:t>14</a:t>
            </a:fld>
            <a:endParaRPr lang="en-US" dirty="0"/>
          </a:p>
        </p:txBody>
      </p:sp>
    </p:spTree>
    <p:extLst>
      <p:ext uri="{BB962C8B-B14F-4D97-AF65-F5344CB8AC3E}">
        <p14:creationId xmlns:p14="http://schemas.microsoft.com/office/powerpoint/2010/main" val="372350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2DAE9-E693-F260-095F-FFE74C5352E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1FE8758-B727-985D-26ED-011307109C30}"/>
              </a:ext>
            </a:extLst>
          </p:cNvPr>
          <p:cNvSpPr/>
          <p:nvPr/>
        </p:nvSpPr>
        <p:spPr>
          <a:xfrm>
            <a:off x="229694" y="460610"/>
            <a:ext cx="12545422" cy="1015663"/>
          </a:xfrm>
          <a:prstGeom prst="rect">
            <a:avLst/>
          </a:prstGeom>
        </p:spPr>
        <p:txBody>
          <a:bodyPr wrap="none">
            <a:spAutoFit/>
          </a:bodyPr>
          <a:lstStyle/>
          <a:p>
            <a:r>
              <a:rPr lang="en-US" sz="6000" dirty="0">
                <a:solidFill>
                  <a:schemeClr val="tx1"/>
                </a:solidFill>
                <a:latin typeface="Arial"/>
                <a:cs typeface="Arial"/>
              </a:rPr>
              <a:t>Medicare Plan Finder: Medicare.gov</a:t>
            </a:r>
          </a:p>
        </p:txBody>
      </p:sp>
      <p:pic>
        <p:nvPicPr>
          <p:cNvPr id="6" name="Picture 5">
            <a:extLst>
              <a:ext uri="{FF2B5EF4-FFF2-40B4-BE49-F238E27FC236}">
                <a16:creationId xmlns:a16="http://schemas.microsoft.com/office/drawing/2014/main" id="{6E414768-EF40-5026-105A-B4EB4FE8048B}"/>
              </a:ext>
            </a:extLst>
          </p:cNvPr>
          <p:cNvPicPr>
            <a:picLocks noChangeAspect="1"/>
          </p:cNvPicPr>
          <p:nvPr/>
        </p:nvPicPr>
        <p:blipFill>
          <a:blip r:embed="rId3"/>
          <a:stretch>
            <a:fillRect/>
          </a:stretch>
        </p:blipFill>
        <p:spPr>
          <a:xfrm>
            <a:off x="2271256" y="1476273"/>
            <a:ext cx="8773931" cy="8272564"/>
          </a:xfrm>
          <a:prstGeom prst="rect">
            <a:avLst/>
          </a:prstGeom>
        </p:spPr>
      </p:pic>
      <p:sp>
        <p:nvSpPr>
          <p:cNvPr id="2" name="Oval 1">
            <a:extLst>
              <a:ext uri="{FF2B5EF4-FFF2-40B4-BE49-F238E27FC236}">
                <a16:creationId xmlns:a16="http://schemas.microsoft.com/office/drawing/2014/main" id="{45F94ADB-9F46-DCFB-8167-F2E9B94B5261}"/>
              </a:ext>
            </a:extLst>
          </p:cNvPr>
          <p:cNvSpPr/>
          <p:nvPr/>
        </p:nvSpPr>
        <p:spPr>
          <a:xfrm>
            <a:off x="3589249" y="7197565"/>
            <a:ext cx="3638860" cy="1315067"/>
          </a:xfrm>
          <a:prstGeom prst="ellipse">
            <a:avLst/>
          </a:prstGeom>
          <a:noFill/>
          <a:ln w="38100" cap="flat">
            <a:solidFill>
              <a:schemeClr val="bg2"/>
            </a:solidFill>
            <a:miter lim="400000"/>
          </a:ln>
          <a:effectLst>
            <a:outerShdw blurRad="76200" dir="18900000" rotWithShape="0">
              <a:srgbClr val="000000">
                <a:alpha val="8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endParaRPr>
          </a:p>
        </p:txBody>
      </p:sp>
    </p:spTree>
    <p:extLst>
      <p:ext uri="{BB962C8B-B14F-4D97-AF65-F5344CB8AC3E}">
        <p14:creationId xmlns:p14="http://schemas.microsoft.com/office/powerpoint/2010/main" val="403959929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p:cNvSpPr>
          <p:nvPr>
            <p:ph type="title"/>
          </p:nvPr>
        </p:nvSpPr>
        <p:spPr>
          <a:xfrm>
            <a:off x="544332" y="79835"/>
            <a:ext cx="11099800" cy="1613744"/>
          </a:xfrm>
          <a:prstGeom prst="rect">
            <a:avLst/>
          </a:prstGeom>
        </p:spPr>
        <p:txBody>
          <a:bodyPr>
            <a:normAutofit fontScale="90000"/>
          </a:bodyPr>
          <a:lstStyle>
            <a:lvl1pPr defTabSz="560831">
              <a:defRPr sz="7679"/>
            </a:lvl1pPr>
          </a:lstStyle>
          <a:p>
            <a:pPr lvl="0">
              <a:defRPr sz="1800">
                <a:solidFill>
                  <a:srgbClr val="000000"/>
                </a:solidFill>
              </a:defRPr>
            </a:pPr>
            <a:r>
              <a:rPr lang="en-US" sz="7679" dirty="0">
                <a:solidFill>
                  <a:srgbClr val="FFFFFF"/>
                </a:solidFill>
              </a:rPr>
              <a:t>When to sign up for </a:t>
            </a:r>
            <a:br>
              <a:rPr lang="en-US" sz="7679" dirty="0">
                <a:solidFill>
                  <a:srgbClr val="FFFFFF"/>
                </a:solidFill>
              </a:rPr>
            </a:br>
            <a:r>
              <a:rPr lang="en-US" sz="7679" dirty="0">
                <a:solidFill>
                  <a:srgbClr val="FFFFFF"/>
                </a:solidFill>
              </a:rPr>
              <a:t>Parts A &amp; B</a:t>
            </a:r>
            <a:endParaRPr sz="7679" dirty="0">
              <a:solidFill>
                <a:srgbClr val="FFFFFF"/>
              </a:solidFill>
            </a:endParaRPr>
          </a:p>
        </p:txBody>
      </p:sp>
      <p:sp>
        <p:nvSpPr>
          <p:cNvPr id="132" name="Shape 132"/>
          <p:cNvSpPr>
            <a:spLocks noGrp="1"/>
          </p:cNvSpPr>
          <p:nvPr>
            <p:ph type="body" idx="1"/>
          </p:nvPr>
        </p:nvSpPr>
        <p:spPr>
          <a:xfrm>
            <a:off x="952500" y="2395424"/>
            <a:ext cx="11099800" cy="6635750"/>
          </a:xfrm>
          <a:prstGeom prst="rect">
            <a:avLst/>
          </a:prstGeom>
        </p:spPr>
        <p:txBody>
          <a:bodyPr>
            <a:noAutofit/>
          </a:bodyPr>
          <a:lstStyle/>
          <a:p>
            <a:r>
              <a:rPr lang="en-US" altLang="en-US" sz="3600" b="1" dirty="0">
                <a:latin typeface="Arial"/>
                <a:cs typeface="Arial"/>
              </a:rPr>
              <a:t>Initial Enrollment Period</a:t>
            </a:r>
          </a:p>
          <a:p>
            <a:pPr lvl="1">
              <a:spcBef>
                <a:spcPts val="1800"/>
              </a:spcBef>
            </a:pPr>
            <a:r>
              <a:rPr lang="en-US" altLang="en-US" sz="3600" dirty="0">
                <a:latin typeface="Arial"/>
                <a:cs typeface="Arial"/>
              </a:rPr>
              <a:t>3 months before the month you turn 65                  (Coverage b</a:t>
            </a:r>
            <a:r>
              <a:rPr lang="en-US" altLang="en-US" sz="3600" i="1" dirty="0">
                <a:solidFill>
                  <a:srgbClr val="000000"/>
                </a:solidFill>
                <a:latin typeface="Arial"/>
                <a:cs typeface="Arial"/>
              </a:rPr>
              <a:t>egins first day of </a:t>
            </a:r>
            <a:r>
              <a:rPr lang="en-US" altLang="en-US" sz="3600" b="1" i="1" dirty="0">
                <a:solidFill>
                  <a:srgbClr val="000000"/>
                </a:solidFill>
                <a:latin typeface="Arial"/>
                <a:cs typeface="Arial"/>
              </a:rPr>
              <a:t>month you turn 65)</a:t>
            </a:r>
            <a:endParaRPr lang="en-US" altLang="en-US" sz="3600" dirty="0">
              <a:latin typeface="Arial"/>
              <a:cs typeface="Arial"/>
            </a:endParaRPr>
          </a:p>
          <a:p>
            <a:pPr lvl="1">
              <a:spcBef>
                <a:spcPts val="1800"/>
              </a:spcBef>
            </a:pPr>
            <a:r>
              <a:rPr lang="en-US" altLang="en-US" sz="3600" dirty="0">
                <a:latin typeface="Arial"/>
                <a:cs typeface="Arial"/>
              </a:rPr>
              <a:t>Month of 65</a:t>
            </a:r>
            <a:r>
              <a:rPr lang="en-US" altLang="en-US" sz="3600" baseline="30000" dirty="0">
                <a:latin typeface="Arial"/>
                <a:cs typeface="Arial"/>
              </a:rPr>
              <a:t>th</a:t>
            </a:r>
            <a:r>
              <a:rPr lang="en-US" altLang="en-US" sz="3600" dirty="0">
                <a:latin typeface="Arial"/>
                <a:cs typeface="Arial"/>
              </a:rPr>
              <a:t> birthday (Coverage begins first day of </a:t>
            </a:r>
            <a:r>
              <a:rPr lang="en-US" altLang="en-US" sz="3600" b="1" dirty="0">
                <a:latin typeface="Arial"/>
                <a:cs typeface="Arial"/>
              </a:rPr>
              <a:t>month following birthday</a:t>
            </a:r>
            <a:r>
              <a:rPr lang="en-US" altLang="en-US" sz="3600" dirty="0">
                <a:latin typeface="Arial"/>
                <a:cs typeface="Arial"/>
              </a:rPr>
              <a:t>)</a:t>
            </a:r>
          </a:p>
          <a:p>
            <a:pPr lvl="1">
              <a:spcBef>
                <a:spcPts val="1800"/>
              </a:spcBef>
            </a:pPr>
            <a:r>
              <a:rPr lang="en-US" altLang="en-US" sz="3600" dirty="0">
                <a:latin typeface="Arial"/>
                <a:cs typeface="Arial"/>
              </a:rPr>
              <a:t>Up to 3 months after the month you turn 65    </a:t>
            </a:r>
            <a:r>
              <a:rPr lang="en-US" altLang="en-US" sz="3600" b="1" dirty="0">
                <a:solidFill>
                  <a:srgbClr val="000000"/>
                </a:solidFill>
                <a:latin typeface="Arial"/>
                <a:cs typeface="Arial"/>
              </a:rPr>
              <a:t>(start date is first day of following month)</a:t>
            </a:r>
          </a:p>
          <a:p>
            <a:pPr>
              <a:spcBef>
                <a:spcPts val="1200"/>
              </a:spcBef>
            </a:pPr>
            <a:r>
              <a:rPr lang="en-US" altLang="en-US" sz="3600" b="1" dirty="0">
                <a:latin typeface="Arial"/>
                <a:cs typeface="Arial"/>
              </a:rPr>
              <a:t>General Enrollment Period </a:t>
            </a:r>
            <a:r>
              <a:rPr lang="en-US" altLang="en-US" sz="3600" dirty="0">
                <a:latin typeface="Arial"/>
                <a:cs typeface="Arial"/>
              </a:rPr>
              <a:t>– if you missed initial enrollment times above</a:t>
            </a:r>
          </a:p>
          <a:p>
            <a:pPr lvl="1">
              <a:spcBef>
                <a:spcPts val="0"/>
              </a:spcBef>
            </a:pPr>
            <a:r>
              <a:rPr lang="en-US" altLang="en-US" sz="3600" dirty="0">
                <a:latin typeface="Arial"/>
                <a:cs typeface="Arial"/>
              </a:rPr>
              <a:t>Enroll: January </a:t>
            </a:r>
            <a:r>
              <a:rPr lang="mr-IN" altLang="en-US" sz="3600" dirty="0">
                <a:latin typeface="Arial"/>
                <a:cs typeface="Arial"/>
              </a:rPr>
              <a:t>–</a:t>
            </a:r>
            <a:r>
              <a:rPr lang="en-US" altLang="en-US" sz="3600" dirty="0">
                <a:latin typeface="Arial"/>
                <a:cs typeface="Arial"/>
              </a:rPr>
              <a:t> March of each year</a:t>
            </a:r>
          </a:p>
          <a:p>
            <a:pPr lvl="1">
              <a:spcBef>
                <a:spcPts val="0"/>
              </a:spcBef>
            </a:pPr>
            <a:r>
              <a:rPr lang="en-US" altLang="en-US" sz="3600" b="1" dirty="0">
                <a:solidFill>
                  <a:srgbClr val="000000"/>
                </a:solidFill>
                <a:latin typeface="Arial"/>
                <a:cs typeface="Arial"/>
              </a:rPr>
              <a:t>Coverage begins:  First of the following month</a:t>
            </a:r>
          </a:p>
        </p:txBody>
      </p:sp>
      <p:pic>
        <p:nvPicPr>
          <p:cNvPr id="6" name="Picture 5"/>
          <p:cNvPicPr>
            <a:picLocks noChangeAspect="1"/>
          </p:cNvPicPr>
          <p:nvPr/>
        </p:nvPicPr>
        <p:blipFill>
          <a:blip r:embed="rId3"/>
          <a:stretch>
            <a:fillRect/>
          </a:stretch>
        </p:blipFill>
        <p:spPr>
          <a:xfrm>
            <a:off x="10392338" y="-252978"/>
            <a:ext cx="1659962" cy="2273122"/>
          </a:xfrm>
          <a:prstGeom prst="rect">
            <a:avLst/>
          </a:prstGeom>
        </p:spPr>
      </p:pic>
    </p:spTree>
    <p:extLst>
      <p:ext uri="{BB962C8B-B14F-4D97-AF65-F5344CB8AC3E}">
        <p14:creationId xmlns:p14="http://schemas.microsoft.com/office/powerpoint/2010/main" val="4071568700"/>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2">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2">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640" y="115452"/>
            <a:ext cx="11083356" cy="112153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rtlCol="0" anchor="ctr">
            <a:noAutofit/>
          </a:bodyPr>
          <a:lstStyle/>
          <a:p>
            <a:r>
              <a:rPr lang="en-US" sz="4800" dirty="0">
                <a:latin typeface="Helvetica"/>
                <a:cs typeface="Arial"/>
              </a:rPr>
              <a:t>How to sign up for </a:t>
            </a:r>
            <a:r>
              <a:rPr lang="en-US" sz="4400" dirty="0">
                <a:latin typeface="Helvetica"/>
                <a:cs typeface="Arial"/>
              </a:rPr>
              <a:t>Medicare A &amp; B</a:t>
            </a:r>
            <a:endParaRPr lang="en-US" sz="3200" dirty="0">
              <a:latin typeface="Helvetica"/>
              <a:cs typeface="Arial"/>
            </a:endParaRPr>
          </a:p>
        </p:txBody>
      </p:sp>
      <p:sp>
        <p:nvSpPr>
          <p:cNvPr id="4" name="Shape 132"/>
          <p:cNvSpPr txBox="1">
            <a:spLocks/>
          </p:cNvSpPr>
          <p:nvPr/>
        </p:nvSpPr>
        <p:spPr>
          <a:xfrm>
            <a:off x="595667" y="1616952"/>
            <a:ext cx="11782193" cy="7359694"/>
          </a:xfrm>
          <a:prstGeom prst="rect">
            <a:avLst/>
          </a:prstGeom>
        </p:spPr>
        <p:txBody>
          <a:bodyPr lIns="91440" tIns="45720" rIns="91440" bIns="45720" anchor="t">
            <a:noAutofit/>
          </a:bodyPr>
          <a:lstStyle>
            <a:lvl1pPr marL="457200" indent="-457200" defTabSz="584200">
              <a:spcBef>
                <a:spcPts val="4200"/>
              </a:spcBef>
              <a:buSzPct val="75000"/>
              <a:buChar char="•"/>
              <a:defRPr sz="3800">
                <a:latin typeface="+mn-lt"/>
                <a:ea typeface="+mn-ea"/>
                <a:cs typeface="+mn-cs"/>
                <a:sym typeface="Helvetica Light"/>
              </a:defRPr>
            </a:lvl1pPr>
            <a:lvl2pPr marL="914400" indent="-457200" defTabSz="584200">
              <a:spcBef>
                <a:spcPts val="4200"/>
              </a:spcBef>
              <a:buSzPct val="75000"/>
              <a:buChar char="‣"/>
              <a:defRPr sz="3800">
                <a:latin typeface="+mn-lt"/>
                <a:ea typeface="+mn-ea"/>
                <a:cs typeface="+mn-cs"/>
                <a:sym typeface="Helvetica Light"/>
              </a:defRPr>
            </a:lvl2pPr>
            <a:lvl3pPr marL="1371600" indent="-457200" defTabSz="584200">
              <a:spcBef>
                <a:spcPts val="4200"/>
              </a:spcBef>
              <a:buSzPct val="75000"/>
              <a:buChar char="-"/>
              <a:defRPr sz="3800">
                <a:latin typeface="+mn-lt"/>
                <a:ea typeface="+mn-ea"/>
                <a:cs typeface="+mn-cs"/>
                <a:sym typeface="Helvetica Light"/>
              </a:defRPr>
            </a:lvl3pPr>
            <a:lvl4pPr marL="1828800" indent="-457200" defTabSz="584200">
              <a:spcBef>
                <a:spcPts val="4200"/>
              </a:spcBef>
              <a:buSzPct val="75000"/>
              <a:buChar char="•"/>
              <a:defRPr sz="3800">
                <a:latin typeface="+mn-lt"/>
                <a:ea typeface="+mn-ea"/>
                <a:cs typeface="+mn-cs"/>
                <a:sym typeface="Helvetica Light"/>
              </a:defRPr>
            </a:lvl4pPr>
            <a:lvl5pPr marL="2286000" indent="-457200" defTabSz="584200">
              <a:spcBef>
                <a:spcPts val="4200"/>
              </a:spcBef>
              <a:buSzPct val="75000"/>
              <a:buChar char="•"/>
              <a:defRPr sz="3800">
                <a:latin typeface="+mn-lt"/>
                <a:ea typeface="+mn-ea"/>
                <a:cs typeface="+mn-cs"/>
                <a:sym typeface="Helvetica Light"/>
              </a:defRPr>
            </a:lvl5pPr>
            <a:lvl6pPr marL="2743200" indent="-457200" defTabSz="584200">
              <a:spcBef>
                <a:spcPts val="4200"/>
              </a:spcBef>
              <a:buSzPct val="75000"/>
              <a:buChar char="•"/>
              <a:defRPr sz="3800">
                <a:latin typeface="+mn-lt"/>
                <a:ea typeface="+mn-ea"/>
                <a:cs typeface="+mn-cs"/>
                <a:sym typeface="Helvetica Light"/>
              </a:defRPr>
            </a:lvl6pPr>
            <a:lvl7pPr marL="3200400" indent="-457200" defTabSz="584200">
              <a:spcBef>
                <a:spcPts val="4200"/>
              </a:spcBef>
              <a:buSzPct val="75000"/>
              <a:buChar char="•"/>
              <a:defRPr sz="3800">
                <a:latin typeface="+mn-lt"/>
                <a:ea typeface="+mn-ea"/>
                <a:cs typeface="+mn-cs"/>
                <a:sym typeface="Helvetica Light"/>
              </a:defRPr>
            </a:lvl7pPr>
            <a:lvl8pPr marL="3657600" indent="-457200" defTabSz="584200">
              <a:spcBef>
                <a:spcPts val="4200"/>
              </a:spcBef>
              <a:buSzPct val="75000"/>
              <a:buChar char="•"/>
              <a:defRPr sz="3800">
                <a:latin typeface="+mn-lt"/>
                <a:ea typeface="+mn-ea"/>
                <a:cs typeface="+mn-cs"/>
                <a:sym typeface="Helvetica Light"/>
              </a:defRPr>
            </a:lvl8pPr>
            <a:lvl9pPr marL="4114800" indent="-457200" defTabSz="584200">
              <a:spcBef>
                <a:spcPts val="4200"/>
              </a:spcBef>
              <a:buSzPct val="75000"/>
              <a:buChar char="•"/>
              <a:defRPr sz="3800">
                <a:latin typeface="+mn-lt"/>
                <a:ea typeface="+mn-ea"/>
                <a:cs typeface="+mn-cs"/>
                <a:sym typeface="Helvetica Light"/>
              </a:defRPr>
            </a:lvl9pPr>
          </a:lstStyle>
          <a:p>
            <a:pPr algn="l"/>
            <a:r>
              <a:rPr lang="en-US" altLang="en-US" sz="3600" dirty="0">
                <a:solidFill>
                  <a:srgbClr val="000000"/>
                </a:solidFill>
                <a:latin typeface="Helvetica"/>
                <a:cs typeface="Arial"/>
              </a:rPr>
              <a:t>If you’re currently drawing Social Security:</a:t>
            </a:r>
          </a:p>
          <a:p>
            <a:pPr lvl="1" algn="l">
              <a:spcBef>
                <a:spcPts val="600"/>
              </a:spcBef>
            </a:pPr>
            <a:r>
              <a:rPr lang="en-US" altLang="en-US" sz="3600" dirty="0">
                <a:solidFill>
                  <a:srgbClr val="000000"/>
                </a:solidFill>
                <a:latin typeface="Helvetica"/>
                <a:cs typeface="Arial"/>
              </a:rPr>
              <a:t>you will automatically be enrolled in Medicare Parts A and B and a card will be mailed to you</a:t>
            </a:r>
            <a:endParaRPr lang="en-US" altLang="en-US" sz="3600" b="1">
              <a:solidFill>
                <a:srgbClr val="000000"/>
              </a:solidFill>
              <a:latin typeface="Helvetica"/>
              <a:cs typeface="Arial"/>
            </a:endParaRPr>
          </a:p>
          <a:p>
            <a:pPr lvl="1" algn="l">
              <a:spcBef>
                <a:spcPts val="600"/>
              </a:spcBef>
            </a:pPr>
            <a:r>
              <a:rPr lang="en-US" altLang="en-US" sz="3600" dirty="0">
                <a:solidFill>
                  <a:srgbClr val="000000"/>
                </a:solidFill>
                <a:latin typeface="Helvetica"/>
                <a:cs typeface="Arial"/>
              </a:rPr>
              <a:t>If you are eligible to postpone Part B, complete form sent to you and return to </a:t>
            </a:r>
            <a:r>
              <a:rPr lang="en-US" altLang="en-US" sz="3600" dirty="0">
                <a:solidFill>
                  <a:schemeClr val="accent1"/>
                </a:solidFill>
                <a:latin typeface="Helvetica"/>
                <a:cs typeface="Arial"/>
              </a:rPr>
              <a:t>S</a:t>
            </a:r>
            <a:r>
              <a:rPr lang="en-US" altLang="en-US" sz="3600" dirty="0">
                <a:solidFill>
                  <a:srgbClr val="000000"/>
                </a:solidFill>
                <a:latin typeface="Helvetica"/>
                <a:cs typeface="Arial"/>
              </a:rPr>
              <a:t>ocial </a:t>
            </a:r>
            <a:r>
              <a:rPr lang="en-US" altLang="en-US" sz="3600" dirty="0">
                <a:solidFill>
                  <a:schemeClr val="accent1"/>
                </a:solidFill>
                <a:latin typeface="Helvetica"/>
                <a:cs typeface="Arial"/>
              </a:rPr>
              <a:t>S</a:t>
            </a:r>
            <a:r>
              <a:rPr lang="en-US" altLang="en-US" sz="3600" dirty="0">
                <a:solidFill>
                  <a:srgbClr val="000000"/>
                </a:solidFill>
                <a:latin typeface="Helvetica"/>
                <a:cs typeface="Arial"/>
              </a:rPr>
              <a:t>ecurity.  </a:t>
            </a:r>
          </a:p>
          <a:p>
            <a:pPr algn="l">
              <a:spcBef>
                <a:spcPts val="600"/>
              </a:spcBef>
            </a:pPr>
            <a:r>
              <a:rPr lang="en-US" altLang="en-US" sz="3600" dirty="0">
                <a:solidFill>
                  <a:srgbClr val="000000"/>
                </a:solidFill>
                <a:latin typeface="Helvetica"/>
                <a:cs typeface="Arial"/>
              </a:rPr>
              <a:t>If you are </a:t>
            </a:r>
            <a:r>
              <a:rPr lang="en-US" altLang="en-US" sz="3600" u="sng" dirty="0">
                <a:solidFill>
                  <a:srgbClr val="000000"/>
                </a:solidFill>
                <a:latin typeface="Helvetica"/>
                <a:cs typeface="Arial"/>
              </a:rPr>
              <a:t>not</a:t>
            </a:r>
            <a:r>
              <a:rPr lang="en-US" altLang="en-US" sz="3600" dirty="0">
                <a:solidFill>
                  <a:srgbClr val="000000"/>
                </a:solidFill>
                <a:latin typeface="Helvetica"/>
                <a:cs typeface="Arial"/>
              </a:rPr>
              <a:t> drawing </a:t>
            </a:r>
            <a:r>
              <a:rPr lang="en-US" altLang="en-US" sz="3600" dirty="0">
                <a:solidFill>
                  <a:schemeClr val="accent1"/>
                </a:solidFill>
                <a:latin typeface="Helvetica"/>
                <a:cs typeface="Arial"/>
              </a:rPr>
              <a:t>S</a:t>
            </a:r>
            <a:r>
              <a:rPr lang="en-US" altLang="en-US" sz="3600" dirty="0">
                <a:solidFill>
                  <a:srgbClr val="000000"/>
                </a:solidFill>
                <a:latin typeface="Helvetica"/>
                <a:cs typeface="Arial"/>
              </a:rPr>
              <a:t>ocial </a:t>
            </a:r>
            <a:r>
              <a:rPr lang="en-US" altLang="en-US" sz="3600" dirty="0">
                <a:solidFill>
                  <a:schemeClr val="accent1"/>
                </a:solidFill>
                <a:latin typeface="Helvetica"/>
                <a:cs typeface="Arial"/>
              </a:rPr>
              <a:t>S</a:t>
            </a:r>
            <a:r>
              <a:rPr lang="en-US" altLang="en-US" sz="3600" dirty="0">
                <a:solidFill>
                  <a:srgbClr val="000000"/>
                </a:solidFill>
                <a:latin typeface="Helvetica"/>
                <a:cs typeface="Arial"/>
              </a:rPr>
              <a:t>ecurity</a:t>
            </a:r>
          </a:p>
          <a:p>
            <a:pPr lvl="1" algn="l">
              <a:spcBef>
                <a:spcPts val="600"/>
              </a:spcBef>
            </a:pPr>
            <a:r>
              <a:rPr lang="en-US" altLang="en-US" sz="3600" dirty="0">
                <a:solidFill>
                  <a:srgbClr val="000000"/>
                </a:solidFill>
                <a:latin typeface="Helvetica"/>
                <a:cs typeface="Arial"/>
              </a:rPr>
              <a:t>Sign up online at </a:t>
            </a:r>
            <a:r>
              <a:rPr lang="en-US" altLang="en-US" sz="3600" dirty="0">
                <a:solidFill>
                  <a:srgbClr val="000000"/>
                </a:solidFill>
                <a:latin typeface="Helvetica"/>
                <a:cs typeface="Arial"/>
                <a:hlinkClick r:id="rId3"/>
              </a:rPr>
              <a:t>https://www.SSA.gov/benefits/Medicare</a:t>
            </a:r>
            <a:r>
              <a:rPr lang="en-US" altLang="en-US" sz="3600" dirty="0">
                <a:solidFill>
                  <a:srgbClr val="000000"/>
                </a:solidFill>
                <a:latin typeface="Helvetica"/>
                <a:cs typeface="Arial"/>
              </a:rPr>
              <a:t> .  </a:t>
            </a:r>
            <a:br>
              <a:rPr lang="en-US" altLang="en-US" sz="3600" dirty="0">
                <a:latin typeface="Helvetica"/>
                <a:cs typeface="Arial"/>
              </a:rPr>
            </a:br>
            <a:r>
              <a:rPr lang="en-US" altLang="en-US" sz="3600" dirty="0">
                <a:solidFill>
                  <a:srgbClr val="000000"/>
                </a:solidFill>
                <a:latin typeface="Helvetica"/>
                <a:cs typeface="Arial"/>
              </a:rPr>
              <a:t>Scroll to bottom of page to begin application</a:t>
            </a:r>
          </a:p>
          <a:p>
            <a:pPr lvl="1" algn="l">
              <a:spcBef>
                <a:spcPts val="600"/>
              </a:spcBef>
            </a:pPr>
            <a:r>
              <a:rPr lang="en-US" altLang="en-US" sz="3600" dirty="0">
                <a:solidFill>
                  <a:srgbClr val="000000"/>
                </a:solidFill>
                <a:latin typeface="Helvetica"/>
                <a:cs typeface="Arial"/>
              </a:rPr>
              <a:t>Call Social Security 1.800.772.1213 (</a:t>
            </a:r>
            <a:r>
              <a:rPr lang="en-US" altLang="en-US" sz="3600" dirty="0">
                <a:solidFill>
                  <a:schemeClr val="accent1"/>
                </a:solidFill>
                <a:latin typeface="Helvetica"/>
                <a:cs typeface="Arial"/>
              </a:rPr>
              <a:t>expect to be on hold;</a:t>
            </a:r>
            <a:r>
              <a:rPr lang="en-US" altLang="en-US" sz="3600" dirty="0">
                <a:solidFill>
                  <a:srgbClr val="000000"/>
                </a:solidFill>
                <a:latin typeface="Helvetica"/>
                <a:cs typeface="Arial"/>
              </a:rPr>
              <a:t> 5-7pm is best time)</a:t>
            </a:r>
          </a:p>
          <a:p>
            <a:pPr lvl="1" algn="l">
              <a:spcBef>
                <a:spcPts val="600"/>
              </a:spcBef>
            </a:pPr>
            <a:r>
              <a:rPr lang="en-US" altLang="en-US" sz="3600" dirty="0">
                <a:solidFill>
                  <a:srgbClr val="000000"/>
                </a:solidFill>
                <a:latin typeface="Helvetica"/>
                <a:cs typeface="Arial"/>
              </a:rPr>
              <a:t>Make an appointment with Social Security in Albany</a:t>
            </a:r>
          </a:p>
        </p:txBody>
      </p:sp>
    </p:spTree>
    <p:extLst>
      <p:ext uri="{BB962C8B-B14F-4D97-AF65-F5344CB8AC3E}">
        <p14:creationId xmlns:p14="http://schemas.microsoft.com/office/powerpoint/2010/main" val="25721757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86AE5-2EC8-CC4D-1C04-ABAD23AD629F}"/>
              </a:ext>
            </a:extLst>
          </p:cNvPr>
          <p:cNvSpPr>
            <a:spLocks noGrp="1"/>
          </p:cNvSpPr>
          <p:nvPr>
            <p:ph type="title"/>
          </p:nvPr>
        </p:nvSpPr>
        <p:spPr/>
        <p:txBody>
          <a:bodyPr/>
          <a:lstStyle/>
          <a:p>
            <a:r>
              <a:rPr lang="en-US" dirty="0">
                <a:latin typeface="Helvetica"/>
              </a:rPr>
              <a:t>Questions?</a:t>
            </a:r>
          </a:p>
        </p:txBody>
      </p:sp>
      <p:sp>
        <p:nvSpPr>
          <p:cNvPr id="3" name="Content Placeholder 2">
            <a:extLst>
              <a:ext uri="{FF2B5EF4-FFF2-40B4-BE49-F238E27FC236}">
                <a16:creationId xmlns:a16="http://schemas.microsoft.com/office/drawing/2014/main" id="{1573D026-32FB-6BC9-7111-77773AFEC42E}"/>
              </a:ext>
            </a:extLst>
          </p:cNvPr>
          <p:cNvSpPr>
            <a:spLocks noGrp="1"/>
          </p:cNvSpPr>
          <p:nvPr>
            <p:ph idx="1"/>
          </p:nvPr>
        </p:nvSpPr>
        <p:spPr>
          <a:xfrm>
            <a:off x="6102473" y="5419197"/>
            <a:ext cx="6748447" cy="1787365"/>
          </a:xfrm>
        </p:spPr>
        <p:txBody>
          <a:bodyPr/>
          <a:lstStyle/>
          <a:p>
            <a:r>
              <a:rPr lang="en-US" sz="4000" dirty="0">
                <a:latin typeface="Arial"/>
                <a:cs typeface="Arial"/>
              </a:rPr>
              <a:t>1-541-812-0849 </a:t>
            </a:r>
            <a:br>
              <a:rPr lang="en-US" sz="4000" dirty="0">
                <a:latin typeface="Arial"/>
                <a:cs typeface="Arial"/>
              </a:rPr>
            </a:br>
            <a:r>
              <a:rPr lang="en-US" sz="4000" dirty="0">
                <a:latin typeface="Arial"/>
                <a:cs typeface="Arial"/>
              </a:rPr>
              <a:t>for appointments</a:t>
            </a:r>
            <a:endParaRPr lang="en-US" sz="4000" dirty="0">
              <a:solidFill>
                <a:srgbClr val="FFFFFF"/>
              </a:solidFill>
              <a:latin typeface="Arial"/>
              <a:cs typeface="Arial"/>
            </a:endParaRPr>
          </a:p>
          <a:p>
            <a:endParaRPr lang="en-US" dirty="0"/>
          </a:p>
        </p:txBody>
      </p:sp>
      <p:pic>
        <p:nvPicPr>
          <p:cNvPr id="5" name="pasted-image.pdf" descr="A purple and black sign with black text&#10;&#10;AI-generated content may be incorrect.">
            <a:extLst>
              <a:ext uri="{FF2B5EF4-FFF2-40B4-BE49-F238E27FC236}">
                <a16:creationId xmlns:a16="http://schemas.microsoft.com/office/drawing/2014/main" id="{67CE5D5F-7402-BDF5-E57F-B9B28940EF0A}"/>
              </a:ext>
            </a:extLst>
          </p:cNvPr>
          <p:cNvPicPr/>
          <p:nvPr/>
        </p:nvPicPr>
        <p:blipFill>
          <a:blip r:embed="rId2"/>
          <a:stretch>
            <a:fillRect/>
          </a:stretch>
        </p:blipFill>
        <p:spPr>
          <a:xfrm>
            <a:off x="245451" y="4217546"/>
            <a:ext cx="5608643" cy="3566359"/>
          </a:xfrm>
          <a:prstGeom prst="rect">
            <a:avLst/>
          </a:prstGeom>
          <a:ln w="12700">
            <a:miter lim="400000"/>
          </a:ln>
        </p:spPr>
      </p:pic>
    </p:spTree>
    <p:extLst>
      <p:ext uri="{BB962C8B-B14F-4D97-AF65-F5344CB8AC3E}">
        <p14:creationId xmlns:p14="http://schemas.microsoft.com/office/powerpoint/2010/main" val="2640557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235" y="109526"/>
            <a:ext cx="12037355" cy="1613744"/>
          </a:xfrm>
        </p:spPr>
        <p:txBody>
          <a:bodyPr>
            <a:normAutofit fontScale="90000"/>
          </a:bodyPr>
          <a:lstStyle/>
          <a:p>
            <a:r>
              <a:rPr lang="en-US" dirty="0">
                <a:latin typeface="Helvetica"/>
              </a:rPr>
              <a:t>What if you are still working?</a:t>
            </a:r>
          </a:p>
        </p:txBody>
      </p:sp>
      <p:sp>
        <p:nvSpPr>
          <p:cNvPr id="4" name="Content Placeholder 2">
            <a:extLst>
              <a:ext uri="{FF2B5EF4-FFF2-40B4-BE49-F238E27FC236}">
                <a16:creationId xmlns:a16="http://schemas.microsoft.com/office/drawing/2014/main" id="{3E1DC32B-3990-4DAB-AD9A-000118FC2CB7}"/>
              </a:ext>
            </a:extLst>
          </p:cNvPr>
          <p:cNvSpPr>
            <a:spLocks noGrp="1"/>
          </p:cNvSpPr>
          <p:nvPr>
            <p:ph idx="1"/>
          </p:nvPr>
        </p:nvSpPr>
        <p:spPr/>
        <p:txBody>
          <a:bodyPr>
            <a:normAutofit fontScale="77500" lnSpcReduction="20000"/>
          </a:bodyPr>
          <a:lstStyle/>
          <a:p>
            <a:r>
              <a:rPr lang="en-US" dirty="0">
                <a:latin typeface="Helvetica"/>
              </a:rPr>
              <a:t>If you (or spouse) are </a:t>
            </a:r>
            <a:r>
              <a:rPr lang="en-US" u="sng" dirty="0">
                <a:latin typeface="Helvetica"/>
              </a:rPr>
              <a:t>actively</a:t>
            </a:r>
            <a:r>
              <a:rPr lang="en-US" dirty="0">
                <a:latin typeface="Helvetica"/>
              </a:rPr>
              <a:t> working at age 65 and have an employer group plan that provides ‘</a:t>
            </a:r>
            <a:r>
              <a:rPr lang="en-US" u="sng" dirty="0">
                <a:latin typeface="Helvetica"/>
              </a:rPr>
              <a:t>creditable</a:t>
            </a:r>
            <a:r>
              <a:rPr lang="en-US" dirty="0">
                <a:latin typeface="Helvetica"/>
              </a:rPr>
              <a:t>’ medical and prescription drug coverage for </a:t>
            </a:r>
            <a:r>
              <a:rPr lang="en-US" u="sng" dirty="0">
                <a:latin typeface="Helvetica"/>
              </a:rPr>
              <a:t>over 20 employees</a:t>
            </a:r>
            <a:r>
              <a:rPr lang="en-US" dirty="0">
                <a:latin typeface="Helvetica"/>
              </a:rPr>
              <a:t>, you can defer starting Part B and Part D without penalty until you retire.</a:t>
            </a:r>
          </a:p>
          <a:p>
            <a:r>
              <a:rPr lang="en-US" dirty="0">
                <a:latin typeface="Helvetica"/>
              </a:rPr>
              <a:t>Recommended  for most to start Part A when turning 65 because there is no premium.  Postpone part B until retiring to save monthly premium unless employer plan is too expensive </a:t>
            </a:r>
            <a:endParaRPr lang="en-US">
              <a:latin typeface="Helvetica"/>
            </a:endParaRPr>
          </a:p>
          <a:p>
            <a:r>
              <a:rPr lang="en-US" dirty="0">
                <a:latin typeface="Helvetica"/>
              </a:rPr>
              <a:t>Employer plan is primary; Medicare is secondary </a:t>
            </a:r>
          </a:p>
          <a:p>
            <a:r>
              <a:rPr lang="en-US" dirty="0">
                <a:latin typeface="Helvetica"/>
              </a:rPr>
              <a:t>Exception: Recommend to start both Part A and B when turning 65 </a:t>
            </a:r>
            <a:r>
              <a:rPr lang="en-US" u="sng" dirty="0">
                <a:latin typeface="Helvetica"/>
              </a:rPr>
              <a:t>if </a:t>
            </a:r>
            <a:r>
              <a:rPr lang="en-US" b="1" u="sng" dirty="0">
                <a:latin typeface="Helvetica"/>
              </a:rPr>
              <a:t>fewer than 20 employees or self-employed</a:t>
            </a:r>
            <a:r>
              <a:rPr lang="en-US" u="sng" dirty="0">
                <a:latin typeface="Helvetica"/>
              </a:rPr>
              <a:t> </a:t>
            </a:r>
            <a:r>
              <a:rPr lang="en-US" dirty="0">
                <a:latin typeface="Helvetica"/>
              </a:rPr>
              <a:t>(</a:t>
            </a:r>
            <a:r>
              <a:rPr lang="en-US" b="1" dirty="0">
                <a:latin typeface="Helvetica"/>
              </a:rPr>
              <a:t>Medicare becomes primary, employee plan is secondary</a:t>
            </a:r>
            <a:r>
              <a:rPr lang="en-US" dirty="0">
                <a:latin typeface="Helvetica"/>
              </a:rPr>
              <a:t>)</a:t>
            </a:r>
            <a:endParaRPr lang="en-US"/>
          </a:p>
        </p:txBody>
      </p:sp>
    </p:spTree>
    <p:extLst>
      <p:ext uri="{BB962C8B-B14F-4D97-AF65-F5344CB8AC3E}">
        <p14:creationId xmlns:p14="http://schemas.microsoft.com/office/powerpoint/2010/main" val="247280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a:spLocks noGrp="1"/>
          </p:cNvSpPr>
          <p:nvPr>
            <p:ph type="title"/>
          </p:nvPr>
        </p:nvSpPr>
        <p:spPr>
          <a:prstGeom prst="rect">
            <a:avLst/>
          </a:prstGeom>
        </p:spPr>
        <p:txBody>
          <a:bodyPr/>
          <a:lstStyle/>
          <a:p>
            <a:pPr lvl="0">
              <a:defRPr sz="1800">
                <a:solidFill>
                  <a:srgbClr val="000000"/>
                </a:solidFill>
              </a:defRPr>
            </a:pPr>
            <a:r>
              <a:rPr sz="8000" dirty="0">
                <a:solidFill>
                  <a:srgbClr val="FFFFFF"/>
                </a:solidFill>
              </a:rPr>
              <a:t>Brought to you by ...</a:t>
            </a:r>
          </a:p>
        </p:txBody>
      </p:sp>
      <p:sp>
        <p:nvSpPr>
          <p:cNvPr id="65" name="Shape 65"/>
          <p:cNvSpPr>
            <a:spLocks noGrp="1"/>
          </p:cNvSpPr>
          <p:nvPr>
            <p:ph type="body" idx="1"/>
          </p:nvPr>
        </p:nvSpPr>
        <p:spPr>
          <a:xfrm>
            <a:off x="2017001" y="5887617"/>
            <a:ext cx="9770532" cy="3392002"/>
          </a:xfrm>
          <a:prstGeom prst="rect">
            <a:avLst/>
          </a:prstGeom>
        </p:spPr>
        <p:txBody>
          <a:bodyPr>
            <a:normAutofit/>
          </a:bodyPr>
          <a:lstStyle/>
          <a:p>
            <a:pPr lvl="0">
              <a:spcBef>
                <a:spcPts val="0"/>
              </a:spcBef>
              <a:defRPr sz="1800"/>
            </a:pPr>
            <a:r>
              <a:rPr sz="3800" dirty="0">
                <a:latin typeface="Arial"/>
                <a:cs typeface="Arial"/>
              </a:rPr>
              <a:t>Federally sponsored non-profit program</a:t>
            </a:r>
          </a:p>
          <a:p>
            <a:pPr lvl="0">
              <a:spcBef>
                <a:spcPts val="0"/>
              </a:spcBef>
              <a:defRPr sz="1800"/>
            </a:pPr>
            <a:r>
              <a:rPr sz="3800" dirty="0">
                <a:latin typeface="Arial"/>
                <a:cs typeface="Arial"/>
              </a:rPr>
              <a:t>Free classes and individual appointments</a:t>
            </a:r>
          </a:p>
          <a:p>
            <a:pPr lvl="0">
              <a:spcBef>
                <a:spcPts val="0"/>
              </a:spcBef>
              <a:defRPr sz="1800"/>
            </a:pPr>
            <a:r>
              <a:rPr sz="3800" dirty="0">
                <a:latin typeface="Arial"/>
                <a:cs typeface="Arial"/>
              </a:rPr>
              <a:t>Certified SHIBA volunteers</a:t>
            </a:r>
            <a:endParaRPr lang="en-US" sz="3800" dirty="0">
              <a:latin typeface="Arial"/>
              <a:cs typeface="Arial"/>
            </a:endParaRPr>
          </a:p>
          <a:p>
            <a:pPr lvl="0">
              <a:defRPr sz="1800"/>
            </a:pPr>
            <a:r>
              <a:rPr lang="en-US" sz="4000" dirty="0">
                <a:latin typeface="Arial" pitchFamily="34" charset="0"/>
                <a:cs typeface="Arial" pitchFamily="34" charset="0"/>
              </a:rPr>
              <a:t>1-541-812-0849 for appointments</a:t>
            </a:r>
            <a:endParaRPr sz="3800" dirty="0"/>
          </a:p>
        </p:txBody>
      </p:sp>
      <p:sp>
        <p:nvSpPr>
          <p:cNvPr id="66" name="Shape 66"/>
          <p:cNvSpPr/>
          <p:nvPr/>
        </p:nvSpPr>
        <p:spPr>
          <a:xfrm>
            <a:off x="6657416" y="3146413"/>
            <a:ext cx="4337498" cy="21209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lvl="0" algn="l">
              <a:defRPr sz="1800">
                <a:solidFill>
                  <a:srgbClr val="000000"/>
                </a:solidFill>
              </a:defRPr>
            </a:pPr>
            <a:r>
              <a:rPr sz="4400" b="1" dirty="0">
                <a:latin typeface="Helvetica"/>
                <a:ea typeface="Helvetica"/>
                <a:cs typeface="Helvetica"/>
                <a:sym typeface="Helvetica"/>
              </a:rPr>
              <a:t>Educate</a:t>
            </a:r>
          </a:p>
          <a:p>
            <a:pPr lvl="0" algn="l">
              <a:defRPr sz="1800">
                <a:solidFill>
                  <a:srgbClr val="000000"/>
                </a:solidFill>
              </a:defRPr>
            </a:pPr>
            <a:r>
              <a:rPr sz="4400" b="1" dirty="0">
                <a:latin typeface="Helvetica"/>
                <a:ea typeface="Helvetica"/>
                <a:cs typeface="Helvetica"/>
                <a:sym typeface="Helvetica"/>
              </a:rPr>
              <a:t>         Advocate</a:t>
            </a:r>
          </a:p>
          <a:p>
            <a:pPr lvl="0" algn="l">
              <a:defRPr sz="1800">
                <a:solidFill>
                  <a:srgbClr val="000000"/>
                </a:solidFill>
              </a:defRPr>
            </a:pPr>
            <a:r>
              <a:rPr sz="4400" b="1" dirty="0">
                <a:latin typeface="Helvetica"/>
                <a:ea typeface="Helvetica"/>
                <a:cs typeface="Helvetica"/>
                <a:sym typeface="Helvetica"/>
              </a:rPr>
              <a:t>                  Refer</a:t>
            </a:r>
          </a:p>
        </p:txBody>
      </p:sp>
      <p:pic>
        <p:nvPicPr>
          <p:cNvPr id="67" name="pasted-image.pdf"/>
          <p:cNvPicPr/>
          <p:nvPr/>
        </p:nvPicPr>
        <p:blipFill>
          <a:blip r:embed="rId3"/>
          <a:stretch>
            <a:fillRect/>
          </a:stretch>
        </p:blipFill>
        <p:spPr>
          <a:xfrm>
            <a:off x="2396244" y="2510862"/>
            <a:ext cx="3978079" cy="3392002"/>
          </a:xfrm>
          <a:prstGeom prst="rect">
            <a:avLst/>
          </a:prstGeom>
          <a:ln w="12700">
            <a:miter lim="400000"/>
          </a:ln>
        </p:spPr>
      </p:pic>
    </p:spTree>
  </p:cSld>
  <p:clrMapOvr>
    <a:masterClrMapping/>
  </p:clrMapOvr>
  <p:transition spd="med">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56" y="2734266"/>
            <a:ext cx="12066330" cy="6204987"/>
          </a:xfrm>
        </p:spPr>
        <p:txBody>
          <a:bodyPr>
            <a:noAutofit/>
          </a:bodyPr>
          <a:lstStyle/>
          <a:p>
            <a:pPr>
              <a:spcBef>
                <a:spcPts val="1800"/>
              </a:spcBef>
            </a:pPr>
            <a:r>
              <a:rPr lang="en-US" sz="2800" u="sng" dirty="0">
                <a:solidFill>
                  <a:schemeClr val="bg2">
                    <a:lumMod val="50000"/>
                  </a:schemeClr>
                </a:solidFill>
                <a:latin typeface="Arial"/>
                <a:cs typeface="Arial"/>
              </a:rPr>
              <a:t>Special Enrollment Period (SEP) when you retire or otherwise lose an employer plan</a:t>
            </a:r>
          </a:p>
          <a:p>
            <a:pPr lvl="1">
              <a:spcBef>
                <a:spcPts val="1800"/>
              </a:spcBef>
            </a:pPr>
            <a:r>
              <a:rPr lang="en-US" sz="2800" dirty="0">
                <a:latin typeface="Arial"/>
                <a:cs typeface="Arial"/>
              </a:rPr>
              <a:t>You have up to</a:t>
            </a:r>
            <a:r>
              <a:rPr lang="en-US" sz="2800" b="1" dirty="0">
                <a:latin typeface="Arial"/>
                <a:cs typeface="Arial"/>
              </a:rPr>
              <a:t> 8 months </a:t>
            </a:r>
            <a:r>
              <a:rPr lang="en-US" sz="2800" dirty="0">
                <a:latin typeface="Arial"/>
                <a:cs typeface="Arial"/>
              </a:rPr>
              <a:t>from loss of group plan to </a:t>
            </a:r>
            <a:r>
              <a:rPr lang="en-US" sz="2800" b="1" dirty="0">
                <a:latin typeface="Arial"/>
                <a:cs typeface="Arial"/>
              </a:rPr>
              <a:t>enroll in Part B </a:t>
            </a:r>
            <a:r>
              <a:rPr lang="en-US" sz="2800" dirty="0">
                <a:latin typeface="Arial"/>
                <a:cs typeface="Arial"/>
              </a:rPr>
              <a:t>by completing </a:t>
            </a:r>
            <a:r>
              <a:rPr lang="en-US" sz="2800" b="1" dirty="0">
                <a:latin typeface="Arial"/>
                <a:cs typeface="Arial"/>
              </a:rPr>
              <a:t>CMS Form 40-B </a:t>
            </a:r>
            <a:r>
              <a:rPr lang="en-US" sz="2800" dirty="0">
                <a:latin typeface="Arial"/>
                <a:cs typeface="Arial"/>
              </a:rPr>
              <a:t>and </a:t>
            </a:r>
            <a:r>
              <a:rPr lang="en-US" sz="2800" b="1" dirty="0">
                <a:latin typeface="Arial"/>
                <a:cs typeface="Arial"/>
              </a:rPr>
              <a:t>get CMS Form L-564 from your employer's HR Dept </a:t>
            </a:r>
            <a:r>
              <a:rPr lang="en-US" sz="2800" dirty="0">
                <a:latin typeface="Arial"/>
                <a:cs typeface="Arial"/>
              </a:rPr>
              <a:t>confirming your EGHP insurance.  Firmly establish exact date your Employee Group Health Plan (EGHP) ends.  Then mail or take both forms to the Social Security Office in Albany or apply on-line via SSA.Gov (new in 2022.)</a:t>
            </a:r>
          </a:p>
          <a:p>
            <a:pPr lvl="1">
              <a:spcBef>
                <a:spcPts val="1800"/>
              </a:spcBef>
            </a:pPr>
            <a:r>
              <a:rPr lang="en-US" sz="2800" dirty="0">
                <a:latin typeface="Arial"/>
                <a:cs typeface="Arial"/>
              </a:rPr>
              <a:t>For Medigap or Advantage plan, you have 60 – 63 days to enroll in a plan after loss of group plan (must have part B)</a:t>
            </a:r>
          </a:p>
          <a:p>
            <a:pPr>
              <a:spcBef>
                <a:spcPts val="1800"/>
              </a:spcBef>
            </a:pPr>
            <a:r>
              <a:rPr lang="en-US" sz="2800" dirty="0">
                <a:latin typeface="Arial"/>
                <a:cs typeface="Arial"/>
              </a:rPr>
              <a:t>If no SEP, there is a </a:t>
            </a:r>
            <a:r>
              <a:rPr lang="en-US" sz="2800" dirty="0">
                <a:solidFill>
                  <a:srgbClr val="FF0000"/>
                </a:solidFill>
                <a:latin typeface="Arial"/>
                <a:cs typeface="Arial"/>
              </a:rPr>
              <a:t>penalty</a:t>
            </a:r>
            <a:r>
              <a:rPr lang="en-US" sz="2800" dirty="0">
                <a:latin typeface="Arial"/>
                <a:cs typeface="Arial"/>
              </a:rPr>
              <a:t> for postponing starting Part B</a:t>
            </a:r>
          </a:p>
          <a:p>
            <a:pPr lvl="1">
              <a:spcBef>
                <a:spcPts val="1800"/>
              </a:spcBef>
            </a:pPr>
            <a:r>
              <a:rPr lang="en-US" sz="2800" dirty="0">
                <a:latin typeface="Arial"/>
                <a:cs typeface="Arial"/>
              </a:rPr>
              <a:t>Current premium plus 10% for each year delayed, paid for life</a:t>
            </a:r>
          </a:p>
          <a:p>
            <a:pPr>
              <a:spcBef>
                <a:spcPts val="1800"/>
              </a:spcBef>
            </a:pPr>
            <a:r>
              <a:rPr lang="en-US" sz="2800" dirty="0">
                <a:latin typeface="Arial"/>
                <a:cs typeface="Arial"/>
              </a:rPr>
              <a:t>COBRA insurance does </a:t>
            </a:r>
            <a:r>
              <a:rPr lang="en-US" sz="2800" dirty="0">
                <a:solidFill>
                  <a:schemeClr val="bg1"/>
                </a:solidFill>
                <a:latin typeface="Arial"/>
                <a:cs typeface="Arial"/>
              </a:rPr>
              <a:t>not</a:t>
            </a:r>
            <a:r>
              <a:rPr lang="en-US" sz="2800" dirty="0">
                <a:latin typeface="Arial"/>
                <a:cs typeface="Arial"/>
              </a:rPr>
              <a:t> count as Part B or Part D exemption</a:t>
            </a:r>
          </a:p>
        </p:txBody>
      </p:sp>
      <p:sp>
        <p:nvSpPr>
          <p:cNvPr id="4" name="Title 3"/>
          <p:cNvSpPr>
            <a:spLocks noGrp="1"/>
          </p:cNvSpPr>
          <p:nvPr>
            <p:ph type="title"/>
          </p:nvPr>
        </p:nvSpPr>
        <p:spPr>
          <a:xfrm>
            <a:off x="816444" y="247668"/>
            <a:ext cx="11099800" cy="1613744"/>
          </a:xfrm>
        </p:spPr>
        <p:txBody>
          <a:bodyPr/>
          <a:lstStyle/>
          <a:p>
            <a:pPr algn="ctr"/>
            <a:r>
              <a:rPr lang="en-US" dirty="0">
                <a:latin typeface="Helvetica"/>
              </a:rPr>
              <a:t> </a:t>
            </a:r>
            <a:r>
              <a:rPr lang="en-US" sz="6300" dirty="0">
                <a:solidFill>
                  <a:schemeClr val="tx1"/>
                </a:solidFill>
                <a:latin typeface="Helvetica"/>
              </a:rPr>
              <a:t>Adding Part B later</a:t>
            </a:r>
          </a:p>
        </p:txBody>
      </p:sp>
    </p:spTree>
    <p:extLst>
      <p:ext uri="{BB962C8B-B14F-4D97-AF65-F5344CB8AC3E}">
        <p14:creationId xmlns:p14="http://schemas.microsoft.com/office/powerpoint/2010/main" val="381575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271922"/>
            <a:ext cx="11099800" cy="1613744"/>
          </a:xfrm>
        </p:spPr>
        <p:txBody>
          <a:bodyPr>
            <a:normAutofit/>
          </a:bodyPr>
          <a:lstStyle/>
          <a:p>
            <a:r>
              <a:rPr lang="en-US" dirty="0"/>
              <a:t>SHIBA Medicare Guide</a:t>
            </a:r>
          </a:p>
        </p:txBody>
      </p:sp>
      <p:sp>
        <p:nvSpPr>
          <p:cNvPr id="3" name="TextBox 2">
            <a:extLst>
              <a:ext uri="{FF2B5EF4-FFF2-40B4-BE49-F238E27FC236}">
                <a16:creationId xmlns:a16="http://schemas.microsoft.com/office/drawing/2014/main" id="{44FC6409-FA34-4438-88C2-E594099A676E}"/>
              </a:ext>
            </a:extLst>
          </p:cNvPr>
          <p:cNvSpPr txBox="1"/>
          <p:nvPr/>
        </p:nvSpPr>
        <p:spPr>
          <a:xfrm>
            <a:off x="146304" y="8869680"/>
            <a:ext cx="12362688" cy="682024"/>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rtlCol="0" anchor="ctr">
            <a:noAutofit/>
          </a:bodyPr>
          <a:lstStyle/>
          <a:p>
            <a:r>
              <a:rPr lang="en-US" sz="2800" dirty="0">
                <a:solidFill>
                  <a:srgbClr val="53585F"/>
                </a:solidFill>
                <a:latin typeface="Arial"/>
                <a:cs typeface="Arial"/>
              </a:rPr>
              <a:t>      </a:t>
            </a:r>
            <a:r>
              <a:rPr lang="en-US" sz="2800" u="sng" dirty="0">
                <a:solidFill>
                  <a:srgbClr val="0563C1"/>
                </a:solidFill>
                <a:effectLst/>
                <a:latin typeface="Times New Roman" panose="02020603050405020304" pitchFamily="18" charset="0"/>
                <a:ea typeface="Calibri" panose="020F0502020204030204" pitchFamily="34" charset="0"/>
                <a:hlinkClick r:id="rId3"/>
              </a:rPr>
              <a:t>https://shiba.oregon.gov/Pages/index.aspx</a:t>
            </a:r>
            <a:r>
              <a:rPr lang="en-US" sz="2800" u="sng" dirty="0">
                <a:solidFill>
                  <a:srgbClr val="0563C1"/>
                </a:solidFill>
                <a:effectLst/>
                <a:latin typeface="Times New Roman" panose="02020603050405020304" pitchFamily="18" charset="0"/>
                <a:ea typeface="Calibri" panose="020F0502020204030204" pitchFamily="34" charset="0"/>
              </a:rPr>
              <a:t>.  Then click on 2026 Medicare Guide</a:t>
            </a:r>
            <a:r>
              <a:rPr lang="en-US" sz="2800" dirty="0">
                <a:effectLst/>
                <a:latin typeface="Times New Roman" panose="02020603050405020304" pitchFamily="18" charset="0"/>
                <a:ea typeface="Calibri" panose="020F0502020204030204" pitchFamily="34" charset="0"/>
              </a:rPr>
              <a:t> </a:t>
            </a:r>
            <a:endParaRPr lang="en-US" sz="2800" dirty="0">
              <a:solidFill>
                <a:srgbClr val="53585F"/>
              </a:solidFill>
              <a:latin typeface="Arial"/>
              <a:cs typeface="Arial"/>
            </a:endParaRPr>
          </a:p>
        </p:txBody>
      </p:sp>
      <p:sp>
        <p:nvSpPr>
          <p:cNvPr id="4" name="TextBox 3">
            <a:extLst>
              <a:ext uri="{FF2B5EF4-FFF2-40B4-BE49-F238E27FC236}">
                <a16:creationId xmlns:a16="http://schemas.microsoft.com/office/drawing/2014/main" id="{1465431B-D275-442A-9A94-4997DA15B78C}"/>
              </a:ext>
            </a:extLst>
          </p:cNvPr>
          <p:cNvSpPr txBox="1"/>
          <p:nvPr/>
        </p:nvSpPr>
        <p:spPr>
          <a:xfrm>
            <a:off x="5562600" y="8280400"/>
            <a:ext cx="914400" cy="91440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rtlCol="0" anchor="ctr">
            <a:noAutofit/>
          </a:bodyPr>
          <a:lstStyle/>
          <a:p>
            <a:pPr algn="l"/>
            <a:r>
              <a:rPr lang="en-US" sz="3200" dirty="0">
                <a:solidFill>
                  <a:srgbClr val="53585F"/>
                </a:solidFill>
                <a:latin typeface="Arial"/>
                <a:cs typeface="Arial"/>
              </a:rPr>
              <a:t>Available online:</a:t>
            </a:r>
          </a:p>
        </p:txBody>
      </p:sp>
      <p:pic>
        <p:nvPicPr>
          <p:cNvPr id="10" name="Picture 9">
            <a:extLst>
              <a:ext uri="{FF2B5EF4-FFF2-40B4-BE49-F238E27FC236}">
                <a16:creationId xmlns:a16="http://schemas.microsoft.com/office/drawing/2014/main" id="{A1A1EEB4-9D0C-3F1D-3AD8-3CB22F893BB7}"/>
              </a:ext>
            </a:extLst>
          </p:cNvPr>
          <p:cNvPicPr>
            <a:picLocks noChangeAspect="1"/>
          </p:cNvPicPr>
          <p:nvPr/>
        </p:nvPicPr>
        <p:blipFill>
          <a:blip r:embed="rId4"/>
          <a:stretch>
            <a:fillRect/>
          </a:stretch>
        </p:blipFill>
        <p:spPr>
          <a:xfrm>
            <a:off x="3740908" y="1719943"/>
            <a:ext cx="5304820" cy="6843217"/>
          </a:xfrm>
          <a:prstGeom prst="rect">
            <a:avLst/>
          </a:prstGeom>
        </p:spPr>
      </p:pic>
    </p:spTree>
    <p:extLst>
      <p:ext uri="{BB962C8B-B14F-4D97-AF65-F5344CB8AC3E}">
        <p14:creationId xmlns:p14="http://schemas.microsoft.com/office/powerpoint/2010/main" val="4190692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sz="5700" b="1" dirty="0">
                <a:latin typeface="Helvetica"/>
              </a:rPr>
              <a:t>Health Insurance Choices</a:t>
            </a:r>
            <a:br>
              <a:rPr lang="en-US" sz="5700" b="1" dirty="0"/>
            </a:br>
            <a:endParaRPr lang="en-US" sz="5700" b="1"/>
          </a:p>
        </p:txBody>
      </p:sp>
      <p:sp>
        <p:nvSpPr>
          <p:cNvPr id="7" name="Rectangle 6"/>
          <p:cNvSpPr/>
          <p:nvPr/>
        </p:nvSpPr>
        <p:spPr>
          <a:xfrm>
            <a:off x="1408853" y="2484997"/>
            <a:ext cx="10512213" cy="1524817"/>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dirty="0"/>
          </a:p>
        </p:txBody>
      </p:sp>
      <p:sp>
        <p:nvSpPr>
          <p:cNvPr id="10" name="Rectangle 9"/>
          <p:cNvSpPr/>
          <p:nvPr/>
        </p:nvSpPr>
        <p:spPr>
          <a:xfrm>
            <a:off x="1517227" y="4876800"/>
            <a:ext cx="2709333" cy="1842347"/>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dirty="0"/>
          </a:p>
        </p:txBody>
      </p:sp>
      <p:sp>
        <p:nvSpPr>
          <p:cNvPr id="11" name="Rectangle 10"/>
          <p:cNvSpPr/>
          <p:nvPr/>
        </p:nvSpPr>
        <p:spPr>
          <a:xfrm>
            <a:off x="4876800" y="4967383"/>
            <a:ext cx="2709333" cy="1426644"/>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dirty="0"/>
          </a:p>
        </p:txBody>
      </p:sp>
      <p:sp>
        <p:nvSpPr>
          <p:cNvPr id="12" name="Rectangle 11"/>
          <p:cNvSpPr/>
          <p:nvPr/>
        </p:nvSpPr>
        <p:spPr>
          <a:xfrm>
            <a:off x="8453120" y="5093547"/>
            <a:ext cx="3251200" cy="1842347"/>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dirty="0"/>
          </a:p>
        </p:txBody>
      </p:sp>
      <p:sp>
        <p:nvSpPr>
          <p:cNvPr id="22" name="Rectangle 21"/>
          <p:cNvSpPr/>
          <p:nvPr/>
        </p:nvSpPr>
        <p:spPr>
          <a:xfrm>
            <a:off x="4768427" y="7586133"/>
            <a:ext cx="3034453" cy="162560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dirty="0"/>
          </a:p>
        </p:txBody>
      </p:sp>
      <p:grpSp>
        <p:nvGrpSpPr>
          <p:cNvPr id="4" name="Group 3"/>
          <p:cNvGrpSpPr/>
          <p:nvPr/>
        </p:nvGrpSpPr>
        <p:grpSpPr>
          <a:xfrm>
            <a:off x="1020630" y="2586805"/>
            <a:ext cx="10638535" cy="5644890"/>
            <a:chOff x="2026703" y="2817707"/>
            <a:chExt cx="10638535" cy="5644890"/>
          </a:xfrm>
        </p:grpSpPr>
        <p:sp>
          <p:nvSpPr>
            <p:cNvPr id="8" name="TextBox 7"/>
            <p:cNvSpPr txBox="1"/>
            <p:nvPr/>
          </p:nvSpPr>
          <p:spPr>
            <a:xfrm>
              <a:off x="2026703" y="2817707"/>
              <a:ext cx="9861973" cy="831680"/>
            </a:xfrm>
            <a:prstGeom prst="rect">
              <a:avLst/>
            </a:prstGeom>
            <a:noFill/>
            <a:ln w="31750">
              <a:solidFill>
                <a:schemeClr val="bg2"/>
              </a:solidFill>
            </a:ln>
          </p:spPr>
          <p:txBody>
            <a:bodyPr wrap="square" lIns="130046" tIns="65023" rIns="130046" bIns="65023" rtlCol="0">
              <a:spAutoFit/>
            </a:bodyPr>
            <a:lstStyle/>
            <a:p>
              <a:pPr algn="ctr"/>
              <a:r>
                <a:rPr lang="en-US" sz="4600" b="1" dirty="0">
                  <a:solidFill>
                    <a:srgbClr val="53585F"/>
                  </a:solidFill>
                  <a:latin typeface="Arial"/>
                  <a:cs typeface="Arial"/>
                </a:rPr>
                <a:t>Parts A and B (Original Medicare)</a:t>
              </a:r>
            </a:p>
          </p:txBody>
        </p:sp>
        <p:sp>
          <p:nvSpPr>
            <p:cNvPr id="19" name="TextBox 18"/>
            <p:cNvSpPr txBox="1"/>
            <p:nvPr/>
          </p:nvSpPr>
          <p:spPr>
            <a:xfrm>
              <a:off x="2691474" y="4715142"/>
              <a:ext cx="2384213" cy="1094316"/>
            </a:xfrm>
            <a:prstGeom prst="rect">
              <a:avLst/>
            </a:prstGeom>
            <a:noFill/>
            <a:ln w="31750">
              <a:solidFill>
                <a:schemeClr val="bg2"/>
              </a:solidFill>
            </a:ln>
          </p:spPr>
          <p:txBody>
            <a:bodyPr wrap="square" lIns="130046" tIns="65023" rIns="130046" bIns="65023" rtlCol="0">
              <a:spAutoFit/>
            </a:bodyPr>
            <a:lstStyle/>
            <a:p>
              <a:pPr algn="ctr"/>
              <a:r>
                <a:rPr lang="en-US" sz="3100" b="1" dirty="0">
                  <a:solidFill>
                    <a:srgbClr val="53585F"/>
                  </a:solidFill>
                  <a:latin typeface="Arial"/>
                  <a:cs typeface="Arial"/>
                </a:rPr>
                <a:t>Medigap</a:t>
              </a:r>
            </a:p>
            <a:p>
              <a:pPr algn="ctr"/>
              <a:r>
                <a:rPr lang="en-US" sz="3100" b="1" dirty="0">
                  <a:solidFill>
                    <a:srgbClr val="53585F"/>
                  </a:solidFill>
                  <a:latin typeface="Arial"/>
                  <a:cs typeface="Arial"/>
                </a:rPr>
                <a:t>Plans</a:t>
              </a:r>
            </a:p>
          </p:txBody>
        </p:sp>
        <p:sp>
          <p:nvSpPr>
            <p:cNvPr id="20" name="TextBox 19"/>
            <p:cNvSpPr txBox="1"/>
            <p:nvPr/>
          </p:nvSpPr>
          <p:spPr>
            <a:xfrm>
              <a:off x="7512796" y="4715142"/>
              <a:ext cx="4019713" cy="1454755"/>
            </a:xfrm>
            <a:prstGeom prst="rect">
              <a:avLst/>
            </a:prstGeom>
            <a:noFill/>
            <a:ln w="31750">
              <a:solidFill>
                <a:schemeClr val="bg2"/>
              </a:solidFill>
            </a:ln>
          </p:spPr>
          <p:txBody>
            <a:bodyPr wrap="square" lIns="130046" tIns="65023" rIns="130046" bIns="65023" rtlCol="0">
              <a:spAutoFit/>
            </a:bodyPr>
            <a:lstStyle/>
            <a:p>
              <a:pPr algn="ctr"/>
              <a:r>
                <a:rPr lang="en-US" sz="3100" b="1" dirty="0">
                  <a:solidFill>
                    <a:srgbClr val="53585F"/>
                  </a:solidFill>
                  <a:latin typeface="Arial"/>
                  <a:cs typeface="Arial"/>
                </a:rPr>
                <a:t>Advantage Plans (Part C)</a:t>
              </a:r>
            </a:p>
            <a:p>
              <a:pPr algn="ctr"/>
              <a:r>
                <a:rPr lang="en-US" sz="2400" b="1" dirty="0">
                  <a:solidFill>
                    <a:srgbClr val="53585F"/>
                  </a:solidFill>
                  <a:latin typeface="Arial"/>
                  <a:cs typeface="Arial"/>
                </a:rPr>
                <a:t>Can include Part D</a:t>
              </a:r>
            </a:p>
          </p:txBody>
        </p:sp>
        <p:sp>
          <p:nvSpPr>
            <p:cNvPr id="23" name="TextBox 22"/>
            <p:cNvSpPr txBox="1"/>
            <p:nvPr/>
          </p:nvSpPr>
          <p:spPr>
            <a:xfrm>
              <a:off x="2507118" y="6853954"/>
              <a:ext cx="2761353" cy="1608643"/>
            </a:xfrm>
            <a:prstGeom prst="rect">
              <a:avLst/>
            </a:prstGeom>
            <a:noFill/>
            <a:ln w="31750">
              <a:solidFill>
                <a:schemeClr val="bg2"/>
              </a:solidFill>
            </a:ln>
          </p:spPr>
          <p:txBody>
            <a:bodyPr wrap="square" lIns="130046" tIns="65023" rIns="130046" bIns="65023" rtlCol="0">
              <a:spAutoFit/>
            </a:bodyPr>
            <a:lstStyle/>
            <a:p>
              <a:pPr algn="ctr"/>
              <a:r>
                <a:rPr lang="en-US" sz="3200" b="1" dirty="0">
                  <a:solidFill>
                    <a:srgbClr val="53585F"/>
                  </a:solidFill>
                  <a:latin typeface="Arial"/>
                  <a:cs typeface="Arial"/>
                </a:rPr>
                <a:t>Stand Alone</a:t>
              </a:r>
            </a:p>
            <a:p>
              <a:pPr algn="ctr"/>
              <a:r>
                <a:rPr lang="en-US" sz="3200" b="1" dirty="0">
                  <a:solidFill>
                    <a:srgbClr val="53585F"/>
                  </a:solidFill>
                  <a:latin typeface="Arial"/>
                  <a:cs typeface="Arial"/>
                </a:rPr>
                <a:t>Prescription</a:t>
              </a:r>
            </a:p>
            <a:p>
              <a:pPr algn="ctr"/>
              <a:r>
                <a:rPr lang="en-US" sz="3200" b="1" dirty="0">
                  <a:solidFill>
                    <a:srgbClr val="53585F"/>
                  </a:solidFill>
                  <a:latin typeface="Arial"/>
                  <a:cs typeface="Arial"/>
                </a:rPr>
                <a:t>Plan (Part D)</a:t>
              </a:r>
            </a:p>
          </p:txBody>
        </p:sp>
        <p:sp>
          <p:nvSpPr>
            <p:cNvPr id="26" name="Down Arrow 25"/>
            <p:cNvSpPr/>
            <p:nvPr/>
          </p:nvSpPr>
          <p:spPr bwMode="auto">
            <a:xfrm>
              <a:off x="3544663" y="3788372"/>
              <a:ext cx="689254" cy="866987"/>
            </a:xfrm>
            <a:prstGeom prst="downArrow">
              <a:avLst/>
            </a:prstGeom>
            <a:solidFill>
              <a:schemeClr val="bg2"/>
            </a:solidFill>
            <a:ln w="9525" cap="flat" cmpd="sng" algn="ctr">
              <a:solidFill>
                <a:schemeClr val="tx1"/>
              </a:solidFill>
              <a:prstDash val="dash"/>
              <a:round/>
              <a:headEnd type="none" w="med" len="med"/>
              <a:tailEnd type="none" w="med" len="med"/>
            </a:ln>
            <a:effectLst/>
          </p:spPr>
          <p:txBody>
            <a:bodyPr vert="horz" wrap="none" lIns="0" tIns="195069" rIns="0" bIns="65023" numCol="1" spcCol="0" rtlCol="0" anchor="ctr" anchorCtr="0" compatLnSpc="1">
              <a:prstTxWarp prst="textNoShape">
                <a:avLst/>
              </a:prstTxWarp>
            </a:bodyPr>
            <a:lstStyle/>
            <a:p>
              <a:pPr algn="l" defTabSz="1300460" rtl="0" fontAlgn="base">
                <a:spcBef>
                  <a:spcPct val="0"/>
                </a:spcBef>
                <a:spcAft>
                  <a:spcPct val="0"/>
                </a:spcAft>
              </a:pPr>
              <a:endParaRPr lang="en-US" sz="2600" dirty="0">
                <a:solidFill>
                  <a:schemeClr val="tx1"/>
                </a:solidFill>
                <a:latin typeface="Arial" charset="0"/>
                <a:cs typeface="Arial" charset="0"/>
              </a:endParaRPr>
            </a:p>
          </p:txBody>
        </p:sp>
        <p:sp>
          <p:nvSpPr>
            <p:cNvPr id="27" name="Down Arrow 26"/>
            <p:cNvSpPr/>
            <p:nvPr/>
          </p:nvSpPr>
          <p:spPr bwMode="auto">
            <a:xfrm>
              <a:off x="9214631" y="3783052"/>
              <a:ext cx="689254" cy="866987"/>
            </a:xfrm>
            <a:prstGeom prst="downArrow">
              <a:avLst/>
            </a:prstGeom>
            <a:solidFill>
              <a:schemeClr val="bg2"/>
            </a:solidFill>
            <a:ln w="9525" cap="flat" cmpd="sng" algn="ctr">
              <a:solidFill>
                <a:schemeClr val="tx1"/>
              </a:solidFill>
              <a:prstDash val="dash"/>
              <a:round/>
              <a:headEnd type="none" w="med" len="med"/>
              <a:tailEnd type="none" w="med" len="med"/>
            </a:ln>
            <a:effectLst/>
          </p:spPr>
          <p:txBody>
            <a:bodyPr vert="horz" wrap="none" lIns="0" tIns="195069" rIns="0" bIns="65023" numCol="1" spcCol="0" rtlCol="0" anchor="ctr" anchorCtr="0" compatLnSpc="1">
              <a:prstTxWarp prst="textNoShape">
                <a:avLst/>
              </a:prstTxWarp>
            </a:bodyPr>
            <a:lstStyle/>
            <a:p>
              <a:pPr algn="l" defTabSz="1300460" rtl="0" fontAlgn="base">
                <a:spcBef>
                  <a:spcPct val="0"/>
                </a:spcBef>
                <a:spcAft>
                  <a:spcPct val="0"/>
                </a:spcAft>
              </a:pPr>
              <a:endParaRPr lang="en-US" sz="2600" dirty="0">
                <a:solidFill>
                  <a:schemeClr val="tx1"/>
                </a:solidFill>
                <a:latin typeface="Arial" charset="0"/>
                <a:cs typeface="Arial" charset="0"/>
              </a:endParaRPr>
            </a:p>
          </p:txBody>
        </p:sp>
        <p:sp>
          <p:nvSpPr>
            <p:cNvPr id="29" name="Plus 28"/>
            <p:cNvSpPr/>
            <p:nvPr/>
          </p:nvSpPr>
          <p:spPr bwMode="auto">
            <a:xfrm>
              <a:off x="3245166" y="6011684"/>
              <a:ext cx="947784" cy="587194"/>
            </a:xfrm>
            <a:prstGeom prst="mathPlus">
              <a:avLst/>
            </a:prstGeom>
            <a:solidFill>
              <a:schemeClr val="bg2"/>
            </a:solidFill>
            <a:ln w="9525" cap="flat" cmpd="sng" algn="ctr">
              <a:solidFill>
                <a:schemeClr val="tx1"/>
              </a:solidFill>
              <a:prstDash val="dash"/>
              <a:round/>
              <a:headEnd type="none" w="med" len="med"/>
              <a:tailEnd type="none" w="med" len="med"/>
            </a:ln>
            <a:effectLst/>
          </p:spPr>
          <p:txBody>
            <a:bodyPr lIns="130046" tIns="65023" rIns="130046" bIns="65023"/>
            <a:lstStyle/>
            <a:p>
              <a:endParaRPr lang="en-US" dirty="0"/>
            </a:p>
          </p:txBody>
        </p:sp>
        <p:sp>
          <p:nvSpPr>
            <p:cNvPr id="21" name="TextBox 20"/>
            <p:cNvSpPr txBox="1"/>
            <p:nvPr/>
          </p:nvSpPr>
          <p:spPr>
            <a:xfrm>
              <a:off x="6389812" y="6853954"/>
              <a:ext cx="2761353" cy="1423978"/>
            </a:xfrm>
            <a:prstGeom prst="rect">
              <a:avLst/>
            </a:prstGeom>
            <a:noFill/>
            <a:ln w="31750">
              <a:solidFill>
                <a:schemeClr val="bg2"/>
              </a:solidFill>
            </a:ln>
          </p:spPr>
          <p:txBody>
            <a:bodyPr wrap="square" lIns="130046" tIns="65023" rIns="130046" bIns="65023" rtlCol="0">
              <a:spAutoFit/>
            </a:bodyPr>
            <a:lstStyle/>
            <a:p>
              <a:pPr algn="ctr"/>
              <a:r>
                <a:rPr lang="en-US" sz="2800" b="1" dirty="0">
                  <a:solidFill>
                    <a:srgbClr val="53585F"/>
                  </a:solidFill>
                  <a:latin typeface="Arial"/>
                  <a:cs typeface="Arial"/>
                </a:rPr>
                <a:t>Health Maintenance Plans (HMOs)</a:t>
              </a:r>
            </a:p>
          </p:txBody>
        </p:sp>
        <p:sp>
          <p:nvSpPr>
            <p:cNvPr id="24" name="TextBox 23"/>
            <p:cNvSpPr txBox="1"/>
            <p:nvPr/>
          </p:nvSpPr>
          <p:spPr>
            <a:xfrm>
              <a:off x="9903885" y="6781811"/>
              <a:ext cx="2761353" cy="1423978"/>
            </a:xfrm>
            <a:prstGeom prst="rect">
              <a:avLst/>
            </a:prstGeom>
            <a:noFill/>
            <a:ln w="31750">
              <a:solidFill>
                <a:schemeClr val="bg2"/>
              </a:solidFill>
            </a:ln>
          </p:spPr>
          <p:txBody>
            <a:bodyPr wrap="square" lIns="130046" tIns="65023" rIns="130046" bIns="65023" rtlCol="0">
              <a:spAutoFit/>
            </a:bodyPr>
            <a:lstStyle/>
            <a:p>
              <a:pPr algn="ctr"/>
              <a:r>
                <a:rPr lang="en-US" sz="2800" b="1" dirty="0">
                  <a:solidFill>
                    <a:srgbClr val="53585F"/>
                  </a:solidFill>
                  <a:latin typeface="Arial"/>
                  <a:cs typeface="Arial"/>
                </a:rPr>
                <a:t>Preferred Provider Plans (PPOs)</a:t>
              </a:r>
            </a:p>
          </p:txBody>
        </p:sp>
        <p:sp>
          <p:nvSpPr>
            <p:cNvPr id="25" name="Left-Up Arrow 24"/>
            <p:cNvSpPr/>
            <p:nvPr/>
          </p:nvSpPr>
          <p:spPr>
            <a:xfrm rot="13500000">
              <a:off x="8983750" y="6182125"/>
              <a:ext cx="822960" cy="822960"/>
            </a:xfrm>
            <a:prstGeom prst="leftUpArrow">
              <a:avLst/>
            </a:prstGeom>
            <a:solidFill>
              <a:schemeClr val="bg2">
                <a:lumMod val="50000"/>
              </a:schemeClr>
            </a:solidFill>
            <a:ln w="12700" cap="flat">
              <a:noFill/>
              <a:miter lim="400000"/>
            </a:ln>
            <a:effectLst>
              <a:outerShdw blurRad="76200" dir="18900000" rotWithShape="0">
                <a:srgbClr val="000000">
                  <a:alpha val="80000"/>
                </a:srgbClr>
              </a:outerShdw>
            </a:effectLst>
          </p:spPr>
          <p:style>
            <a:lnRef idx="0">
              <a:scrgbClr r="0" g="0" b="0"/>
            </a:lnRef>
            <a:fillRef idx="0">
              <a:scrgbClr r="0" g="0" b="0"/>
            </a:fillRef>
            <a:effectRef idx="0">
              <a:scrgbClr r="0" g="0" b="0"/>
            </a:effectRef>
            <a:fontRef idx="none"/>
          </p:style>
          <p:txBody>
            <a:bodyPr/>
            <a:lstStyle/>
            <a:p>
              <a:endParaRPr lang="en-US" dirty="0">
                <a:solidFill>
                  <a:schemeClr val="bg2"/>
                </a:solidFill>
              </a:endParaRPr>
            </a:p>
          </p:txBody>
        </p:sp>
      </p:grpSp>
      <p:sp>
        <p:nvSpPr>
          <p:cNvPr id="28" name="Rectangle 27">
            <a:extLst>
              <a:ext uri="{FF2B5EF4-FFF2-40B4-BE49-F238E27FC236}">
                <a16:creationId xmlns:a16="http://schemas.microsoft.com/office/drawing/2014/main" id="{10B8F96E-D8DB-406F-A595-C2364A7896A3}"/>
              </a:ext>
            </a:extLst>
          </p:cNvPr>
          <p:cNvSpPr/>
          <p:nvPr/>
        </p:nvSpPr>
        <p:spPr>
          <a:xfrm>
            <a:off x="404778" y="8279340"/>
            <a:ext cx="12179448" cy="1569660"/>
          </a:xfrm>
          <a:prstGeom prst="rect">
            <a:avLst/>
          </a:prstGeom>
        </p:spPr>
        <p:txBody>
          <a:bodyPr wrap="square" lIns="91440" tIns="45720" rIns="91440" bIns="45720" anchor="t">
            <a:spAutoFit/>
          </a:bodyPr>
          <a:lstStyle/>
          <a:p>
            <a:pPr marL="0" marR="0" algn="ctr">
              <a:spcBef>
                <a:spcPts val="0"/>
              </a:spcBef>
              <a:spcAft>
                <a:spcPts val="0"/>
              </a:spcAft>
            </a:pPr>
            <a:r>
              <a:rPr lang="en-US" sz="3200" dirty="0">
                <a:solidFill>
                  <a:schemeClr val="bg1"/>
                </a:solidFill>
                <a:latin typeface="Helvetica"/>
                <a:ea typeface="Calibri"/>
              </a:rPr>
              <a:t>Financial penalties may apply for failure to sign up for Parts A, B or Part D (Rx drug plan) after age 65 unless still insured by employer</a:t>
            </a:r>
            <a:endParaRPr lang="en-US" sz="3200" dirty="0">
              <a:solidFill>
                <a:schemeClr val="bg1"/>
              </a:solidFill>
              <a:effectLst/>
              <a:latin typeface="Helvetica"/>
              <a:ea typeface="Calibri"/>
            </a:endParaRPr>
          </a:p>
        </p:txBody>
      </p:sp>
    </p:spTree>
    <p:extLst>
      <p:ext uri="{BB962C8B-B14F-4D97-AF65-F5344CB8AC3E}">
        <p14:creationId xmlns:p14="http://schemas.microsoft.com/office/powerpoint/2010/main" val="3245048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D3AC7-2D7A-7E4E-EBE9-115D1EC7BB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A5C78C-7A3A-1EA0-F38C-00DFC0BD90A6}"/>
              </a:ext>
            </a:extLst>
          </p:cNvPr>
          <p:cNvSpPr>
            <a:spLocks noGrp="1"/>
          </p:cNvSpPr>
          <p:nvPr>
            <p:ph type="title"/>
          </p:nvPr>
        </p:nvSpPr>
        <p:spPr>
          <a:xfrm>
            <a:off x="952500" y="226560"/>
            <a:ext cx="11099800" cy="1613744"/>
          </a:xfrm>
        </p:spPr>
        <p:txBody>
          <a:bodyPr/>
          <a:lstStyle/>
          <a:p>
            <a:r>
              <a:rPr lang="en-US" dirty="0"/>
              <a:t>Changes in 2026 </a:t>
            </a:r>
          </a:p>
        </p:txBody>
      </p:sp>
      <p:sp>
        <p:nvSpPr>
          <p:cNvPr id="3" name="Text Placeholder 2">
            <a:extLst>
              <a:ext uri="{FF2B5EF4-FFF2-40B4-BE49-F238E27FC236}">
                <a16:creationId xmlns:a16="http://schemas.microsoft.com/office/drawing/2014/main" id="{5517AEE3-92A4-4E6A-E866-23BA3754CEAE}"/>
              </a:ext>
            </a:extLst>
          </p:cNvPr>
          <p:cNvSpPr>
            <a:spLocks noGrp="1"/>
          </p:cNvSpPr>
          <p:nvPr>
            <p:ph type="body" idx="1"/>
          </p:nvPr>
        </p:nvSpPr>
        <p:spPr>
          <a:xfrm>
            <a:off x="735490" y="2427054"/>
            <a:ext cx="11522529" cy="7108674"/>
          </a:xfrm>
        </p:spPr>
        <p:txBody>
          <a:bodyPr>
            <a:normAutofit fontScale="32500" lnSpcReduction="20000"/>
          </a:bodyPr>
          <a:lstStyle/>
          <a:p>
            <a:pPr>
              <a:spcBef>
                <a:spcPts val="0"/>
              </a:spcBef>
            </a:pPr>
            <a:r>
              <a:rPr lang="en-US" sz="11200" b="1" dirty="0">
                <a:latin typeface="Helvetica"/>
                <a:cs typeface="Times New Roman"/>
              </a:rPr>
              <a:t>Part B premium increased to $206/month</a:t>
            </a:r>
            <a:br>
              <a:rPr lang="en-US" sz="11200" b="1" dirty="0">
                <a:latin typeface="Helvetica"/>
                <a:cs typeface="Times New Roman"/>
              </a:rPr>
            </a:br>
            <a:r>
              <a:rPr lang="en-US" sz="11200" b="1" dirty="0">
                <a:latin typeface="Helvetica"/>
                <a:cs typeface="Times New Roman"/>
              </a:rPr>
              <a:t>Part B deductible raised to $288 /year </a:t>
            </a:r>
            <a:endParaRPr lang="en-US" sz="11200">
              <a:latin typeface="Helvetica"/>
            </a:endParaRPr>
          </a:p>
          <a:p>
            <a:pPr marL="0" indent="0">
              <a:spcBef>
                <a:spcPts val="0"/>
              </a:spcBef>
              <a:buNone/>
            </a:pPr>
            <a:endParaRPr lang="en-US" sz="11200" b="1" dirty="0">
              <a:latin typeface="Helvetica"/>
              <a:cs typeface="Times New Roman"/>
            </a:endParaRPr>
          </a:p>
          <a:p>
            <a:pPr>
              <a:spcBef>
                <a:spcPts val="0"/>
              </a:spcBef>
            </a:pPr>
            <a:r>
              <a:rPr lang="en-US" sz="11200" dirty="0">
                <a:latin typeface="Helvetica"/>
                <a:cs typeface="Times New Roman"/>
              </a:rPr>
              <a:t>Premiums and Medical co-pays rising with all Medicare plans.</a:t>
            </a:r>
            <a:br>
              <a:rPr lang="en-US" sz="11200" dirty="0">
                <a:solidFill>
                  <a:srgbClr val="000000"/>
                </a:solidFill>
                <a:latin typeface="Helvetica"/>
                <a:cs typeface="Times New Roman"/>
              </a:rPr>
            </a:br>
            <a:endParaRPr lang="en-US" sz="11200" dirty="0">
              <a:solidFill>
                <a:srgbClr val="000000"/>
              </a:solidFill>
              <a:latin typeface="Helvetica"/>
              <a:cs typeface="Times New Roman"/>
            </a:endParaRPr>
          </a:p>
          <a:p>
            <a:pPr>
              <a:spcBef>
                <a:spcPts val="0"/>
              </a:spcBef>
            </a:pPr>
            <a:r>
              <a:rPr lang="en-US" sz="11200" dirty="0">
                <a:latin typeface="Helvetica"/>
                <a:cs typeface="Times New Roman"/>
              </a:rPr>
              <a:t>Extra benefits from Advantage plans being reduced or eliminated and providers opting out of Advantage plans.  Example: Samaritan PPO and HMO plans no longer offered in Benton County</a:t>
            </a:r>
            <a:br>
              <a:rPr lang="en-US" sz="11200" dirty="0">
                <a:latin typeface="Helvetica"/>
                <a:cs typeface="Times New Roman"/>
              </a:rPr>
            </a:br>
            <a:endParaRPr lang="en-US" sz="11200" b="1" dirty="0">
              <a:latin typeface="Helvetica"/>
              <a:cs typeface="Times New Roman"/>
            </a:endParaRPr>
          </a:p>
        </p:txBody>
      </p:sp>
    </p:spTree>
    <p:extLst>
      <p:ext uri="{BB962C8B-B14F-4D97-AF65-F5344CB8AC3E}">
        <p14:creationId xmlns:p14="http://schemas.microsoft.com/office/powerpoint/2010/main" val="298268611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436695-FB4E-43B6-9905-BE452471C2EF}"/>
              </a:ext>
            </a:extLst>
          </p:cNvPr>
          <p:cNvSpPr txBox="1"/>
          <p:nvPr/>
        </p:nvSpPr>
        <p:spPr>
          <a:xfrm>
            <a:off x="1441061" y="319488"/>
            <a:ext cx="10107545" cy="1107996"/>
          </a:xfrm>
          <a:prstGeom prst="rect">
            <a:avLst/>
          </a:prstGeom>
          <a:noFill/>
          <a:ln w="12700">
            <a:miter lim="400000"/>
          </a:ln>
          <a:extLst>
            <a:ext uri="{C572A759-6A51-4108-AA02-DFA0A04FC94B}">
              <ma14:wrappingTextBoxFlag xmlns="" xmlns:ma14="http://schemas.microsoft.com/office/mac/drawingml/2011/main" val="1"/>
            </a:ext>
          </a:ex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l"/>
            <a:r>
              <a:rPr lang="en-US" sz="7200" dirty="0">
                <a:solidFill>
                  <a:schemeClr val="tx1"/>
                </a:solidFill>
                <a:latin typeface="Helvetica"/>
                <a:cs typeface="Arial"/>
              </a:rPr>
              <a:t>More Changes in 2026 </a:t>
            </a:r>
          </a:p>
        </p:txBody>
      </p:sp>
      <p:sp>
        <p:nvSpPr>
          <p:cNvPr id="3" name="TextBox 2">
            <a:extLst>
              <a:ext uri="{FF2B5EF4-FFF2-40B4-BE49-F238E27FC236}">
                <a16:creationId xmlns:a16="http://schemas.microsoft.com/office/drawing/2014/main" id="{DC478394-A209-8D67-778C-C5C9D2622048}"/>
              </a:ext>
            </a:extLst>
          </p:cNvPr>
          <p:cNvSpPr txBox="1"/>
          <p:nvPr/>
        </p:nvSpPr>
        <p:spPr>
          <a:xfrm>
            <a:off x="1446594" y="2065588"/>
            <a:ext cx="9598641" cy="9786975"/>
          </a:xfrm>
          <a:prstGeom prst="rect">
            <a:avLst/>
          </a:prstGeom>
          <a:noFill/>
          <a:ln w="12700">
            <a:miter lim="400000"/>
          </a:ln>
          <a:extLst>
            <a:ext uri="{C572A759-6A51-4108-AA02-DFA0A04FC94B}">
              <ma14:wrappingTextBoxFlag xmlns="" xmlns:ma14="http://schemas.microsoft.com/office/mac/drawingml/2011/main" val="1"/>
            </a:ext>
          </a:ex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457200" indent="-457200" algn="l" rtl="0">
              <a:buFont typeface="Arial"/>
              <a:buChar char="•"/>
            </a:pPr>
            <a:r>
              <a:rPr lang="en-US" sz="2800" b="1" baseline="0" dirty="0">
                <a:solidFill>
                  <a:srgbClr val="FFFFFF"/>
                </a:solidFill>
                <a:latin typeface="Helvetica"/>
                <a:ea typeface="Arial"/>
                <a:cs typeface="Arial"/>
              </a:rPr>
              <a:t>Part D drug deductible</a:t>
            </a:r>
            <a:r>
              <a:rPr lang="en-US" sz="2800" baseline="0" dirty="0">
                <a:solidFill>
                  <a:srgbClr val="FFFFFF"/>
                </a:solidFill>
                <a:latin typeface="Helvetica"/>
                <a:ea typeface="Arial"/>
                <a:cs typeface="Arial"/>
              </a:rPr>
              <a:t> </a:t>
            </a:r>
            <a:r>
              <a:rPr lang="en-US" sz="2800" b="1" baseline="0" dirty="0">
                <a:solidFill>
                  <a:srgbClr val="FFFFFF"/>
                </a:solidFill>
                <a:latin typeface="Helvetica"/>
                <a:ea typeface="Arial"/>
                <a:cs typeface="Arial"/>
              </a:rPr>
              <a:t>capped at $615/ year. </a:t>
            </a:r>
            <a:r>
              <a:rPr lang="en-US" sz="2800" dirty="0">
                <a:solidFill>
                  <a:srgbClr val="FFFFFF"/>
                </a:solidFill>
                <a:latin typeface="Helvetica"/>
                <a:ea typeface="Arial"/>
                <a:cs typeface="Arial"/>
              </a:rPr>
              <a:t>​</a:t>
            </a:r>
            <a:endParaRPr lang="en-US" sz="2800" b="1" dirty="0">
              <a:solidFill>
                <a:srgbClr val="000000"/>
              </a:solidFill>
              <a:latin typeface="Helvetica"/>
              <a:ea typeface="Arial"/>
              <a:cs typeface="Helvetica"/>
            </a:endParaRPr>
          </a:p>
          <a:p>
            <a:pPr marL="457200" indent="-457200" algn="l">
              <a:buFont typeface="Arial"/>
              <a:buChar char="•"/>
            </a:pPr>
            <a:r>
              <a:rPr lang="en-US" sz="2800" b="1" dirty="0">
                <a:solidFill>
                  <a:srgbClr val="000000"/>
                </a:solidFill>
                <a:latin typeface="Helvetica"/>
                <a:ea typeface="Arial"/>
                <a:cs typeface="Helvetica"/>
              </a:rPr>
              <a:t>Part D drug deductible</a:t>
            </a:r>
            <a:r>
              <a:rPr lang="en-US" sz="2800" dirty="0">
                <a:solidFill>
                  <a:srgbClr val="000000"/>
                </a:solidFill>
                <a:latin typeface="Helvetica"/>
                <a:ea typeface="Arial"/>
                <a:cs typeface="Helvetica"/>
              </a:rPr>
              <a:t> </a:t>
            </a:r>
            <a:r>
              <a:rPr lang="en-US" sz="2800" b="1" dirty="0">
                <a:solidFill>
                  <a:srgbClr val="000000"/>
                </a:solidFill>
                <a:latin typeface="Helvetica"/>
                <a:ea typeface="Arial"/>
                <a:cs typeface="Helvetica"/>
              </a:rPr>
              <a:t>capped at $615/ year. </a:t>
            </a:r>
            <a:br>
              <a:rPr lang="en-US" sz="2800" b="1" dirty="0">
                <a:solidFill>
                  <a:srgbClr val="000000"/>
                </a:solidFill>
                <a:latin typeface="Helvetica"/>
                <a:ea typeface="Arial"/>
                <a:cs typeface="Helvetica"/>
              </a:rPr>
            </a:br>
            <a:endParaRPr lang="en-US" sz="2800" b="1" dirty="0">
              <a:solidFill>
                <a:srgbClr val="000000"/>
              </a:solidFill>
              <a:latin typeface="Helvetica"/>
              <a:ea typeface="Arial"/>
              <a:cs typeface="Helvetica"/>
            </a:endParaRPr>
          </a:p>
          <a:p>
            <a:pPr marL="457200" indent="-457200" algn="l">
              <a:buFont typeface="Arial"/>
              <a:buChar char="•"/>
            </a:pPr>
            <a:r>
              <a:rPr lang="en-US" sz="2800" b="1" dirty="0">
                <a:solidFill>
                  <a:srgbClr val="000000"/>
                </a:solidFill>
                <a:latin typeface="Helvetica"/>
                <a:ea typeface="Arial"/>
                <a:cs typeface="Helvetica"/>
              </a:rPr>
              <a:t>Advantage plans and stand-alone drug plans raising deductible </a:t>
            </a:r>
            <a:r>
              <a:rPr lang="en-US" sz="2800" dirty="0">
                <a:solidFill>
                  <a:srgbClr val="000000"/>
                </a:solidFill>
                <a:latin typeface="Helvetica"/>
                <a:ea typeface="Arial"/>
                <a:cs typeface="Helvetica"/>
              </a:rPr>
              <a:t>close to maximum and some applying co-pays to tier 1 and 2 </a:t>
            </a:r>
            <a:r>
              <a:rPr lang="en-US" sz="2800" baseline="0" dirty="0">
                <a:solidFill>
                  <a:srgbClr val="000000"/>
                </a:solidFill>
                <a:latin typeface="Helvetica"/>
                <a:ea typeface="Arial"/>
                <a:cs typeface="Helvetica"/>
              </a:rPr>
              <a:t>generics. </a:t>
            </a:r>
            <a:br>
              <a:rPr lang="en-US" sz="2800" dirty="0">
                <a:solidFill>
                  <a:srgbClr val="000000"/>
                </a:solidFill>
                <a:latin typeface="Helvetica"/>
                <a:ea typeface="Arial"/>
                <a:cs typeface="Helvetica"/>
              </a:rPr>
            </a:br>
            <a:endParaRPr lang="en-US" sz="2800" dirty="0">
              <a:solidFill>
                <a:srgbClr val="000000"/>
              </a:solidFill>
              <a:latin typeface="Helvetica"/>
              <a:ea typeface="Arial"/>
              <a:cs typeface="Helvetica"/>
            </a:endParaRPr>
          </a:p>
          <a:p>
            <a:pPr marL="285750" indent="-285750" algn="l">
              <a:buFont typeface="Arial"/>
              <a:buChar char="•"/>
            </a:pPr>
            <a:r>
              <a:rPr lang="en-US" sz="2800" dirty="0">
                <a:solidFill>
                  <a:srgbClr val="000000"/>
                </a:solidFill>
                <a:latin typeface="Helvetica"/>
                <a:ea typeface="Arial"/>
                <a:cs typeface="Helvetica"/>
              </a:rPr>
              <a:t>General rule: low premium plan drug plans with high deductible are more cost effective than a zero deductible plan with high premium.</a:t>
            </a:r>
            <a:br>
              <a:rPr lang="en-US" sz="2800" dirty="0">
                <a:solidFill>
                  <a:srgbClr val="000000"/>
                </a:solidFill>
                <a:latin typeface="Helvetica"/>
                <a:ea typeface="Arial"/>
                <a:cs typeface="Helvetica"/>
              </a:rPr>
            </a:br>
            <a:endParaRPr lang="en-US" sz="2800">
              <a:latin typeface="Helvetica"/>
              <a:ea typeface="Arial"/>
              <a:cs typeface="Helvetica"/>
            </a:endParaRPr>
          </a:p>
          <a:p>
            <a:pPr marL="285750" indent="-285750" algn="l">
              <a:buFont typeface="Arial"/>
              <a:buChar char="•"/>
            </a:pPr>
            <a:r>
              <a:rPr lang="en-US" sz="2800" b="1" dirty="0">
                <a:solidFill>
                  <a:srgbClr val="000000"/>
                </a:solidFill>
                <a:latin typeface="Helvetica"/>
                <a:ea typeface="Arial"/>
                <a:cs typeface="Helvetica"/>
              </a:rPr>
              <a:t>Maximum out of pocket for covered drugs capped at $2,100 per year (plus premium) </a:t>
            </a:r>
            <a:r>
              <a:rPr lang="en-US" sz="2800" dirty="0">
                <a:solidFill>
                  <a:srgbClr val="000000"/>
                </a:solidFill>
                <a:latin typeface="Helvetica"/>
                <a:ea typeface="Arial"/>
                <a:cs typeface="Helvetica"/>
              </a:rPr>
              <a:t>by inflation reduction act. This is great for people with high cost medications. but is a major driver to increased medical and premium costs.</a:t>
            </a:r>
            <a:r>
              <a:rPr lang="en-US" sz="2800" dirty="0">
                <a:latin typeface="Helvetica"/>
                <a:ea typeface="Arial"/>
                <a:cs typeface="Arial"/>
              </a:rPr>
              <a:t>. </a:t>
            </a:r>
            <a:r>
              <a:rPr lang="en-US" sz="2800" dirty="0">
                <a:solidFill>
                  <a:srgbClr val="FFFFFF"/>
                </a:solidFill>
                <a:latin typeface="Helvetica"/>
                <a:ea typeface="Arial"/>
                <a:cs typeface="Arial"/>
              </a:rPr>
              <a:t>​</a:t>
            </a:r>
            <a:br>
              <a:rPr lang="en-US" sz="2800" dirty="0">
                <a:latin typeface="Helvetica"/>
                <a:ea typeface="Arial"/>
                <a:cs typeface="Arial"/>
              </a:rPr>
            </a:br>
            <a:r>
              <a:rPr lang="en-US" sz="2800" baseline="0" dirty="0">
                <a:solidFill>
                  <a:srgbClr val="FFFFFF"/>
                </a:solidFill>
                <a:latin typeface="Helvetica"/>
                <a:ea typeface="Arial"/>
                <a:cs typeface="Arial"/>
              </a:rPr>
              <a:t>Drug co-pays rising even for tier 1 and 2 drugs (% vs dollar amount)</a:t>
            </a:r>
            <a:r>
              <a:rPr lang="en-US" sz="2800" dirty="0">
                <a:solidFill>
                  <a:srgbClr val="FFFFFF"/>
                </a:solidFill>
                <a:latin typeface="Helvetica"/>
                <a:ea typeface="Arial"/>
                <a:cs typeface="Arial"/>
              </a:rPr>
              <a:t>​</a:t>
            </a:r>
            <a:endParaRPr lang="en-US" dirty="0"/>
          </a:p>
          <a:p>
            <a:pPr marL="228600" indent="-228600" rtl="0">
              <a:buFont typeface="Arial"/>
              <a:buChar char="•"/>
            </a:pPr>
            <a:endParaRPr lang="en-US">
              <a:solidFill>
                <a:srgbClr val="FFFFFF"/>
              </a:solidFill>
              <a:latin typeface="Arial"/>
              <a:ea typeface="Arial"/>
              <a:cs typeface="Arial"/>
            </a:endParaRPr>
          </a:p>
          <a:p>
            <a:pPr marL="228600" lvl="0" indent="-228600" rtl="0">
              <a:lnSpc>
                <a:spcPts val="1575"/>
              </a:lnSpc>
              <a:buFont typeface="Arial"/>
              <a:buChar char="•"/>
            </a:pPr>
            <a:r>
              <a:rPr lang="en-US" sz="2800" baseline="0" dirty="0">
                <a:solidFill>
                  <a:srgbClr val="FFFFFF"/>
                </a:solidFill>
                <a:latin typeface="Helvetica"/>
                <a:ea typeface="Arial"/>
                <a:cs typeface="Arial"/>
              </a:rPr>
              <a:t>General rule: low premium plan drug plans with high deductible are more cost effective than a zero deductible plan with high premium.</a:t>
            </a:r>
            <a:r>
              <a:rPr lang="en-US" sz="2800" dirty="0">
                <a:solidFill>
                  <a:srgbClr val="FFFFFF"/>
                </a:solidFill>
                <a:latin typeface="Helvetica"/>
                <a:ea typeface="Arial"/>
                <a:cs typeface="Arial"/>
              </a:rPr>
              <a:t>​</a:t>
            </a:r>
            <a:br>
              <a:rPr lang="en-US" sz="2800" dirty="0">
                <a:latin typeface="Helvetica"/>
                <a:ea typeface="Arial"/>
                <a:cs typeface="Arial"/>
              </a:rPr>
            </a:br>
            <a:r>
              <a:rPr lang="en-US" sz="2800" dirty="0">
                <a:solidFill>
                  <a:srgbClr val="FFFFFF"/>
                </a:solidFill>
                <a:latin typeface="Helvetica"/>
                <a:ea typeface="Arial"/>
                <a:cs typeface="Arial"/>
              </a:rPr>
              <a:t>​</a:t>
            </a:r>
          </a:p>
          <a:p>
            <a:pPr marL="228600" lvl="0" indent="-228600" rtl="0">
              <a:lnSpc>
                <a:spcPts val="1575"/>
              </a:lnSpc>
              <a:buFont typeface="Arial"/>
              <a:buChar char="•"/>
            </a:pPr>
            <a:r>
              <a:rPr lang="en-US" sz="2800" b="1" baseline="0" dirty="0">
                <a:solidFill>
                  <a:srgbClr val="FFFFFF"/>
                </a:solidFill>
                <a:latin typeface="Helvetica"/>
                <a:ea typeface="Arial"/>
                <a:cs typeface="Arial"/>
              </a:rPr>
              <a:t>Maximum out of pocket for covered drugs capped at $2,100 per year (plus premium) </a:t>
            </a:r>
            <a:r>
              <a:rPr lang="en-US" sz="2800" baseline="0" dirty="0">
                <a:solidFill>
                  <a:srgbClr val="FFFFFF"/>
                </a:solidFill>
                <a:latin typeface="Helvetica"/>
                <a:ea typeface="Arial"/>
                <a:cs typeface="Arial"/>
              </a:rPr>
              <a:t>by inflation reduction act.   This is great for people with high cost medications. but is a major driver to increased medical and premium costs.</a:t>
            </a:r>
            <a:endParaRPr lang="en-US" sz="3200" dirty="0">
              <a:solidFill>
                <a:srgbClr val="53585F"/>
              </a:solidFill>
              <a:latin typeface="Arial"/>
              <a:cs typeface="Arial"/>
            </a:endParaRPr>
          </a:p>
        </p:txBody>
      </p:sp>
    </p:spTree>
    <p:extLst>
      <p:ext uri="{BB962C8B-B14F-4D97-AF65-F5344CB8AC3E}">
        <p14:creationId xmlns:p14="http://schemas.microsoft.com/office/powerpoint/2010/main" val="25291131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872" y="60629"/>
            <a:ext cx="12288897" cy="102592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FFFFFF"/>
                </a:solidFill>
                <a:effectLst/>
                <a:uFillTx/>
                <a:latin typeface="Helvetica"/>
                <a:ea typeface="+mn-ea"/>
                <a:cs typeface="+mn-cs"/>
                <a:sym typeface="Helvetica Light"/>
              </a:rPr>
              <a:t>Trade-offs</a:t>
            </a:r>
            <a:r>
              <a:rPr kumimoji="0" lang="en-US" sz="6000" b="0" i="0" u="none" strike="noStrike" cap="none" spc="0" normalizeH="0" dirty="0">
                <a:ln>
                  <a:noFill/>
                </a:ln>
                <a:solidFill>
                  <a:srgbClr val="FFFFFF"/>
                </a:solidFill>
                <a:effectLst/>
                <a:uFillTx/>
                <a:latin typeface="Helvetica"/>
                <a:ea typeface="+mn-ea"/>
                <a:cs typeface="+mn-cs"/>
                <a:sym typeface="Helvetica Light"/>
              </a:rPr>
              <a:t> in Choosing A Drug Plan</a:t>
            </a:r>
            <a:endParaRPr lang="en-US" sz="6000" b="0" i="0" u="none" strike="noStrike" cap="none" spc="0" normalizeH="0" baseline="0" dirty="0">
              <a:ln>
                <a:noFill/>
              </a:ln>
              <a:solidFill>
                <a:srgbClr val="FFFFFF"/>
              </a:solidFill>
              <a:effectLst/>
              <a:uFillTx/>
              <a:latin typeface="Helvetica"/>
              <a:ea typeface="+mn-ea"/>
              <a:cs typeface="+mn-cs"/>
            </a:endParaRPr>
          </a:p>
        </p:txBody>
      </p:sp>
      <p:pic>
        <p:nvPicPr>
          <p:cNvPr id="3" name="Picture 2"/>
          <p:cNvPicPr>
            <a:picLocks noChangeAspect="1"/>
          </p:cNvPicPr>
          <p:nvPr/>
        </p:nvPicPr>
        <p:blipFill>
          <a:blip r:embed="rId3"/>
          <a:stretch>
            <a:fillRect/>
          </a:stretch>
        </p:blipFill>
        <p:spPr>
          <a:xfrm>
            <a:off x="10051884" y="1452372"/>
            <a:ext cx="2685288" cy="3419856"/>
          </a:xfrm>
          <a:prstGeom prst="rect">
            <a:avLst/>
          </a:prstGeom>
        </p:spPr>
      </p:pic>
      <p:sp>
        <p:nvSpPr>
          <p:cNvPr id="5" name="Rectangle 4"/>
          <p:cNvSpPr/>
          <p:nvPr/>
        </p:nvSpPr>
        <p:spPr>
          <a:xfrm>
            <a:off x="588275" y="1503009"/>
            <a:ext cx="9463609" cy="8248412"/>
          </a:xfrm>
          <a:prstGeom prst="rect">
            <a:avLst/>
          </a:prstGeom>
        </p:spPr>
        <p:txBody>
          <a:bodyPr wrap="square" lIns="91440" tIns="45720" rIns="91440" bIns="45720" anchor="t">
            <a:spAutoFit/>
          </a:bodyPr>
          <a:lstStyle/>
          <a:p>
            <a:pPr algn="l">
              <a:spcBef>
                <a:spcPts val="600"/>
              </a:spcBef>
            </a:pPr>
            <a:r>
              <a:rPr lang="en-US" sz="4000" dirty="0">
                <a:solidFill>
                  <a:schemeClr val="tx2">
                    <a:lumMod val="10000"/>
                  </a:schemeClr>
                </a:solidFill>
                <a:latin typeface="Helvetica"/>
              </a:rPr>
              <a:t>Choosing a plan is a </a:t>
            </a:r>
            <a:r>
              <a:rPr lang="en-US" sz="4000" u="sng" dirty="0">
                <a:solidFill>
                  <a:schemeClr val="bg1"/>
                </a:solidFill>
                <a:latin typeface="Helvetica"/>
              </a:rPr>
              <a:t>balancing act </a:t>
            </a:r>
            <a:r>
              <a:rPr lang="en-US" sz="4000" dirty="0">
                <a:solidFill>
                  <a:srgbClr val="000000"/>
                </a:solidFill>
                <a:latin typeface="Helvetica"/>
              </a:rPr>
              <a:t> of</a:t>
            </a:r>
            <a:r>
              <a:rPr lang="en-US" sz="4000" u="sng" dirty="0">
                <a:solidFill>
                  <a:schemeClr val="bg1"/>
                </a:solidFill>
                <a:latin typeface="Helvetica"/>
              </a:rPr>
              <a:t> </a:t>
            </a:r>
            <a:r>
              <a:rPr lang="en-US" sz="4000" dirty="0">
                <a:solidFill>
                  <a:schemeClr val="tx2">
                    <a:lumMod val="10000"/>
                  </a:schemeClr>
                </a:solidFill>
                <a:latin typeface="Helvetica"/>
              </a:rPr>
              <a:t>monthly premium, deductible, coverage of drugs, &amp; pharmacy network.</a:t>
            </a:r>
          </a:p>
          <a:p>
            <a:pPr marL="457200" indent="-457200" algn="l">
              <a:spcBef>
                <a:spcPts val="600"/>
              </a:spcBef>
              <a:buFont typeface="Arial"/>
              <a:buChar char="•"/>
            </a:pPr>
            <a:r>
              <a:rPr lang="en-US" sz="4000" dirty="0">
                <a:solidFill>
                  <a:schemeClr val="tx2">
                    <a:lumMod val="10000"/>
                  </a:schemeClr>
                </a:solidFill>
                <a:latin typeface="Helvetica"/>
              </a:rPr>
              <a:t>Ensure that your plan includes all your current medications at lowest acceptable co-pay at your favorite pharmacy (standard or preferred). </a:t>
            </a:r>
          </a:p>
          <a:p>
            <a:pPr marL="457200" indent="-457200" algn="l">
              <a:spcBef>
                <a:spcPts val="600"/>
              </a:spcBef>
              <a:buFont typeface="Arial"/>
              <a:buChar char="•"/>
            </a:pPr>
            <a:r>
              <a:rPr lang="en-US" sz="4000" b="1" dirty="0">
                <a:solidFill>
                  <a:schemeClr val="tx2">
                    <a:lumMod val="10000"/>
                  </a:schemeClr>
                </a:solidFill>
                <a:latin typeface="Helvetica"/>
              </a:rPr>
              <a:t>Not signing up because you take no medications is a bad choice: </a:t>
            </a:r>
            <a:r>
              <a:rPr lang="en-US" sz="4000" b="1" dirty="0">
                <a:solidFill>
                  <a:srgbClr val="FF0000"/>
                </a:solidFill>
                <a:latin typeface="Helvetica"/>
                <a:cs typeface="Arial"/>
              </a:rPr>
              <a:t>Penalty of 1% per month </a:t>
            </a:r>
            <a:r>
              <a:rPr lang="en-US" sz="4000" b="1" dirty="0">
                <a:solidFill>
                  <a:srgbClr val="000000"/>
                </a:solidFill>
                <a:latin typeface="Helvetica"/>
                <a:cs typeface="Arial"/>
              </a:rPr>
              <a:t>if delay 6 months after starting part B or 60 days after leaving employer plan.</a:t>
            </a:r>
            <a:r>
              <a:rPr lang="en-US" sz="4000" b="1" dirty="0">
                <a:solidFill>
                  <a:srgbClr val="000000"/>
                </a:solidFill>
                <a:latin typeface="Arial"/>
                <a:cs typeface="Arial"/>
              </a:rPr>
              <a:t> </a:t>
            </a:r>
            <a:r>
              <a:rPr lang="en-US" sz="4000" dirty="0">
                <a:latin typeface="Arial"/>
                <a:cs typeface="Arial"/>
              </a:rPr>
              <a:t>months after starting Part B or leaving </a:t>
            </a:r>
          </a:p>
        </p:txBody>
      </p:sp>
    </p:spTree>
    <p:extLst>
      <p:ext uri="{BB962C8B-B14F-4D97-AF65-F5344CB8AC3E}">
        <p14:creationId xmlns:p14="http://schemas.microsoft.com/office/powerpoint/2010/main" val="307467781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E5637-5BBC-0A76-F711-3C00B2D5F394}"/>
              </a:ext>
            </a:extLst>
          </p:cNvPr>
          <p:cNvSpPr>
            <a:spLocks noGrp="1"/>
          </p:cNvSpPr>
          <p:nvPr>
            <p:ph type="title"/>
          </p:nvPr>
        </p:nvSpPr>
        <p:spPr>
          <a:xfrm>
            <a:off x="591146" y="210667"/>
            <a:ext cx="11099800" cy="1613744"/>
          </a:xfrm>
        </p:spPr>
        <p:txBody>
          <a:bodyPr lIns="0" tIns="0" rIns="0" bIns="0" anchor="ctr">
            <a:noAutofit/>
          </a:bodyPr>
          <a:lstStyle/>
          <a:p>
            <a:r>
              <a:rPr lang="en-US" sz="7000" dirty="0">
                <a:latin typeface="Helvetica"/>
              </a:rPr>
              <a:t>Drug Formularies: Review Every Year</a:t>
            </a:r>
          </a:p>
        </p:txBody>
      </p:sp>
      <p:sp>
        <p:nvSpPr>
          <p:cNvPr id="3" name="Text Placeholder 2">
            <a:extLst>
              <a:ext uri="{FF2B5EF4-FFF2-40B4-BE49-F238E27FC236}">
                <a16:creationId xmlns:a16="http://schemas.microsoft.com/office/drawing/2014/main" id="{99B5BDEE-9F4F-1B2C-90D9-A7B2BFF6798D}"/>
              </a:ext>
            </a:extLst>
          </p:cNvPr>
          <p:cNvSpPr>
            <a:spLocks noGrp="1"/>
          </p:cNvSpPr>
          <p:nvPr>
            <p:ph type="body" idx="1"/>
          </p:nvPr>
        </p:nvSpPr>
        <p:spPr>
          <a:xfrm>
            <a:off x="952500" y="2271253"/>
            <a:ext cx="11099800" cy="6916992"/>
          </a:xfrm>
        </p:spPr>
        <p:txBody>
          <a:bodyPr>
            <a:normAutofit fontScale="77500" lnSpcReduction="20000"/>
          </a:bodyPr>
          <a:lstStyle/>
          <a:p>
            <a:pPr>
              <a:spcBef>
                <a:spcPts val="0"/>
              </a:spcBef>
            </a:pPr>
            <a:r>
              <a:rPr lang="en-US" dirty="0">
                <a:latin typeface="Helvetica"/>
              </a:rPr>
              <a:t>Samaritan:  lowest co-pay with insulin lispro, Jardiance, and hydrochlorothiazide, losartan </a:t>
            </a:r>
            <a:br>
              <a:rPr lang="en-US" dirty="0">
                <a:latin typeface="Helvetica"/>
              </a:rPr>
            </a:br>
            <a:endParaRPr lang="en-US" dirty="0">
              <a:latin typeface="Helvetica"/>
            </a:endParaRPr>
          </a:p>
          <a:p>
            <a:pPr>
              <a:spcBef>
                <a:spcPts val="0"/>
              </a:spcBef>
            </a:pPr>
            <a:r>
              <a:rPr lang="en-US" dirty="0">
                <a:latin typeface="Helvetica"/>
              </a:rPr>
              <a:t>Other advantage plans and Part D plans prefer Humalog or Novolog, Farxiga (not generic), and combination hydrochlorothiazide/losartan.</a:t>
            </a:r>
            <a:br>
              <a:rPr lang="en-US" dirty="0">
                <a:latin typeface="Helvetica"/>
              </a:rPr>
            </a:br>
            <a:endParaRPr lang="en-US" dirty="0">
              <a:latin typeface="Helvetica"/>
            </a:endParaRPr>
          </a:p>
          <a:p>
            <a:pPr>
              <a:spcBef>
                <a:spcPts val="0"/>
              </a:spcBef>
            </a:pPr>
            <a:r>
              <a:rPr lang="en-US" dirty="0">
                <a:latin typeface="Helvetica"/>
              </a:rPr>
              <a:t>Deductible period:  Drug price =$619.71.  You pay $615.  Plan pays $0.</a:t>
            </a:r>
            <a:br>
              <a:rPr lang="en-US" dirty="0">
                <a:latin typeface="Helvetica"/>
              </a:rPr>
            </a:br>
            <a:endParaRPr lang="en-US" dirty="0">
              <a:latin typeface="Helvetica"/>
            </a:endParaRPr>
          </a:p>
          <a:p>
            <a:pPr>
              <a:spcBef>
                <a:spcPts val="0"/>
              </a:spcBef>
            </a:pPr>
            <a:r>
              <a:rPr lang="en-US" dirty="0">
                <a:latin typeface="Helvetica"/>
              </a:rPr>
              <a:t>After deductible:  You pay $47.  Plan pays $468. </a:t>
            </a:r>
            <a:br>
              <a:rPr lang="en-US" dirty="0">
                <a:latin typeface="Helvetica"/>
              </a:rPr>
            </a:br>
            <a:r>
              <a:rPr lang="en-US" dirty="0">
                <a:latin typeface="Helvetica"/>
              </a:rPr>
              <a:t> </a:t>
            </a:r>
          </a:p>
          <a:p>
            <a:pPr>
              <a:spcBef>
                <a:spcPts val="0"/>
              </a:spcBef>
            </a:pPr>
            <a:r>
              <a:rPr lang="en-US" dirty="0">
                <a:latin typeface="Helvetica"/>
              </a:rPr>
              <a:t>Your payment counts toward the $2,100 out of pocket maximum.</a:t>
            </a:r>
          </a:p>
          <a:p>
            <a:pPr marL="0" indent="0">
              <a:spcBef>
                <a:spcPts val="0"/>
              </a:spcBef>
              <a:buNone/>
            </a:pPr>
            <a:endParaRPr lang="en-US" dirty="0">
              <a:latin typeface="Helvetica"/>
            </a:endParaRPr>
          </a:p>
          <a:p>
            <a:pPr>
              <a:spcBef>
                <a:spcPts val="0"/>
              </a:spcBef>
            </a:pPr>
            <a:r>
              <a:rPr lang="en-US" dirty="0">
                <a:latin typeface="Helvetica"/>
              </a:rPr>
              <a:t>“Trump Rx”:  50% discount off price of brand name drug.  Does not count toward out-of-pocket maximum.  May pay far less by buying generic drug.  E.g. Lipitor vs atorvastatin or other “statin drugs”</a:t>
            </a:r>
          </a:p>
        </p:txBody>
      </p:sp>
    </p:spTree>
    <p:extLst>
      <p:ext uri="{BB962C8B-B14F-4D97-AF65-F5344CB8AC3E}">
        <p14:creationId xmlns:p14="http://schemas.microsoft.com/office/powerpoint/2010/main" val="242622219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2DF8C-892E-EB8F-B5E1-F14C1848043F}"/>
              </a:ext>
            </a:extLst>
          </p:cNvPr>
          <p:cNvSpPr>
            <a:spLocks noGrp="1"/>
          </p:cNvSpPr>
          <p:nvPr>
            <p:ph type="title"/>
          </p:nvPr>
        </p:nvSpPr>
        <p:spPr/>
        <p:txBody>
          <a:bodyPr/>
          <a:lstStyle/>
          <a:p>
            <a:r>
              <a:rPr lang="en-US" dirty="0">
                <a:latin typeface="Helvetica"/>
              </a:rPr>
              <a:t>Options to Samaritan (1)</a:t>
            </a:r>
          </a:p>
        </p:txBody>
      </p:sp>
      <p:sp>
        <p:nvSpPr>
          <p:cNvPr id="3" name="Content Placeholder 2">
            <a:extLst>
              <a:ext uri="{FF2B5EF4-FFF2-40B4-BE49-F238E27FC236}">
                <a16:creationId xmlns:a16="http://schemas.microsoft.com/office/drawing/2014/main" id="{2A4E7FA1-4899-3D04-E19D-A9BD15EAB499}"/>
              </a:ext>
            </a:extLst>
          </p:cNvPr>
          <p:cNvSpPr>
            <a:spLocks noGrp="1"/>
          </p:cNvSpPr>
          <p:nvPr>
            <p:ph idx="1"/>
          </p:nvPr>
        </p:nvSpPr>
        <p:spPr>
          <a:xfrm>
            <a:off x="786880" y="3001023"/>
            <a:ext cx="11099800" cy="6756400"/>
          </a:xfrm>
        </p:spPr>
        <p:txBody>
          <a:bodyPr>
            <a:noAutofit/>
          </a:bodyPr>
          <a:lstStyle/>
          <a:p>
            <a:pPr>
              <a:spcBef>
                <a:spcPts val="0"/>
              </a:spcBef>
            </a:pPr>
            <a:r>
              <a:rPr lang="en-US" sz="3200" dirty="0">
                <a:latin typeface="Helvetica"/>
              </a:rPr>
              <a:t>Change to a </a:t>
            </a:r>
            <a:r>
              <a:rPr lang="en-US" sz="3200" b="1" dirty="0">
                <a:latin typeface="Helvetica"/>
              </a:rPr>
              <a:t>different Advantage Plan (plan C) </a:t>
            </a:r>
            <a:r>
              <a:rPr lang="en-US" sz="3200" dirty="0">
                <a:latin typeface="Helvetica"/>
              </a:rPr>
              <a:t>that is bundled with a prescription drug plan</a:t>
            </a:r>
            <a:br>
              <a:rPr lang="en-US" sz="3200" dirty="0">
                <a:latin typeface="Helvetica"/>
              </a:rPr>
            </a:br>
            <a:endParaRPr lang="en-US" sz="2800" dirty="0">
              <a:latin typeface="Helvetica"/>
            </a:endParaRPr>
          </a:p>
          <a:p>
            <a:pPr lvl="1">
              <a:spcBef>
                <a:spcPts val="0"/>
              </a:spcBef>
            </a:pPr>
            <a:r>
              <a:rPr lang="en-US" sz="2800" b="1" dirty="0">
                <a:latin typeface="Helvetica"/>
              </a:rPr>
              <a:t>Regence/ Blue Cross Primary PPO </a:t>
            </a:r>
            <a:r>
              <a:rPr lang="en-US" sz="2800" dirty="0">
                <a:latin typeface="Helvetica"/>
              </a:rPr>
              <a:t>($34/month) $6,700-$10,000 out pocket maximum for medical services.  $595 drug deductible. Note rising co-pays and decreased benefits.</a:t>
            </a:r>
          </a:p>
          <a:p>
            <a:pPr lvl="1">
              <a:spcBef>
                <a:spcPts val="0"/>
              </a:spcBef>
            </a:pPr>
            <a:endParaRPr lang="en-US" sz="2800" dirty="0">
              <a:latin typeface="Helvetica"/>
            </a:endParaRPr>
          </a:p>
          <a:p>
            <a:pPr lvl="1">
              <a:spcBef>
                <a:spcPts val="0"/>
              </a:spcBef>
            </a:pPr>
            <a:r>
              <a:rPr lang="en-US" sz="2800" b="1" err="1">
                <a:latin typeface="Helvetica"/>
              </a:rPr>
              <a:t>Wellcare</a:t>
            </a:r>
            <a:r>
              <a:rPr lang="en-US" sz="2800" b="1" dirty="0">
                <a:latin typeface="Helvetica"/>
              </a:rPr>
              <a:t>/Health Net Simple Open PPO ($0 per month.)  </a:t>
            </a:r>
            <a:r>
              <a:rPr lang="en-US" sz="2800" dirty="0">
                <a:latin typeface="Helvetica"/>
              </a:rPr>
              <a:t>$6,750 out of pocket maximum for medical services (much higher than in 2025).  $615 drug deductible.</a:t>
            </a:r>
            <a:br>
              <a:rPr lang="en-US" sz="2800" dirty="0">
                <a:latin typeface="Helvetica"/>
              </a:rPr>
            </a:br>
            <a:r>
              <a:rPr lang="en-US" sz="2800" dirty="0">
                <a:latin typeface="Helvetica"/>
              </a:rPr>
              <a:t> </a:t>
            </a:r>
          </a:p>
          <a:p>
            <a:pPr lvl="1">
              <a:spcBef>
                <a:spcPts val="0"/>
              </a:spcBef>
            </a:pPr>
            <a:r>
              <a:rPr lang="en-US" sz="2800" b="1" dirty="0">
                <a:latin typeface="Helvetica"/>
              </a:rPr>
              <a:t>Devoted HMO ($0-$47.50/month) </a:t>
            </a:r>
            <a:r>
              <a:rPr lang="en-US" sz="2800" dirty="0">
                <a:latin typeface="Helvetica"/>
              </a:rPr>
              <a:t>$5900-7900 out of pocket maximum for medical services. $595-615 drug deductible.</a:t>
            </a:r>
            <a:endParaRPr lang="en-US" sz="2800">
              <a:latin typeface="Helvetica"/>
            </a:endParaRPr>
          </a:p>
          <a:p>
            <a:pPr marL="457200" lvl="1" indent="0">
              <a:spcBef>
                <a:spcPts val="0"/>
              </a:spcBef>
              <a:buNone/>
            </a:pPr>
            <a:endParaRPr lang="en-US" sz="2400" dirty="0"/>
          </a:p>
          <a:p>
            <a:pPr lvl="1">
              <a:spcBef>
                <a:spcPts val="0"/>
              </a:spcBef>
            </a:pPr>
            <a:endParaRPr lang="en-US" sz="2400" dirty="0"/>
          </a:p>
          <a:p>
            <a:pPr lvl="1">
              <a:spcBef>
                <a:spcPts val="0"/>
              </a:spcBef>
            </a:pPr>
            <a:endParaRPr lang="en-US" sz="2400" dirty="0"/>
          </a:p>
        </p:txBody>
      </p:sp>
    </p:spTree>
    <p:extLst>
      <p:ext uri="{BB962C8B-B14F-4D97-AF65-F5344CB8AC3E}">
        <p14:creationId xmlns:p14="http://schemas.microsoft.com/office/powerpoint/2010/main" val="2372594476"/>
      </p:ext>
    </p:extLst>
  </p:cSld>
  <p:clrMapOvr>
    <a:masterClrMapping/>
  </p:clrMapOvr>
</p:sld>
</file>

<file path=ppt/theme/theme1.xml><?xml version="1.0" encoding="utf-8"?>
<a:theme xmlns:a="http://schemas.openxmlformats.org/drawingml/2006/main"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66C1"/>
            </a:gs>
            <a:gs pos="100000">
              <a:srgbClr val="094593"/>
            </a:gs>
          </a:gsLst>
          <a:lin ang="5400000" scaled="0"/>
        </a:gradFill>
        <a:ln w="12700" cap="flat">
          <a:noFill/>
          <a:miter lim="400000"/>
        </a:ln>
        <a:effectLst>
          <a:outerShdw blurRad="76200" dir="18900000" rotWithShape="0">
            <a:srgbClr val="000000">
              <a:alpha val="8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ln w="12700">
          <a:miter lim="400000"/>
        </a:ln>
        <a:extLst>
          <a:ext uri="{C572A759-6A51-4108-AA02-DFA0A04FC94B}">
            <ma14:wrappingTextBoxFlag xmlns="" xmlns:ma14="http://schemas.microsoft.com/office/mac/drawingml/2011/main" val="1"/>
          </a:ext>
        </a:extLst>
      </a:spPr>
      <a:bodyPr lIns="0" tIns="0" rIns="0" bIns="0" anchor="ctr">
        <a:noAutofit/>
      </a:bodyPr>
      <a:lstStyle>
        <a:defPPr algn="l">
          <a:defRPr sz="3200" dirty="0" smtClean="0">
            <a:solidFill>
              <a:srgbClr val="53585F"/>
            </a:solidFill>
            <a:latin typeface="Arial"/>
            <a:cs typeface="Arial"/>
          </a:defRPr>
        </a:defPPr>
      </a:lstStyle>
    </a:txDef>
  </a:objectDefaults>
  <a:extraClrSchemeLst/>
</a:theme>
</file>

<file path=ppt/theme/theme2.xml><?xml version="1.0" encoding="utf-8"?>
<a:theme xmlns:a="http://schemas.openxmlformats.org/drawingml/2006/main"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66C1"/>
            </a:gs>
            <a:gs pos="100000">
              <a:srgbClr val="094593"/>
            </a:gs>
          </a:gsLst>
          <a:lin ang="5400000" scaled="0"/>
        </a:gradFill>
        <a:ln w="12700" cap="flat">
          <a:noFill/>
          <a:miter lim="400000"/>
        </a:ln>
        <a:effectLst>
          <a:outerShdw blurRad="76200" dir="18900000" rotWithShape="0">
            <a:srgbClr val="000000">
              <a:alpha val="8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CE211EB34158A41BE0D919C78956E57" ma:contentTypeVersion="2" ma:contentTypeDescription="Create a new document." ma:contentTypeScope="" ma:versionID="231c594ea86b3162623a9234e96b1a95">
  <xsd:schema xmlns:xsd="http://www.w3.org/2001/XMLSchema" xmlns:xs="http://www.w3.org/2001/XMLSchema" xmlns:p="http://schemas.microsoft.com/office/2006/metadata/properties" xmlns:ns3="ddbc8dea-b0d9-49e7-8f8d-e5bb1b8f26ab" targetNamespace="http://schemas.microsoft.com/office/2006/metadata/properties" ma:root="true" ma:fieldsID="05e60bf3d9fdde287bf6becf1c9d0da3" ns3:_="">
    <xsd:import namespace="ddbc8dea-b0d9-49e7-8f8d-e5bb1b8f26ab"/>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bc8dea-b0d9-49e7-8f8d-e5bb1b8f26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C69398-9755-4CAB-9243-82BC2A957418}">
  <ds:schemaRefs>
    <ds:schemaRef ds:uri="http://schemas.microsoft.com/sharepoint/v3/contenttype/forms"/>
  </ds:schemaRefs>
</ds:datastoreItem>
</file>

<file path=customXml/itemProps2.xml><?xml version="1.0" encoding="utf-8"?>
<ds:datastoreItem xmlns:ds="http://schemas.openxmlformats.org/officeDocument/2006/customXml" ds:itemID="{55666844-6F76-4F7A-82D7-AFCC2E15E8CB}">
  <ds:schemaRefs>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schemas.microsoft.com/office/2006/metadata/properties"/>
    <ds:schemaRef ds:uri="http://purl.org/dc/dcmitype/"/>
    <ds:schemaRef ds:uri="http://purl.org/dc/terms/"/>
    <ds:schemaRef ds:uri="ddbc8dea-b0d9-49e7-8f8d-e5bb1b8f26ab"/>
  </ds:schemaRefs>
</ds:datastoreItem>
</file>

<file path=customXml/itemProps3.xml><?xml version="1.0" encoding="utf-8"?>
<ds:datastoreItem xmlns:ds="http://schemas.openxmlformats.org/officeDocument/2006/customXml" ds:itemID="{12EE82AA-FE94-412D-9F46-5F156F0F5E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bc8dea-b0d9-49e7-8f8d-e5bb1b8f26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21146</TotalTime>
  <Words>1863</Words>
  <Application>Microsoft Office PowerPoint</Application>
  <PresentationFormat>Custom</PresentationFormat>
  <Paragraphs>160</Paragraphs>
  <Slides>20</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Helvetica</vt:lpstr>
      <vt:lpstr>Helvetica Light</vt:lpstr>
      <vt:lpstr>Helvetica Neue</vt:lpstr>
      <vt:lpstr>Times New Roman</vt:lpstr>
      <vt:lpstr>Gradient</vt:lpstr>
      <vt:lpstr>PowerPoint Presentation</vt:lpstr>
      <vt:lpstr>Brought to you by ...</vt:lpstr>
      <vt:lpstr>SHIBA Medicare Guide</vt:lpstr>
      <vt:lpstr>Health Insurance Choices </vt:lpstr>
      <vt:lpstr>Changes in 2026 </vt:lpstr>
      <vt:lpstr>PowerPoint Presentation</vt:lpstr>
      <vt:lpstr>PowerPoint Presentation</vt:lpstr>
      <vt:lpstr>Drug Formularies: Review Every Year</vt:lpstr>
      <vt:lpstr>Options to Samaritan (1)</vt:lpstr>
      <vt:lpstr>But Consider: </vt:lpstr>
      <vt:lpstr>Options to Samaritan (2)</vt:lpstr>
      <vt:lpstr>When to Apply For Medigap</vt:lpstr>
      <vt:lpstr>PowerPoint Presentation</vt:lpstr>
      <vt:lpstr>Medigap vs. Advantage</vt:lpstr>
      <vt:lpstr>PowerPoint Presentation</vt:lpstr>
      <vt:lpstr>When to sign up for  Parts A &amp; B</vt:lpstr>
      <vt:lpstr>PowerPoint Presentation</vt:lpstr>
      <vt:lpstr>Questions?</vt:lpstr>
      <vt:lpstr>What if you are still working?</vt:lpstr>
      <vt:lpstr> Adding Part B later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Medicare 101</dc:title>
  <dc:creator>Joyce Maier</dc:creator>
  <cp:lastModifiedBy>Maes, Cari S</cp:lastModifiedBy>
  <cp:revision>1021</cp:revision>
  <cp:lastPrinted>2025-10-11T01:12:31Z</cp:lastPrinted>
  <dcterms:created xsi:type="dcterms:W3CDTF">2017-02-23T17:21:14Z</dcterms:created>
  <dcterms:modified xsi:type="dcterms:W3CDTF">2025-11-13T21:05:24Z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0x0101008CE211EB34158A41BE0D919C78956E57</vt:lpwstr>
  </property>
</Properties>
</file>