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257"/>
    <a:srgbClr val="D73F09"/>
    <a:srgbClr val="D38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49F3D-DEF9-4D93-9990-0F01EAD0A1B4}" v="3" dt="2025-09-15T21:21:16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4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5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3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9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0112-4F70-4CB1-A559-764D182322C3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2DB4-6C64-4708-A4B8-C96E98DA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beav.es/GJ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ari.maes@oregonstate.edu" TargetMode="External"/><Relationship Id="rId4" Type="http://schemas.openxmlformats.org/officeDocument/2006/relationships/hyperlink" Target="https://familyresources.oregonstate.edu/bf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4073335-1671-4157-B600-9F5C9C4DC02D}"/>
              </a:ext>
            </a:extLst>
          </p:cNvPr>
          <p:cNvSpPr txBox="1"/>
          <p:nvPr/>
        </p:nvSpPr>
        <p:spPr>
          <a:xfrm>
            <a:off x="3789695" y="123183"/>
            <a:ext cx="3456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Stratum2 Regular" panose="020B0506030000020004" pitchFamily="34" charset="0"/>
              </a:rPr>
              <a:t>Division of Student Affairs |  Family Resource Center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35F576-0B1F-447B-B932-D0C97DFB4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9" y="8149590"/>
            <a:ext cx="2456094" cy="7855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B6F3AE-12A2-4C1C-A7C7-FFA7202A58DC}"/>
              </a:ext>
            </a:extLst>
          </p:cNvPr>
          <p:cNvSpPr txBox="1"/>
          <p:nvPr/>
        </p:nvSpPr>
        <p:spPr>
          <a:xfrm>
            <a:off x="65972" y="1254837"/>
            <a:ext cx="2742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tratum2 Medium" panose="020B0506030000020004" pitchFamily="34" charset="0"/>
              </a:rPr>
              <a:t>2025-2026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8C3C0-B730-4D03-ADE7-5C9511C1B278}"/>
              </a:ext>
            </a:extLst>
          </p:cNvPr>
          <p:cNvSpPr txBox="1"/>
          <p:nvPr/>
        </p:nvSpPr>
        <p:spPr>
          <a:xfrm>
            <a:off x="65972" y="1593391"/>
            <a:ext cx="3061559" cy="713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tratum2 Medium" panose="020B0506030000020004" pitchFamily="34" charset="0"/>
              </a:rPr>
              <a:t>OCTOBER 7</a:t>
            </a:r>
          </a:p>
          <a:p>
            <a:r>
              <a:rPr lang="en-US" sz="1100" i="1" dirty="0">
                <a:solidFill>
                  <a:srgbClr val="D73F09"/>
                </a:solidFill>
                <a:latin typeface="Stratum2 Medium" panose="020B0506030000020004" pitchFamily="34" charset="0"/>
              </a:rPr>
              <a:t>Mindful Engagement with Nature for the Whole Family </a:t>
            </a:r>
            <a:r>
              <a:rPr lang="en-US" sz="1100" dirty="0">
                <a:solidFill>
                  <a:srgbClr val="D73F09"/>
                </a:solidFill>
                <a:latin typeface="Stratum2 Medium" panose="020B0506030000020004" pitchFamily="34" charset="0"/>
              </a:rPr>
              <a:t>with Dr. Sabine Huemer (SPSS)</a:t>
            </a:r>
            <a:endParaRPr lang="en-US" sz="1100" i="1" dirty="0">
              <a:solidFill>
                <a:srgbClr val="D73F09"/>
              </a:solidFill>
              <a:latin typeface="Stratum2 Medium" panose="020B0506030000020004" pitchFamily="34" charset="0"/>
            </a:endParaRPr>
          </a:p>
          <a:p>
            <a:endParaRPr lang="en-US" sz="1050" dirty="0">
              <a:solidFill>
                <a:srgbClr val="0D5257"/>
              </a:solidFill>
              <a:latin typeface="Stratum2 Medium" panose="020B0506030000020004" pitchFamily="34" charset="0"/>
            </a:endParaRPr>
          </a:p>
          <a:p>
            <a:r>
              <a:rPr lang="en-US" sz="1400" dirty="0">
                <a:latin typeface="Stratum2 Medium" panose="020B0506030000020004" pitchFamily="34" charset="0"/>
              </a:rPr>
              <a:t>NOVEMBER 18</a:t>
            </a:r>
          </a:p>
          <a:p>
            <a:r>
              <a:rPr lang="en-US" sz="1100" i="1" dirty="0">
                <a:solidFill>
                  <a:srgbClr val="D73F09"/>
                </a:solidFill>
                <a:latin typeface="Stratum2 Medium" panose="020B0506030000020004" pitchFamily="34" charset="0"/>
              </a:rPr>
              <a:t>Raising Readers at Any Age with Dr. Amanda Bressler </a:t>
            </a:r>
            <a:r>
              <a:rPr lang="en-US" sz="1100" dirty="0">
                <a:solidFill>
                  <a:srgbClr val="D73F09"/>
                </a:solidFill>
                <a:latin typeface="Stratum2 Medium" panose="020B0506030000020004" pitchFamily="34" charset="0"/>
              </a:rPr>
              <a:t>(SWLF)</a:t>
            </a:r>
          </a:p>
          <a:p>
            <a:endParaRPr lang="en-US" sz="1100" i="1" dirty="0">
              <a:latin typeface="Stratum2 Medium" panose="020B0506030000020004" pitchFamily="34" charset="0"/>
            </a:endParaRPr>
          </a:p>
          <a:p>
            <a:r>
              <a:rPr lang="en-US" sz="1400" dirty="0">
                <a:latin typeface="Stratum2 Medium" panose="020B0506030000020004" pitchFamily="34" charset="0"/>
              </a:rPr>
              <a:t>DECEMBER 16</a:t>
            </a:r>
          </a:p>
          <a:p>
            <a:r>
              <a:rPr lang="en-US" sz="1100" i="1" dirty="0">
                <a:solidFill>
                  <a:srgbClr val="D73F09"/>
                </a:solidFill>
                <a:latin typeface="Stratum2 Medium" panose="020B0506030000020004" pitchFamily="34" charset="0"/>
              </a:rPr>
              <a:t>Youth &amp; Cannabis Use: What Parents/Caregivers Should Know with Dr. Anita Cservenka </a:t>
            </a:r>
            <a:r>
              <a:rPr lang="en-US" sz="1100" dirty="0">
                <a:solidFill>
                  <a:srgbClr val="D73F09"/>
                </a:solidFill>
                <a:latin typeface="Stratum2 Medium" panose="020B0506030000020004" pitchFamily="34" charset="0"/>
              </a:rPr>
              <a:t>(SPSS)</a:t>
            </a:r>
          </a:p>
          <a:p>
            <a:endParaRPr lang="en-US" sz="1100" i="1" dirty="0">
              <a:solidFill>
                <a:srgbClr val="D73F09"/>
              </a:solidFill>
              <a:latin typeface="Stratum2 Medium" panose="020B0506030000020004" pitchFamily="34" charset="0"/>
            </a:endParaRPr>
          </a:p>
          <a:p>
            <a:r>
              <a:rPr lang="en-US" sz="1400" dirty="0">
                <a:latin typeface="Stratum2 Medium" panose="020B0506030000020004" pitchFamily="34" charset="0"/>
              </a:rPr>
              <a:t>JANUARY 13</a:t>
            </a:r>
          </a:p>
          <a:p>
            <a:r>
              <a:rPr lang="en-US" sz="1100" i="1" dirty="0">
                <a:solidFill>
                  <a:srgbClr val="D73F09"/>
                </a:solidFill>
                <a:latin typeface="Stratum2 Medium" panose="020B0506030000020004" pitchFamily="34" charset="0"/>
              </a:rPr>
              <a:t>WUE (Western University Exchange) Info Session with Cherie Curtain </a:t>
            </a:r>
            <a:r>
              <a:rPr lang="en-US" sz="1100" dirty="0">
                <a:solidFill>
                  <a:srgbClr val="D73F09"/>
                </a:solidFill>
                <a:latin typeface="Stratum2 Medium" panose="020B0506030000020004" pitchFamily="34" charset="0"/>
              </a:rPr>
              <a:t>(WICHE)</a:t>
            </a:r>
          </a:p>
          <a:p>
            <a:endParaRPr lang="en-US" sz="1100" i="1" dirty="0">
              <a:solidFill>
                <a:srgbClr val="D73F09"/>
              </a:solidFill>
              <a:latin typeface="Stratum2 Medium" panose="020B0506030000020004" pitchFamily="34" charset="0"/>
            </a:endParaRPr>
          </a:p>
          <a:p>
            <a:r>
              <a:rPr lang="en-US" sz="1400" dirty="0">
                <a:latin typeface="Stratum2 Medium" panose="020B0506030000020004" pitchFamily="34" charset="0"/>
              </a:rPr>
              <a:t>FEBRUARY 10</a:t>
            </a:r>
          </a:p>
          <a:p>
            <a:r>
              <a:rPr lang="en-US" sz="1100" i="1" dirty="0">
                <a:solidFill>
                  <a:srgbClr val="D73F09"/>
                </a:solidFill>
                <a:latin typeface="Stratum2 Medium" panose="020B0506030000020004" pitchFamily="34" charset="0"/>
              </a:rPr>
              <a:t>Partnering with Your Children on Household Responsibilities with Dr. Kelly Chandler </a:t>
            </a:r>
            <a:r>
              <a:rPr lang="en-US" sz="1100" dirty="0">
                <a:solidFill>
                  <a:srgbClr val="D73F09"/>
                </a:solidFill>
                <a:latin typeface="Stratum2 Medium" panose="020B0506030000020004" pitchFamily="34" charset="0"/>
              </a:rPr>
              <a:t>(HDFS</a:t>
            </a:r>
            <a:r>
              <a:rPr lang="en-US" sz="1400" dirty="0">
                <a:solidFill>
                  <a:srgbClr val="D73F09"/>
                </a:solidFill>
                <a:latin typeface="Stratum2 Medium" panose="020B0506030000020004" pitchFamily="34" charset="0"/>
              </a:rPr>
              <a:t>)</a:t>
            </a:r>
            <a:endParaRPr lang="en-US" sz="1400" i="1" dirty="0">
              <a:solidFill>
                <a:srgbClr val="D73F09"/>
              </a:solidFill>
              <a:latin typeface="Stratum2 Medium" panose="020B0506030000020004" pitchFamily="34" charset="0"/>
            </a:endParaRPr>
          </a:p>
          <a:p>
            <a:endParaRPr lang="en-US" sz="1050" dirty="0">
              <a:solidFill>
                <a:srgbClr val="0D5257"/>
              </a:solidFill>
              <a:latin typeface="Stratum2 Medium" panose="020B0506030000020004" pitchFamily="34" charset="0"/>
            </a:endParaRPr>
          </a:p>
          <a:p>
            <a:r>
              <a:rPr lang="en-US" sz="1400" dirty="0">
                <a:latin typeface="Stratum2 Medium" panose="020B0506030000020004" pitchFamily="34" charset="0"/>
              </a:rPr>
              <a:t>MARCH 10</a:t>
            </a:r>
          </a:p>
          <a:p>
            <a:r>
              <a:rPr lang="en-US" sz="1050" i="1" dirty="0">
                <a:solidFill>
                  <a:srgbClr val="D73F09"/>
                </a:solidFill>
                <a:latin typeface="Stratum2 Medium" panose="020B0506030000020004" pitchFamily="34" charset="0"/>
              </a:rPr>
              <a:t>Navigating Mental Health Resources for Your Child with Kaylah McVay  </a:t>
            </a:r>
            <a:r>
              <a:rPr lang="en-US" sz="1050" dirty="0">
                <a:solidFill>
                  <a:srgbClr val="D73F09"/>
                </a:solidFill>
                <a:latin typeface="Stratum2 Medium" panose="020B0506030000020004" pitchFamily="34" charset="0"/>
              </a:rPr>
              <a:t>(Corvallis Clinic)</a:t>
            </a:r>
          </a:p>
          <a:p>
            <a:endParaRPr lang="en-US" sz="1050" i="1" dirty="0">
              <a:solidFill>
                <a:srgbClr val="D73F09"/>
              </a:solidFill>
              <a:latin typeface="Stratum2 Medium" panose="020B0506030000020004" pitchFamily="34" charset="0"/>
            </a:endParaRPr>
          </a:p>
          <a:p>
            <a:r>
              <a:rPr lang="en-US" sz="1400" dirty="0">
                <a:latin typeface="Stratum2 Medium" panose="020B0506030000020004" pitchFamily="34" charset="0"/>
              </a:rPr>
              <a:t>APRIL 7</a:t>
            </a:r>
          </a:p>
          <a:p>
            <a:r>
              <a:rPr lang="en-US" sz="1100" i="1" dirty="0">
                <a:solidFill>
                  <a:srgbClr val="D73F09"/>
                </a:solidFill>
                <a:latin typeface="Stratum2 Medium" panose="020B0506030000020004" pitchFamily="34" charset="0"/>
              </a:rPr>
              <a:t>Preparing For the Transition to Child Care: Practical Tips and Q &amp; A with Tania Henry (FRC)</a:t>
            </a:r>
          </a:p>
          <a:p>
            <a:endParaRPr lang="en-US" sz="1400" dirty="0">
              <a:solidFill>
                <a:srgbClr val="0D5257"/>
              </a:solidFill>
              <a:latin typeface="Stratum2 Medium" panose="020B0506030000020004" pitchFamily="34" charset="0"/>
            </a:endParaRPr>
          </a:p>
          <a:p>
            <a:r>
              <a:rPr lang="en-US" sz="1400" dirty="0">
                <a:latin typeface="Stratum2 Medium" panose="020B0506030000020004" pitchFamily="34" charset="0"/>
              </a:rPr>
              <a:t>MAY 12</a:t>
            </a:r>
          </a:p>
          <a:p>
            <a:r>
              <a:rPr lang="en-US" sz="1100" i="1" dirty="0">
                <a:solidFill>
                  <a:srgbClr val="D73F09"/>
                </a:solidFill>
                <a:latin typeface="Stratum2 Medium" panose="020B0506030000020004" pitchFamily="34" charset="0"/>
              </a:rPr>
              <a:t>Digital Safety: Keeping Kids Safe Online with Jacob Stewart (ABC House)</a:t>
            </a:r>
          </a:p>
          <a:p>
            <a:endParaRPr lang="en-US" sz="1100" i="1" dirty="0">
              <a:solidFill>
                <a:srgbClr val="D73F09"/>
              </a:solidFill>
              <a:latin typeface="Stratum2 Medium" panose="020B0506030000020004" pitchFamily="34" charset="0"/>
            </a:endParaRPr>
          </a:p>
          <a:p>
            <a:r>
              <a:rPr lang="en-US" sz="1400" dirty="0">
                <a:latin typeface="Stratum2 Medium" panose="020B0506030000020004" pitchFamily="34" charset="0"/>
              </a:rPr>
              <a:t>JUNE 9</a:t>
            </a:r>
          </a:p>
          <a:p>
            <a:r>
              <a:rPr lang="en-US" sz="1100" i="1" dirty="0">
                <a:solidFill>
                  <a:srgbClr val="D73F09"/>
                </a:solidFill>
                <a:latin typeface="Stratum2 Medium" panose="020B0506030000020004" pitchFamily="34" charset="0"/>
              </a:rPr>
              <a:t>Building Your Care Network with a panel of OSU Parents &amp; Caregivers</a:t>
            </a:r>
          </a:p>
          <a:p>
            <a:endParaRPr lang="en-US" sz="1050" dirty="0">
              <a:solidFill>
                <a:srgbClr val="0D5257"/>
              </a:solidFill>
              <a:latin typeface="Stratum2 Medium" panose="020B0506030000020004" pitchFamily="34" charset="0"/>
            </a:endParaRPr>
          </a:p>
          <a:p>
            <a:endParaRPr lang="en-US" sz="1050" dirty="0">
              <a:solidFill>
                <a:srgbClr val="0D5257"/>
              </a:solidFill>
              <a:latin typeface="Stratum2 Medium" panose="020B0506030000020004" pitchFamily="34" charset="0"/>
            </a:endParaRPr>
          </a:p>
          <a:p>
            <a:endParaRPr lang="en-US" sz="1050" i="1" dirty="0">
              <a:solidFill>
                <a:srgbClr val="0D5257"/>
              </a:solidFill>
              <a:latin typeface="Stratum2 Medium" panose="020B0506030000020004" pitchFamily="34" charset="0"/>
            </a:endParaRPr>
          </a:p>
          <a:p>
            <a:endParaRPr lang="en-US" sz="1050" dirty="0">
              <a:latin typeface="Stratum2 Medium" panose="020B050603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860E3-9916-4529-94B1-77B48310E765}"/>
              </a:ext>
            </a:extLst>
          </p:cNvPr>
          <p:cNvSpPr txBox="1"/>
          <p:nvPr/>
        </p:nvSpPr>
        <p:spPr>
          <a:xfrm>
            <a:off x="3192819" y="2999913"/>
            <a:ext cx="3616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D5257"/>
                </a:solidFill>
                <a:latin typeface="Stratum2 Medium" panose="020B0506030000020004" pitchFamily="34" charset="0"/>
              </a:rPr>
              <a:t>BEAVER FAMILY CONNECTIONS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F1659-271C-4446-A291-ACADF551DC1D}"/>
              </a:ext>
            </a:extLst>
          </p:cNvPr>
          <p:cNvSpPr txBox="1"/>
          <p:nvPr/>
        </p:nvSpPr>
        <p:spPr>
          <a:xfrm>
            <a:off x="3244367" y="3909889"/>
            <a:ext cx="3616841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Stratum2 Regular" panose="020B0506030000020004" pitchFamily="34" charset="0"/>
            </a:endParaRPr>
          </a:p>
          <a:p>
            <a:pPr algn="ctr"/>
            <a:r>
              <a:rPr lang="en-US" sz="1200" dirty="0">
                <a:latin typeface="Stratum2 Regular" panose="020B0506030000020004" pitchFamily="34" charset="0"/>
              </a:rPr>
              <a:t>Enjoy lunch and connect with other OSU parents and caregivers as we explore interesting topics and discussions related to child development, parenting, family health, and well-being. </a:t>
            </a:r>
          </a:p>
          <a:p>
            <a:pPr algn="ctr"/>
            <a:endParaRPr lang="en-US" sz="1100" dirty="0">
              <a:solidFill>
                <a:srgbClr val="D3832B"/>
              </a:solidFill>
              <a:latin typeface="Stratum2 Regular" panose="020B0506030000020004" pitchFamily="34" charset="0"/>
            </a:endParaRPr>
          </a:p>
          <a:p>
            <a:pPr algn="ctr"/>
            <a:r>
              <a:rPr lang="en-US" sz="2000" b="1" dirty="0">
                <a:solidFill>
                  <a:srgbClr val="D73F09"/>
                </a:solidFill>
                <a:latin typeface="Stratum2 Regular" panose="020B0506030000020004" pitchFamily="34" charset="0"/>
              </a:rPr>
              <a:t>Tuesdays, 12-1pm</a:t>
            </a:r>
          </a:p>
          <a:p>
            <a:pPr algn="ctr"/>
            <a:r>
              <a:rPr lang="en-US" b="1" dirty="0">
                <a:latin typeface="Stratum2 Regular" panose="020B0506030000020004" pitchFamily="34" charset="0"/>
              </a:rPr>
              <a:t>Memorial Union 207 </a:t>
            </a:r>
          </a:p>
          <a:p>
            <a:pPr algn="ctr"/>
            <a:r>
              <a:rPr lang="en-US" b="1" dirty="0">
                <a:latin typeface="Stratum2 Regular" panose="020B0506030000020004" pitchFamily="34" charset="0"/>
              </a:rPr>
              <a:t>Allworth Conf. Room</a:t>
            </a:r>
          </a:p>
          <a:p>
            <a:pPr algn="ctr"/>
            <a:r>
              <a:rPr lang="en-US" b="1" dirty="0">
                <a:latin typeface="Stratum2 Regular" panose="020B0506030000020004" pitchFamily="34" charset="0"/>
              </a:rPr>
              <a:t>or join via Zoom</a:t>
            </a:r>
          </a:p>
          <a:p>
            <a:pPr algn="ctr"/>
            <a:r>
              <a:rPr lang="en-US" dirty="0">
                <a:latin typeface="Stratum2 Regular" panose="020B0506030000020004" pitchFamily="34" charset="0"/>
                <a:hlinkClick r:id="rId3"/>
              </a:rPr>
              <a:t>beav.es/</a:t>
            </a:r>
            <a:r>
              <a:rPr lang="en-US" b="1" dirty="0">
                <a:latin typeface="Stratum2 Regular" panose="020B0506030000020004" pitchFamily="34" charset="0"/>
                <a:hlinkClick r:id="rId3"/>
              </a:rPr>
              <a:t>GJ3</a:t>
            </a:r>
            <a:endParaRPr lang="en-US" b="1" dirty="0">
              <a:latin typeface="Stratum2 Regular" panose="020B0506030000020004" pitchFamily="34" charset="0"/>
            </a:endParaRPr>
          </a:p>
          <a:p>
            <a:pPr algn="ctr"/>
            <a:endParaRPr lang="en-US" sz="700" dirty="0">
              <a:latin typeface="Stratum2 Regular" panose="020B0506030000020004" pitchFamily="34" charset="0"/>
            </a:endParaRPr>
          </a:p>
          <a:p>
            <a:pPr algn="ctr"/>
            <a:endParaRPr lang="en-US" sz="1400" dirty="0">
              <a:latin typeface="Stratum2 Regular" panose="020B0506030000020004" pitchFamily="34" charset="0"/>
            </a:endParaRPr>
          </a:p>
          <a:p>
            <a:pPr algn="ctr"/>
            <a:r>
              <a:rPr lang="en-US" sz="1400" dirty="0">
                <a:latin typeface="Stratum2 Regular" panose="020B0506030000020004" pitchFamily="34" charset="0"/>
              </a:rPr>
              <a:t>Lunch Provided</a:t>
            </a:r>
          </a:p>
          <a:p>
            <a:pPr algn="ctr"/>
            <a:endParaRPr lang="en-US" sz="1400" dirty="0">
              <a:latin typeface="Stratum2 Regular" panose="020B0506030000020004" pitchFamily="34" charset="0"/>
            </a:endParaRPr>
          </a:p>
          <a:p>
            <a:pPr algn="ctr"/>
            <a:r>
              <a:rPr lang="en-US" sz="1400" dirty="0">
                <a:latin typeface="Stratum2 Regular" panose="020B0506030000020004" pitchFamily="34" charset="0"/>
              </a:rPr>
              <a:t>All OSU Parents/Caregivers Welcome</a:t>
            </a:r>
          </a:p>
          <a:p>
            <a:pPr algn="ctr"/>
            <a:endParaRPr lang="en-US" sz="1400" dirty="0">
              <a:latin typeface="Stratum2 Regular" panose="020B0506030000020004" pitchFamily="34" charset="0"/>
            </a:endParaRPr>
          </a:p>
          <a:p>
            <a:pPr algn="ctr"/>
            <a:r>
              <a:rPr lang="en-US" sz="1400" dirty="0">
                <a:solidFill>
                  <a:srgbClr val="D73F09"/>
                </a:solidFill>
                <a:latin typeface="Stratum2 Regular" panose="020B05060300000200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familyresources.oregonstate.edu/</a:t>
            </a:r>
            <a:r>
              <a:rPr lang="en-US" sz="1400" dirty="0" err="1">
                <a:solidFill>
                  <a:srgbClr val="D73F09"/>
                </a:solidFill>
                <a:latin typeface="Stratum2 Regular" panose="020B05060300000200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bfc</a:t>
            </a:r>
            <a:endParaRPr lang="en-US" sz="1400" i="1" dirty="0">
              <a:solidFill>
                <a:srgbClr val="D73F09"/>
              </a:solidFill>
              <a:latin typeface="Rufina-Stencil-Regular"/>
            </a:endParaRPr>
          </a:p>
          <a:p>
            <a:pPr algn="ctr"/>
            <a:endParaRPr lang="en-US" sz="1200" i="1" dirty="0">
              <a:latin typeface="Stratum2 Regular" panose="020B0506030000020004" pitchFamily="34" charset="0"/>
            </a:endParaRPr>
          </a:p>
          <a:p>
            <a:pPr algn="ctr"/>
            <a:endParaRPr lang="en-US" sz="1200" i="1" dirty="0">
              <a:latin typeface="Stratum2 Regular" panose="020B0506030000020004" pitchFamily="34" charset="0"/>
            </a:endParaRPr>
          </a:p>
          <a:p>
            <a:pPr algn="ctr"/>
            <a:r>
              <a:rPr lang="en-US" sz="1200" i="1" dirty="0">
                <a:latin typeface="Stratum2 Regular" panose="020B0506030000020004" pitchFamily="34" charset="0"/>
              </a:rPr>
              <a:t>For accommodations related to a disability or other access needs, please contact: </a:t>
            </a:r>
          </a:p>
          <a:p>
            <a:pPr algn="ctr"/>
            <a:r>
              <a:rPr lang="en-US" sz="1200" i="1" dirty="0">
                <a:latin typeface="Stratum2 Regular" panose="020B0506030000020004" pitchFamily="34" charset="0"/>
              </a:rPr>
              <a:t>541-737-4906 or </a:t>
            </a:r>
            <a:r>
              <a:rPr lang="en-US" sz="1200" i="1" dirty="0">
                <a:latin typeface="Stratum2 Regular" panose="020B0506030000020004" pitchFamily="34" charset="0"/>
                <a:hlinkClick r:id="rId5"/>
              </a:rPr>
              <a:t>cari.maes@oregonstate.edu</a:t>
            </a:r>
            <a:endParaRPr lang="en-US" sz="1200" i="1" dirty="0">
              <a:latin typeface="Stratum2 Regular" panose="020B0506030000020004" pitchFamily="34" charset="0"/>
            </a:endParaRPr>
          </a:p>
          <a:p>
            <a:pPr algn="ctr"/>
            <a:endParaRPr lang="en-US" sz="1200" i="1" dirty="0">
              <a:latin typeface="Rufina-Stencil-Regular"/>
            </a:endParaRPr>
          </a:p>
          <a:p>
            <a:pPr algn="ctr"/>
            <a:endParaRPr lang="en-US" sz="1200" dirty="0">
              <a:latin typeface="Stratum2 Regular" panose="020B0506030000020004" pitchFamily="34" charset="0"/>
            </a:endParaRPr>
          </a:p>
          <a:p>
            <a:pPr algn="ctr"/>
            <a:endParaRPr lang="en-US" sz="1050" dirty="0"/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EB81BF92-AE00-7DBE-62F4-C273D7321502}"/>
              </a:ext>
            </a:extLst>
          </p:cNvPr>
          <p:cNvSpPr/>
          <p:nvPr/>
        </p:nvSpPr>
        <p:spPr>
          <a:xfrm>
            <a:off x="577864" y="514727"/>
            <a:ext cx="6920216" cy="610914"/>
          </a:xfrm>
          <a:prstGeom prst="chevron">
            <a:avLst/>
          </a:prstGeom>
          <a:solidFill>
            <a:srgbClr val="D73F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867266F3-F323-2104-02B3-F5EAF2763F98}"/>
              </a:ext>
            </a:extLst>
          </p:cNvPr>
          <p:cNvSpPr/>
          <p:nvPr/>
        </p:nvSpPr>
        <p:spPr>
          <a:xfrm>
            <a:off x="1085850" y="686995"/>
            <a:ext cx="6646174" cy="476744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E79B2-48EF-B626-6C18-716E33CF8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379" y="514727"/>
            <a:ext cx="3575993" cy="2320715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07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16972</TotalTime>
  <Words>255</Words>
  <Application>Microsoft Office PowerPoint</Application>
  <PresentationFormat>Letter Paper (8.5x11 in)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Rufina-Stencil-Regular</vt:lpstr>
      <vt:lpstr>Stratum2 Medium</vt:lpstr>
      <vt:lpstr>Stratum2 Regular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Maes, Cari S</dc:creator>
  <cp:lastModifiedBy>Maes, Cari S</cp:lastModifiedBy>
  <cp:revision>24</cp:revision>
  <cp:lastPrinted>2025-09-12T18:39:20Z</cp:lastPrinted>
  <dcterms:created xsi:type="dcterms:W3CDTF">2023-10-03T21:17:56Z</dcterms:created>
  <dcterms:modified xsi:type="dcterms:W3CDTF">2025-09-15T22:08:12Z</dcterms:modified>
</cp:coreProperties>
</file>